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85" r:id="rId6"/>
    <p:sldId id="289" r:id="rId7"/>
    <p:sldId id="301" r:id="rId8"/>
    <p:sldId id="278" r:id="rId9"/>
    <p:sldId id="287" r:id="rId10"/>
    <p:sldId id="304" r:id="rId11"/>
    <p:sldId id="305" r:id="rId12"/>
    <p:sldId id="306" r:id="rId13"/>
    <p:sldId id="307" r:id="rId14"/>
    <p:sldId id="308" r:id="rId15"/>
    <p:sldId id="309" r:id="rId16"/>
    <p:sldId id="312" r:id="rId17"/>
    <p:sldId id="313" r:id="rId18"/>
    <p:sldId id="31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413ED1-9FCA-4E8A-9EEF-36ECACE464BE}">
          <p14:sldIdLst>
            <p14:sldId id="256"/>
            <p14:sldId id="285"/>
            <p14:sldId id="289"/>
            <p14:sldId id="301"/>
            <p14:sldId id="278"/>
          </p14:sldIdLst>
        </p14:section>
        <p14:section name="Untitled Section" id="{49A10418-B8D3-4269-9E03-A8DF92568237}">
          <p14:sldIdLst>
            <p14:sldId id="287"/>
          </p14:sldIdLst>
        </p14:section>
        <p14:section name="Untitled Section" id="{7DCFE50B-C799-445A-96B4-EC7A154BCF4C}">
          <p14:sldIdLst>
            <p14:sldId id="304"/>
            <p14:sldId id="305"/>
            <p14:sldId id="306"/>
            <p14:sldId id="307"/>
            <p14:sldId id="308"/>
            <p14:sldId id="309"/>
            <p14:sldId id="312"/>
            <p14:sldId id="313"/>
            <p14:sldId id="311"/>
          </p14:sldIdLst>
        </p14:section>
        <p14:section name="Untitled Section" id="{8E3F534E-D229-43B2-8137-52CFFA264128}">
          <p14:sldIdLst/>
        </p14:section>
      </p14:sectionLst>
    </p:ex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3595" autoAdjust="0"/>
  </p:normalViewPr>
  <p:slideViewPr>
    <p:cSldViewPr snapToGrid="0">
      <p:cViewPr varScale="1">
        <p:scale>
          <a:sx n="82" d="100"/>
          <a:sy n="82" d="100"/>
        </p:scale>
        <p:origin x="720" y="72"/>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7/23/2023</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7/23/2023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21b65a0469@nmrec.edu.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datasets/bravehart101/sample-supermarket-dataset" TargetMode="External"/><Relationship Id="rId2" Type="http://schemas.openxmlformats.org/officeDocument/2006/relationships/hyperlink" Target="https://github.com/venky638/IBM-EDUNET-Data-Analytics"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02545" y="463788"/>
            <a:ext cx="10879381" cy="1733980"/>
          </a:xfrm>
        </p:spPr>
        <p:txBody>
          <a:bodyPr>
            <a:normAutofit fontScale="90000"/>
          </a:bodyPr>
          <a:lstStyle/>
          <a:p>
            <a:r>
              <a:rPr lang="en-US" sz="6600" dirty="0"/>
              <a:t>   </a:t>
            </a:r>
            <a:r>
              <a:rPr lang="en-US" sz="6600" dirty="0">
                <a:latin typeface="Arial Rounded MT Bold" panose="020F0704030504030204" pitchFamily="34" charset="0"/>
              </a:rPr>
              <a:t>AICTE  </a:t>
            </a:r>
            <a:r>
              <a:rPr lang="en-US" sz="6600" b="1" dirty="0">
                <a:latin typeface="Arial Rounded MT Bold" panose="020F0704030504030204" pitchFamily="34" charset="0"/>
              </a:rPr>
              <a:t>IBM  –  EDUNET </a:t>
            </a:r>
            <a:br>
              <a:rPr lang="en-US" sz="6600" b="1" dirty="0">
                <a:latin typeface="Arial Rounded MT Bold" panose="020F0704030504030204" pitchFamily="34" charset="0"/>
              </a:rPr>
            </a:br>
            <a:r>
              <a:rPr lang="en-US" sz="6600" b="1" dirty="0">
                <a:latin typeface="Arial Rounded MT Bold" panose="020F0704030504030204" pitchFamily="34" charset="0"/>
              </a:rPr>
              <a:t>             </a:t>
            </a:r>
            <a:r>
              <a:rPr lang="en-US" sz="5300" b="1" dirty="0">
                <a:latin typeface="Constantia" panose="02030602050306030303" pitchFamily="18" charset="0"/>
              </a:rPr>
              <a:t>DATA   ANALYTICS</a:t>
            </a:r>
            <a:r>
              <a:rPr lang="en-US" sz="5300" dirty="0">
                <a:latin typeface="Constantia" panose="02030602050306030303" pitchFamily="18" charset="0"/>
              </a:rPr>
              <a:t> </a:t>
            </a:r>
            <a:br>
              <a:rPr lang="en-US" dirty="0"/>
            </a:br>
            <a:r>
              <a:rPr lang="en-US" dirty="0"/>
              <a:t>             </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921524" y="3323031"/>
            <a:ext cx="6911836" cy="2999523"/>
          </a:xfrm>
        </p:spPr>
        <p:txBody>
          <a:bodyPr/>
          <a:lstStyle/>
          <a:p>
            <a:r>
              <a:rPr lang="en-US" sz="1600" b="1" dirty="0"/>
              <a:t>Name : VENKATESH TIRUNAGARI</a:t>
            </a:r>
          </a:p>
          <a:p>
            <a:r>
              <a:rPr lang="en-US" sz="1600" b="1" dirty="0"/>
              <a:t>Skills Build Email ID :  </a:t>
            </a:r>
            <a:r>
              <a:rPr lang="en-US" sz="1600" b="1" dirty="0">
                <a:hlinkClick r:id="rId3"/>
              </a:rPr>
              <a:t>21b65a0469@nmrec.edu.in</a:t>
            </a:r>
            <a:endParaRPr lang="en-US" sz="1600" b="1" dirty="0"/>
          </a:p>
          <a:p>
            <a:r>
              <a:rPr lang="en-US" sz="1600" b="1" dirty="0"/>
              <a:t>College Name : Nalla Malla Reddy Engineering College</a:t>
            </a:r>
          </a:p>
          <a:p>
            <a:r>
              <a:rPr lang="en-US" sz="1600" b="1" dirty="0"/>
              <a:t>College State : Telangana</a:t>
            </a:r>
          </a:p>
          <a:p>
            <a:r>
              <a:rPr lang="en-US" sz="1600" b="1" dirty="0"/>
              <a:t>Internship Domain : Data Analytics</a:t>
            </a:r>
          </a:p>
          <a:p>
            <a:r>
              <a:rPr lang="en-US" sz="1600" b="1" dirty="0"/>
              <a:t>Internship Start Date and End Date : 12-06-2023  to 24-07-2023</a:t>
            </a:r>
          </a:p>
          <a:p>
            <a:endParaRPr lang="en-US" dirty="0"/>
          </a:p>
          <a:p>
            <a:endParaRPr lang="en-US" dirty="0"/>
          </a:p>
        </p:txBody>
      </p:sp>
      <p:pic>
        <p:nvPicPr>
          <p:cNvPr id="6" name="Picture Placeholder 5">
            <a:extLst>
              <a:ext uri="{FF2B5EF4-FFF2-40B4-BE49-F238E27FC236}">
                <a16:creationId xmlns:a16="http://schemas.microsoft.com/office/drawing/2014/main" id="{0FED308B-E3D4-03EE-8746-A8B2B7B1BFD4}"/>
              </a:ext>
            </a:extLst>
          </p:cNvPr>
          <p:cNvPicPr>
            <a:picLocks noGrp="1" noChangeAspect="1"/>
          </p:cNvPicPr>
          <p:nvPr>
            <p:ph type="pic" sz="quarter" idx="11"/>
          </p:nvPr>
        </p:nvPicPr>
        <p:blipFill rotWithShape="1">
          <a:blip r:embed="rId4"/>
          <a:srcRect t="74" b="19968"/>
          <a:stretch/>
        </p:blipFill>
        <p:spPr>
          <a:xfrm>
            <a:off x="9672528" y="3667690"/>
            <a:ext cx="2285852" cy="2552797"/>
          </a:xfr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742E03D2-0574-424A-6502-52BEE496884B}"/>
              </a:ext>
            </a:extLst>
          </p:cNvPr>
          <p:cNvPicPr>
            <a:picLocks noGrp="1" noChangeAspect="1"/>
          </p:cNvPicPr>
          <p:nvPr>
            <p:ph type="pic" sz="quarter" idx="12"/>
          </p:nvPr>
        </p:nvPicPr>
        <p:blipFill rotWithShape="1">
          <a:blip r:embed="rId2"/>
          <a:srcRect l="8937" r="10386"/>
          <a:stretch/>
        </p:blipFill>
        <p:spPr>
          <a:xfrm>
            <a:off x="7776525" y="2837947"/>
            <a:ext cx="3933393" cy="3433665"/>
          </a:xfrm>
        </p:spPr>
      </p:pic>
      <p:pic>
        <p:nvPicPr>
          <p:cNvPr id="9" name="Picture Placeholder 8">
            <a:extLst>
              <a:ext uri="{FF2B5EF4-FFF2-40B4-BE49-F238E27FC236}">
                <a16:creationId xmlns:a16="http://schemas.microsoft.com/office/drawing/2014/main" id="{E19D9B82-4841-DDAB-884D-69B5FD13D5A0}"/>
              </a:ext>
            </a:extLst>
          </p:cNvPr>
          <p:cNvPicPr>
            <a:picLocks noGrp="1" noChangeAspect="1"/>
          </p:cNvPicPr>
          <p:nvPr>
            <p:ph type="pic" sz="quarter" idx="11"/>
          </p:nvPr>
        </p:nvPicPr>
        <p:blipFill rotWithShape="1">
          <a:blip r:embed="rId3"/>
          <a:srcRect l="10421" t="1602" r="7364" b="-1602"/>
          <a:stretch/>
        </p:blipFill>
        <p:spPr>
          <a:xfrm>
            <a:off x="765109" y="2830185"/>
            <a:ext cx="3732245" cy="3441428"/>
          </a:xfrm>
        </p:spPr>
      </p:pic>
      <p:sp>
        <p:nvSpPr>
          <p:cNvPr id="7" name="Text Placeholder 6">
            <a:extLst>
              <a:ext uri="{FF2B5EF4-FFF2-40B4-BE49-F238E27FC236}">
                <a16:creationId xmlns:a16="http://schemas.microsoft.com/office/drawing/2014/main" id="{27F9CB59-B1AE-C76A-57F4-1CA1A420CA05}"/>
              </a:ext>
            </a:extLst>
          </p:cNvPr>
          <p:cNvSpPr>
            <a:spLocks noGrp="1"/>
          </p:cNvSpPr>
          <p:nvPr>
            <p:ph type="body" sz="quarter" idx="15"/>
          </p:nvPr>
        </p:nvSpPr>
        <p:spPr>
          <a:xfrm>
            <a:off x="562946" y="331360"/>
            <a:ext cx="11467323" cy="713669"/>
          </a:xfrm>
        </p:spPr>
        <p:txBody>
          <a:bodyPr/>
          <a:lstStyle/>
          <a:p>
            <a:r>
              <a:rPr lang="en-IN" sz="4400" dirty="0"/>
              <a:t>Finding the sales and Profits By Region</a:t>
            </a:r>
          </a:p>
          <a:p>
            <a:endParaRPr lang="en-IN" dirty="0"/>
          </a:p>
        </p:txBody>
      </p:sp>
      <p:sp>
        <p:nvSpPr>
          <p:cNvPr id="13" name="Title 12">
            <a:extLst>
              <a:ext uri="{FF2B5EF4-FFF2-40B4-BE49-F238E27FC236}">
                <a16:creationId xmlns:a16="http://schemas.microsoft.com/office/drawing/2014/main" id="{C3E2E665-2E39-F0D1-03E2-8FBDBE244203}"/>
              </a:ext>
            </a:extLst>
          </p:cNvPr>
          <p:cNvSpPr>
            <a:spLocks noGrp="1"/>
          </p:cNvSpPr>
          <p:nvPr>
            <p:ph type="title"/>
          </p:nvPr>
        </p:nvSpPr>
        <p:spPr>
          <a:xfrm>
            <a:off x="562946" y="1999368"/>
            <a:ext cx="11467323" cy="486585"/>
          </a:xfrm>
        </p:spPr>
        <p:txBody>
          <a:bodyPr/>
          <a:lstStyle/>
          <a:p>
            <a:r>
              <a:rPr lang="en-US" sz="2000" dirty="0"/>
              <a:t># </a:t>
            </a:r>
            <a:r>
              <a:rPr lang="en-US" sz="1600" dirty="0"/>
              <a:t>Finding the Distribution of  sales by Category                                         # Finding the Profits Made by Each category</a:t>
            </a:r>
            <a:br>
              <a:rPr lang="en-US" sz="1600" dirty="0"/>
            </a:br>
            <a:endParaRPr lang="en-IN" sz="1600" dirty="0"/>
          </a:p>
        </p:txBody>
      </p:sp>
    </p:spTree>
    <p:extLst>
      <p:ext uri="{BB962C8B-B14F-4D97-AF65-F5344CB8AC3E}">
        <p14:creationId xmlns:p14="http://schemas.microsoft.com/office/powerpoint/2010/main" val="385302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C88FECD6-5897-7F1B-0E9E-50E83A0C4429}"/>
              </a:ext>
            </a:extLst>
          </p:cNvPr>
          <p:cNvPicPr>
            <a:picLocks noGrp="1" noChangeAspect="1"/>
          </p:cNvPicPr>
          <p:nvPr>
            <p:ph type="pic" sz="quarter" idx="12"/>
          </p:nvPr>
        </p:nvPicPr>
        <p:blipFill rotWithShape="1">
          <a:blip r:embed="rId2"/>
          <a:srcRect l="1038" t="1" r="-1395" b="-447"/>
          <a:stretch/>
        </p:blipFill>
        <p:spPr>
          <a:xfrm>
            <a:off x="6563903" y="2579911"/>
            <a:ext cx="5324402" cy="3643089"/>
          </a:xfrm>
        </p:spPr>
      </p:pic>
      <p:pic>
        <p:nvPicPr>
          <p:cNvPr id="10" name="Picture Placeholder 9">
            <a:extLst>
              <a:ext uri="{FF2B5EF4-FFF2-40B4-BE49-F238E27FC236}">
                <a16:creationId xmlns:a16="http://schemas.microsoft.com/office/drawing/2014/main" id="{9EAC407F-4533-E7AE-532A-8DA507849206}"/>
              </a:ext>
            </a:extLst>
          </p:cNvPr>
          <p:cNvPicPr>
            <a:picLocks noGrp="1" noChangeAspect="1"/>
          </p:cNvPicPr>
          <p:nvPr>
            <p:ph type="pic" sz="quarter" idx="11"/>
          </p:nvPr>
        </p:nvPicPr>
        <p:blipFill rotWithShape="1">
          <a:blip r:embed="rId3"/>
          <a:srcRect l="-387" b="-750"/>
          <a:stretch/>
        </p:blipFill>
        <p:spPr>
          <a:xfrm>
            <a:off x="474489" y="2592967"/>
            <a:ext cx="4899817" cy="3630033"/>
          </a:xfrm>
        </p:spPr>
      </p:pic>
      <p:sp>
        <p:nvSpPr>
          <p:cNvPr id="8" name="Text Placeholder 7">
            <a:extLst>
              <a:ext uri="{FF2B5EF4-FFF2-40B4-BE49-F238E27FC236}">
                <a16:creationId xmlns:a16="http://schemas.microsoft.com/office/drawing/2014/main" id="{403ED209-811F-829E-D675-D234AF5D1982}"/>
              </a:ext>
            </a:extLst>
          </p:cNvPr>
          <p:cNvSpPr>
            <a:spLocks noGrp="1"/>
          </p:cNvSpPr>
          <p:nvPr>
            <p:ph type="body" sz="quarter" idx="15"/>
          </p:nvPr>
        </p:nvSpPr>
        <p:spPr>
          <a:xfrm>
            <a:off x="474489" y="558066"/>
            <a:ext cx="11636378" cy="1043572"/>
          </a:xfrm>
        </p:spPr>
        <p:txBody>
          <a:bodyPr/>
          <a:lstStyle/>
          <a:p>
            <a:r>
              <a:rPr lang="en-IN" sz="3200" dirty="0"/>
              <a:t>Finding the sales and Profits of Top 10 Sub-</a:t>
            </a:r>
            <a:r>
              <a:rPr lang="en-IN" sz="3200" dirty="0" err="1"/>
              <a:t>Catergory</a:t>
            </a:r>
            <a:endParaRPr lang="en-IN" sz="3200" dirty="0"/>
          </a:p>
        </p:txBody>
      </p:sp>
      <p:sp>
        <p:nvSpPr>
          <p:cNvPr id="141" name="Date Placeholder 140">
            <a:extLst>
              <a:ext uri="{FF2B5EF4-FFF2-40B4-BE49-F238E27FC236}">
                <a16:creationId xmlns:a16="http://schemas.microsoft.com/office/drawing/2014/main" id="{3E96791E-3AF0-4956-AFA7-A8A89E8EB15E}"/>
              </a:ext>
            </a:extLst>
          </p:cNvPr>
          <p:cNvSpPr>
            <a:spLocks noGrp="1"/>
          </p:cNvSpPr>
          <p:nvPr>
            <p:ph type="dt" sz="half" idx="2"/>
          </p:nvPr>
        </p:nvSpPr>
        <p:spPr/>
        <p:txBody>
          <a:bodyPr/>
          <a:lstStyle/>
          <a:p>
            <a:fld id="{4871AD0A-72DC-49A1-AA89-5509B2193035}" type="datetime1">
              <a:rPr lang="en-US" smtClean="0"/>
              <a:t>7/23/2023</a:t>
            </a:fld>
            <a:endParaRPr lang="en-US" dirty="0"/>
          </a:p>
        </p:txBody>
      </p:sp>
      <p:sp>
        <p:nvSpPr>
          <p:cNvPr id="142" name="Slide Number Placeholder 141">
            <a:extLst>
              <a:ext uri="{FF2B5EF4-FFF2-40B4-BE49-F238E27FC236}">
                <a16:creationId xmlns:a16="http://schemas.microsoft.com/office/drawing/2014/main" id="{9FD033B5-99FB-4B26-BF74-3DA89EEE7C67}"/>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33350" y="1877715"/>
            <a:ext cx="12058649" cy="1223982"/>
          </a:xfrm>
        </p:spPr>
        <p:txBody>
          <a:bodyPr/>
          <a:lstStyle/>
          <a:p>
            <a:pPr algn="ctr"/>
            <a:r>
              <a:rPr lang="en-US" sz="1800" dirty="0"/>
              <a:t> # Finding the Top 10 selling Sub-Category                    # Finding the TOP 10 Profits Made by sub-category</a:t>
            </a:r>
            <a:br>
              <a:rPr lang="en-US" sz="4400" dirty="0"/>
            </a:br>
            <a:endParaRPr lang="en-US" dirty="0"/>
          </a:p>
        </p:txBody>
      </p:sp>
      <p:cxnSp>
        <p:nvCxnSpPr>
          <p:cNvPr id="70" name="Straight Connector 69">
            <a:extLst>
              <a:ext uri="{FF2B5EF4-FFF2-40B4-BE49-F238E27FC236}">
                <a16:creationId xmlns:a16="http://schemas.microsoft.com/office/drawing/2014/main" id="{F70C08F9-9A5C-43CF-9AAC-621536803BA0}"/>
              </a:ext>
              <a:ext uri="{C183D7F6-B498-43B3-948B-1728B52AA6E4}">
                <adec:decorative xmlns:adec="http://schemas.microsoft.com/office/drawing/2017/decorative" val="1"/>
              </a:ext>
            </a:extLst>
          </p:cNvPr>
          <p:cNvCxnSpPr>
            <a:cxnSpLocks/>
          </p:cNvCxnSpPr>
          <p:nvPr/>
        </p:nvCxnSpPr>
        <p:spPr>
          <a:xfrm>
            <a:off x="2941866" y="2592967"/>
            <a:ext cx="0" cy="1005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BA89E8D-ECBE-4B32-82C7-E8DD0B202C5F}"/>
              </a:ext>
              <a:ext uri="{C183D7F6-B498-43B3-948B-1728B52AA6E4}">
                <adec:decorative xmlns:adec="http://schemas.microsoft.com/office/drawing/2017/decorative" val="1"/>
              </a:ext>
            </a:extLst>
          </p:cNvPr>
          <p:cNvCxnSpPr>
            <a:cxnSpLocks/>
          </p:cNvCxnSpPr>
          <p:nvPr/>
        </p:nvCxnSpPr>
        <p:spPr>
          <a:xfrm>
            <a:off x="5678005" y="2592967"/>
            <a:ext cx="0" cy="2651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2B38730-2A0E-4853-AD2C-FC744EF527B4}"/>
              </a:ext>
              <a:ext uri="{C183D7F6-B498-43B3-948B-1728B52AA6E4}">
                <adec:decorative xmlns:adec="http://schemas.microsoft.com/office/drawing/2017/decorative" val="1"/>
              </a:ext>
            </a:extLst>
          </p:cNvPr>
          <p:cNvCxnSpPr>
            <a:cxnSpLocks/>
          </p:cNvCxnSpPr>
          <p:nvPr/>
        </p:nvCxnSpPr>
        <p:spPr>
          <a:xfrm>
            <a:off x="8403799" y="2592967"/>
            <a:ext cx="0" cy="1005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8E48653-A8EB-4DE2-BFE6-A0E61D873096}"/>
              </a:ext>
              <a:ext uri="{C183D7F6-B498-43B3-948B-1728B52AA6E4}">
                <adec:decorative xmlns:adec="http://schemas.microsoft.com/office/drawing/2017/decorative" val="1"/>
              </a:ext>
            </a:extLst>
          </p:cNvPr>
          <p:cNvCxnSpPr>
            <a:cxnSpLocks/>
          </p:cNvCxnSpPr>
          <p:nvPr/>
        </p:nvCxnSpPr>
        <p:spPr>
          <a:xfrm>
            <a:off x="11129593" y="2592967"/>
            <a:ext cx="0" cy="2651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190DF0B-5B2E-49A9-B210-E32FFFAC7E35}"/>
              </a:ext>
              <a:ext uri="{C183D7F6-B498-43B3-948B-1728B52AA6E4}">
                <adec:decorative xmlns:adec="http://schemas.microsoft.com/office/drawing/2017/decorative" val="1"/>
              </a:ext>
            </a:extLst>
          </p:cNvPr>
          <p:cNvCxnSpPr>
            <a:cxnSpLocks/>
          </p:cNvCxnSpPr>
          <p:nvPr/>
        </p:nvCxnSpPr>
        <p:spPr>
          <a:xfrm flipV="1">
            <a:off x="1437095" y="2410633"/>
            <a:ext cx="9692499" cy="169278"/>
          </a:xfrm>
          <a:prstGeom prst="line">
            <a:avLst/>
          </a:prstGeom>
          <a:ln w="63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483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C1D7A576-D42D-73C5-2993-CD4E2637B96A}"/>
              </a:ext>
            </a:extLst>
          </p:cNvPr>
          <p:cNvPicPr>
            <a:picLocks noGrp="1" noChangeAspect="1"/>
          </p:cNvPicPr>
          <p:nvPr>
            <p:ph type="pic" sz="quarter" idx="12"/>
          </p:nvPr>
        </p:nvPicPr>
        <p:blipFill rotWithShape="1">
          <a:blip r:embed="rId2"/>
          <a:srcRect l="3409" r="1657"/>
          <a:stretch/>
        </p:blipFill>
        <p:spPr>
          <a:xfrm>
            <a:off x="6329264" y="2939321"/>
            <a:ext cx="5564356" cy="3061804"/>
          </a:xfrm>
        </p:spPr>
      </p:pic>
      <p:pic>
        <p:nvPicPr>
          <p:cNvPr id="12" name="Picture Placeholder 11">
            <a:extLst>
              <a:ext uri="{FF2B5EF4-FFF2-40B4-BE49-F238E27FC236}">
                <a16:creationId xmlns:a16="http://schemas.microsoft.com/office/drawing/2014/main" id="{28B40611-01B1-19CC-362D-F74CF3771012}"/>
              </a:ext>
            </a:extLst>
          </p:cNvPr>
          <p:cNvPicPr>
            <a:picLocks noGrp="1" noChangeAspect="1"/>
          </p:cNvPicPr>
          <p:nvPr>
            <p:ph type="pic" sz="quarter" idx="11"/>
          </p:nvPr>
        </p:nvPicPr>
        <p:blipFill rotWithShape="1">
          <a:blip r:embed="rId3"/>
          <a:srcRect l="-4633" t="1073" r="-8956" b="-10731"/>
          <a:stretch/>
        </p:blipFill>
        <p:spPr>
          <a:xfrm>
            <a:off x="0" y="2939321"/>
            <a:ext cx="6390303" cy="3405199"/>
          </a:xfrm>
        </p:spPr>
      </p:pic>
      <p:sp>
        <p:nvSpPr>
          <p:cNvPr id="5" name="Text Placeholder 4">
            <a:extLst>
              <a:ext uri="{FF2B5EF4-FFF2-40B4-BE49-F238E27FC236}">
                <a16:creationId xmlns:a16="http://schemas.microsoft.com/office/drawing/2014/main" id="{9182A15A-8394-C494-1641-DFCC451068A3}"/>
              </a:ext>
            </a:extLst>
          </p:cNvPr>
          <p:cNvSpPr>
            <a:spLocks noGrp="1"/>
          </p:cNvSpPr>
          <p:nvPr>
            <p:ph type="body" sz="quarter" idx="15"/>
          </p:nvPr>
        </p:nvSpPr>
        <p:spPr>
          <a:xfrm>
            <a:off x="133350" y="606438"/>
            <a:ext cx="12058650" cy="1333500"/>
          </a:xfrm>
        </p:spPr>
        <p:txBody>
          <a:bodyPr/>
          <a:lstStyle/>
          <a:p>
            <a:r>
              <a:rPr lang="en-IN" sz="3200" dirty="0"/>
              <a:t>Finding the sales and Profits By Category For Each Region</a:t>
            </a:r>
          </a:p>
        </p:txBody>
      </p:sp>
      <p:sp>
        <p:nvSpPr>
          <p:cNvPr id="30" name="Date Placeholder 29">
            <a:extLst>
              <a:ext uri="{FF2B5EF4-FFF2-40B4-BE49-F238E27FC236}">
                <a16:creationId xmlns:a16="http://schemas.microsoft.com/office/drawing/2014/main" id="{5C3C5043-9E0B-4C7C-B3D8-6124850B4088}"/>
              </a:ext>
            </a:extLst>
          </p:cNvPr>
          <p:cNvSpPr>
            <a:spLocks noGrp="1"/>
          </p:cNvSpPr>
          <p:nvPr>
            <p:ph type="dt" sz="half" idx="2"/>
          </p:nvPr>
        </p:nvSpPr>
        <p:spPr/>
        <p:txBody>
          <a:bodyPr/>
          <a:lstStyle/>
          <a:p>
            <a:fld id="{F5615077-39AD-4FB2-A061-5884E8516F91}" type="datetime1">
              <a:rPr lang="en-US" smtClean="0"/>
              <a:t>7/23/2023</a:t>
            </a:fld>
            <a:endParaRPr lang="en-US" dirty="0"/>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281862" y="1269631"/>
            <a:ext cx="11910138" cy="1340615"/>
          </a:xfrm>
        </p:spPr>
        <p:txBody>
          <a:bodyPr/>
          <a:lstStyle/>
          <a:p>
            <a:r>
              <a:rPr lang="en-US" sz="1600" dirty="0"/>
              <a:t>#Finding sales Distribution by category for each region                   #Finding Profits Made by category for each region</a:t>
            </a:r>
          </a:p>
        </p:txBody>
      </p:sp>
    </p:spTree>
    <p:extLst>
      <p:ext uri="{BB962C8B-B14F-4D97-AF65-F5344CB8AC3E}">
        <p14:creationId xmlns:p14="http://schemas.microsoft.com/office/powerpoint/2010/main" val="1929797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DCD20F-B409-66B9-7934-F2009C3F854C}"/>
              </a:ext>
            </a:extLst>
          </p:cNvPr>
          <p:cNvSpPr>
            <a:spLocks noGrp="1"/>
          </p:cNvSpPr>
          <p:nvPr>
            <p:ph type="body" sz="quarter" idx="11"/>
          </p:nvPr>
        </p:nvSpPr>
        <p:spPr>
          <a:xfrm>
            <a:off x="279917" y="1505526"/>
            <a:ext cx="11912083" cy="5352473"/>
          </a:xfrm>
        </p:spPr>
        <p:txBody>
          <a:bodyPr>
            <a:normAutofit/>
          </a:bodyPr>
          <a:lstStyle/>
          <a:p>
            <a:pPr marL="342900" indent="-342900">
              <a:buFont typeface="Wingdings" panose="05000000000000000000" pitchFamily="2" charset="2"/>
              <a:buChar char="v"/>
            </a:pPr>
            <a:r>
              <a:rPr lang="en-US" b="0" i="0" dirty="0">
                <a:solidFill>
                  <a:srgbClr val="374151"/>
                </a:solidFill>
                <a:effectLst/>
                <a:latin typeface="Söhne"/>
              </a:rPr>
              <a:t>California, New York, Washington, and Michigan appear in both the top 10 sales and top 10 profit states, directing more resources and marketing efforts towards these states can lead to increased revenue and profitability.</a:t>
            </a:r>
          </a:p>
          <a:p>
            <a:endParaRPr lang="en-US" b="0" i="0" dirty="0">
              <a:solidFill>
                <a:srgbClr val="374151"/>
              </a:solidFill>
              <a:effectLst/>
              <a:latin typeface="Söhne"/>
            </a:endParaRPr>
          </a:p>
          <a:p>
            <a:pPr marL="342900" indent="-342900">
              <a:buFont typeface="Wingdings" panose="05000000000000000000" pitchFamily="2" charset="2"/>
              <a:buChar char="v"/>
            </a:pPr>
            <a:r>
              <a:rPr lang="en-US" b="0" i="0" dirty="0">
                <a:solidFill>
                  <a:srgbClr val="374151"/>
                </a:solidFill>
                <a:effectLst/>
                <a:latin typeface="Söhne"/>
              </a:rPr>
              <a:t>While technology products generate the highest profit margin at 50.8%, office supplies have a respectable profit margin of 42.8% with a relatively higher sales percentage of 31.8%. To improve business performance, consider allocating more resources to promote and enhance the sales of technology products while also optimizing the product mix to focus on high-profit office supplies. This can help increase overall profitability and revenue.</a:t>
            </a:r>
          </a:p>
          <a:p>
            <a:endParaRPr lang="en-IN" dirty="0"/>
          </a:p>
        </p:txBody>
      </p:sp>
      <p:sp>
        <p:nvSpPr>
          <p:cNvPr id="5" name="Title 4">
            <a:extLst>
              <a:ext uri="{FF2B5EF4-FFF2-40B4-BE49-F238E27FC236}">
                <a16:creationId xmlns:a16="http://schemas.microsoft.com/office/drawing/2014/main" id="{A7F2A22C-6A80-FA0F-629D-016DC7A65FF7}"/>
              </a:ext>
            </a:extLst>
          </p:cNvPr>
          <p:cNvSpPr>
            <a:spLocks noGrp="1"/>
          </p:cNvSpPr>
          <p:nvPr>
            <p:ph type="title"/>
          </p:nvPr>
        </p:nvSpPr>
        <p:spPr>
          <a:xfrm>
            <a:off x="279917" y="301567"/>
            <a:ext cx="5181486" cy="1112921"/>
          </a:xfrm>
        </p:spPr>
        <p:txBody>
          <a:bodyPr>
            <a:normAutofit/>
          </a:bodyPr>
          <a:lstStyle/>
          <a:p>
            <a:r>
              <a:rPr lang="en-IN" sz="4800" b="1" dirty="0"/>
              <a:t>Conclusion:</a:t>
            </a:r>
            <a:r>
              <a:rPr lang="en-IN" b="1" dirty="0"/>
              <a:t> </a:t>
            </a:r>
          </a:p>
        </p:txBody>
      </p:sp>
    </p:spTree>
    <p:extLst>
      <p:ext uri="{BB962C8B-B14F-4D97-AF65-F5344CB8AC3E}">
        <p14:creationId xmlns:p14="http://schemas.microsoft.com/office/powerpoint/2010/main" val="1364673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DCD20F-B409-66B9-7934-F2009C3F854C}"/>
              </a:ext>
            </a:extLst>
          </p:cNvPr>
          <p:cNvSpPr>
            <a:spLocks noGrp="1"/>
          </p:cNvSpPr>
          <p:nvPr>
            <p:ph type="body" sz="quarter" idx="11"/>
          </p:nvPr>
        </p:nvSpPr>
        <p:spPr>
          <a:xfrm>
            <a:off x="139958" y="633549"/>
            <a:ext cx="11912083" cy="6431280"/>
          </a:xfrm>
        </p:spPr>
        <p:txBody>
          <a:bodyPr>
            <a:normAutofit/>
          </a:bodyPr>
          <a:lstStyle/>
          <a:p>
            <a:pPr marL="342900" indent="-342900">
              <a:buFont typeface="Wingdings" panose="05000000000000000000" pitchFamily="2" charset="2"/>
              <a:buChar char="v"/>
            </a:pPr>
            <a:r>
              <a:rPr lang="en-US" dirty="0">
                <a:solidFill>
                  <a:srgbClr val="374151"/>
                </a:solidFill>
                <a:latin typeface="Söhne"/>
              </a:rPr>
              <a:t>Focus on West Region for Growth: The West region has the highest sales percentage at 31.6% and the highest profit margin at 37.9%. To drive business growth, consider allocating more resources and marketing efforts towards expanding operations in the West. Identifying the reasons behind the region's success and replicating successful strategies in other regions can lead to increased overall profitability and market share.</a:t>
            </a:r>
          </a:p>
          <a:p>
            <a:pPr marL="342900" indent="-342900">
              <a:buFont typeface="Wingdings" panose="05000000000000000000" pitchFamily="2" charset="2"/>
              <a:buChar char="v"/>
            </a:pPr>
            <a:endParaRPr lang="en-US" dirty="0">
              <a:solidFill>
                <a:srgbClr val="374151"/>
              </a:solidFill>
              <a:latin typeface="Söhne"/>
            </a:endParaRPr>
          </a:p>
          <a:p>
            <a:pPr marL="342900" indent="-342900">
              <a:buFont typeface="Wingdings" panose="05000000000000000000" pitchFamily="2" charset="2"/>
              <a:buChar char="v"/>
            </a:pPr>
            <a:r>
              <a:rPr lang="en-US" sz="1900" b="0" i="0" dirty="0">
                <a:solidFill>
                  <a:srgbClr val="374151"/>
                </a:solidFill>
                <a:effectLst/>
                <a:latin typeface="Söhne"/>
              </a:rPr>
              <a:t>Emphasize High-Profit Subcategories: While both "phones" and "binders" appear in both the top 10 sales and top 10 profit subcategories, "phones" have higher profitability, being the second most profitable subcategory after "copiers." To improve business performance, focus on promoting and expanding the range of high-profit subcategories, such as "phones" and "accessories," as they have the potential to significantly boost overall profitability and contribute to the company's bottom line. Allocating resources to capitalize on these lucrative subcategories can result in better financial performance for the business.</a:t>
            </a:r>
          </a:p>
          <a:p>
            <a:endParaRPr lang="en-US" sz="1800" b="0" i="0" dirty="0">
              <a:solidFill>
                <a:srgbClr val="374151"/>
              </a:solidFill>
              <a:effectLst/>
              <a:latin typeface="Söhne"/>
            </a:endParaRPr>
          </a:p>
          <a:p>
            <a:pPr marL="342900" indent="-342900">
              <a:buFont typeface="Wingdings" panose="05000000000000000000" pitchFamily="2" charset="2"/>
              <a:buChar char="v"/>
            </a:pPr>
            <a:endParaRPr lang="en-US" sz="1900" b="0" i="0" dirty="0">
              <a:solidFill>
                <a:srgbClr val="374151"/>
              </a:solidFill>
              <a:effectLst/>
              <a:latin typeface="Söhne"/>
            </a:endParaRPr>
          </a:p>
          <a:p>
            <a:endParaRPr lang="en-IN" dirty="0"/>
          </a:p>
        </p:txBody>
      </p:sp>
      <p:sp>
        <p:nvSpPr>
          <p:cNvPr id="5" name="Title 4">
            <a:extLst>
              <a:ext uri="{FF2B5EF4-FFF2-40B4-BE49-F238E27FC236}">
                <a16:creationId xmlns:a16="http://schemas.microsoft.com/office/drawing/2014/main" id="{A7F2A22C-6A80-FA0F-629D-016DC7A65FF7}"/>
              </a:ext>
            </a:extLst>
          </p:cNvPr>
          <p:cNvSpPr>
            <a:spLocks noGrp="1"/>
          </p:cNvSpPr>
          <p:nvPr>
            <p:ph type="title"/>
          </p:nvPr>
        </p:nvSpPr>
        <p:spPr>
          <a:xfrm>
            <a:off x="279917" y="301567"/>
            <a:ext cx="5181486" cy="1112921"/>
          </a:xfrm>
        </p:spPr>
        <p:txBody>
          <a:bodyPr>
            <a:normAutofit/>
          </a:bodyPr>
          <a:lstStyle/>
          <a:p>
            <a:r>
              <a:rPr lang="en-IN" b="1" dirty="0"/>
              <a:t> </a:t>
            </a:r>
          </a:p>
        </p:txBody>
      </p:sp>
    </p:spTree>
    <p:extLst>
      <p:ext uri="{BB962C8B-B14F-4D97-AF65-F5344CB8AC3E}">
        <p14:creationId xmlns:p14="http://schemas.microsoft.com/office/powerpoint/2010/main" val="630208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8C5A2C6-5E69-7245-AA22-1459CAED6294}"/>
              </a:ext>
            </a:extLst>
          </p:cNvPr>
          <p:cNvSpPr>
            <a:spLocks noGrp="1"/>
          </p:cNvSpPr>
          <p:nvPr>
            <p:ph type="body" sz="quarter" idx="13"/>
          </p:nvPr>
        </p:nvSpPr>
        <p:spPr>
          <a:xfrm>
            <a:off x="376801" y="1665792"/>
            <a:ext cx="11438397" cy="4391025"/>
          </a:xfrm>
        </p:spPr>
        <p:txBody>
          <a:bodyPr>
            <a:normAutofit/>
          </a:bodyPr>
          <a:lstStyle/>
          <a:p>
            <a:r>
              <a:rPr lang="en-IN" sz="2400" b="1" dirty="0">
                <a:solidFill>
                  <a:srgbClr val="202124"/>
                </a:solidFill>
                <a:latin typeface="+mj-lt"/>
              </a:rPr>
              <a:t>GITHUB REPOSITORY</a:t>
            </a:r>
            <a:r>
              <a:rPr lang="en-IN" sz="2000" dirty="0"/>
              <a:t>: </a:t>
            </a:r>
            <a:r>
              <a:rPr lang="en-IN" sz="2000" dirty="0">
                <a:hlinkClick r:id="rId2"/>
              </a:rPr>
              <a:t>https://github.com/venky638/IBM-EDUNET-Data-Analytics</a:t>
            </a:r>
            <a:endParaRPr lang="en-IN" sz="2000" dirty="0"/>
          </a:p>
          <a:p>
            <a:endParaRPr lang="en-IN" sz="2000" dirty="0"/>
          </a:p>
          <a:p>
            <a:pPr algn="l" fontAlgn="base"/>
            <a:r>
              <a:rPr lang="en-IN" sz="2400" b="1" i="0" dirty="0">
                <a:solidFill>
                  <a:srgbClr val="202124"/>
                </a:solidFill>
                <a:effectLst/>
                <a:latin typeface="+mj-lt"/>
              </a:rPr>
              <a:t>Sample Superstore Dataset : </a:t>
            </a:r>
            <a:r>
              <a:rPr lang="en-IN" sz="2400" b="1" i="0" dirty="0">
                <a:solidFill>
                  <a:srgbClr val="202124"/>
                </a:solidFill>
                <a:effectLst/>
                <a:latin typeface="+mj-lt"/>
                <a:hlinkClick r:id="rId3"/>
              </a:rPr>
              <a:t>https://www.kaggle.com/datasets/bravehart101/sample-supermarket-dataset</a:t>
            </a:r>
            <a:endParaRPr lang="en-IN" sz="2400" b="1" i="0" dirty="0">
              <a:solidFill>
                <a:srgbClr val="202124"/>
              </a:solidFill>
              <a:effectLst/>
              <a:latin typeface="+mj-lt"/>
            </a:endParaRPr>
          </a:p>
        </p:txBody>
      </p:sp>
      <p:sp>
        <p:nvSpPr>
          <p:cNvPr id="36" name="Date Placeholder 35">
            <a:extLst>
              <a:ext uri="{FF2B5EF4-FFF2-40B4-BE49-F238E27FC236}">
                <a16:creationId xmlns:a16="http://schemas.microsoft.com/office/drawing/2014/main" id="{8D56EBED-E2E8-4532-9D58-AEA4BF592BE1}"/>
              </a:ext>
            </a:extLst>
          </p:cNvPr>
          <p:cNvSpPr>
            <a:spLocks noGrp="1"/>
          </p:cNvSpPr>
          <p:nvPr>
            <p:ph type="dt" sz="half" idx="2"/>
          </p:nvPr>
        </p:nvSpPr>
        <p:spPr/>
        <p:txBody>
          <a:bodyPr/>
          <a:lstStyle/>
          <a:p>
            <a:fld id="{E2EFFCE6-B714-4312-995E-9A4A689D43F0}" type="datetime1">
              <a:rPr lang="en-US" smtClean="0"/>
              <a:t>7/23/2023</a:t>
            </a:fld>
            <a:endParaRPr lang="en-US" dirty="0"/>
          </a:p>
        </p:txBody>
      </p:sp>
      <p:sp>
        <p:nvSpPr>
          <p:cNvPr id="37" name="Slide Number Placeholder 36">
            <a:extLst>
              <a:ext uri="{FF2B5EF4-FFF2-40B4-BE49-F238E27FC236}">
                <a16:creationId xmlns:a16="http://schemas.microsoft.com/office/drawing/2014/main" id="{2448455D-834D-4F56-90F8-4F239B5CA790}"/>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
        <p:nvSpPr>
          <p:cNvPr id="4" name="Title 3">
            <a:extLst>
              <a:ext uri="{FF2B5EF4-FFF2-40B4-BE49-F238E27FC236}">
                <a16:creationId xmlns:a16="http://schemas.microsoft.com/office/drawing/2014/main" id="{BFCF0705-C968-2EF2-8403-CD725820DB99}"/>
              </a:ext>
            </a:extLst>
          </p:cNvPr>
          <p:cNvSpPr>
            <a:spLocks noGrp="1"/>
          </p:cNvSpPr>
          <p:nvPr>
            <p:ph type="title"/>
          </p:nvPr>
        </p:nvSpPr>
        <p:spPr>
          <a:xfrm>
            <a:off x="440871" y="325177"/>
            <a:ext cx="3935647" cy="1340615"/>
          </a:xfrm>
        </p:spPr>
        <p:txBody>
          <a:bodyPr/>
          <a:lstStyle/>
          <a:p>
            <a:r>
              <a:rPr lang="en-IN" dirty="0"/>
              <a:t>Links:</a:t>
            </a:r>
            <a:br>
              <a:rPr lang="en-IN" dirty="0"/>
            </a:br>
            <a:endParaRPr lang="en-IN" dirty="0"/>
          </a:p>
        </p:txBody>
      </p:sp>
    </p:spTree>
    <p:extLst>
      <p:ext uri="{BB962C8B-B14F-4D97-AF65-F5344CB8AC3E}">
        <p14:creationId xmlns:p14="http://schemas.microsoft.com/office/powerpoint/2010/main" val="3959224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a:xfrm>
            <a:off x="133350" y="786063"/>
            <a:ext cx="11925299" cy="5887453"/>
          </a:xfrm>
        </p:spPr>
        <p:txBody>
          <a:bodyPr>
            <a:normAutofit/>
          </a:bodyPr>
          <a:lstStyle/>
          <a:p>
            <a:pPr algn="ctr"/>
            <a:br>
              <a:rPr lang="en-US" sz="2800" dirty="0"/>
            </a:br>
            <a:r>
              <a:rPr lang="en-US" sz="3600" b="1" u="sng" dirty="0"/>
              <a:t>PROJECT TITLE:</a:t>
            </a:r>
            <a:br>
              <a:rPr lang="en-US" sz="3600" b="1" dirty="0"/>
            </a:br>
            <a:r>
              <a:rPr lang="en-US" sz="3600" b="1" dirty="0"/>
              <a:t> </a:t>
            </a:r>
            <a:r>
              <a:rPr lang="en-IN" sz="3600" b="1" dirty="0"/>
              <a:t>Analysis of Superstore Dataset</a:t>
            </a:r>
            <a:br>
              <a:rPr lang="en-US" sz="3600" b="1" u="sng" dirty="0"/>
            </a:br>
            <a:br>
              <a:rPr lang="en-US" sz="3600" b="1" u="sng" dirty="0"/>
            </a:br>
            <a:br>
              <a:rPr lang="en-US" sz="3600" b="1" u="sng" dirty="0"/>
            </a:br>
            <a:r>
              <a:rPr lang="en-US" sz="3600" b="1" u="sng" dirty="0"/>
              <a:t>Problem  Statement : </a:t>
            </a:r>
            <a:br>
              <a:rPr lang="en-US" sz="3600" dirty="0"/>
            </a:br>
            <a:r>
              <a:rPr lang="en-US" sz="2400" dirty="0"/>
              <a:t> To analyze the Superstore dataset to gain insights into sales trends, customer behavior, and operational efficiency. The dataset contains information about various aspects of stores operation ,including sales, orders, profits , discounts, shipping details , Product details Etc.</a:t>
            </a:r>
            <a:br>
              <a:rPr lang="en-IN" sz="3200" b="1" dirty="0"/>
            </a:br>
            <a:endParaRPr lang="en-US" sz="3200" dirty="0"/>
          </a:p>
        </p:txBody>
      </p:sp>
    </p:spTree>
    <p:extLst>
      <p:ext uri="{BB962C8B-B14F-4D97-AF65-F5344CB8AC3E}">
        <p14:creationId xmlns:p14="http://schemas.microsoft.com/office/powerpoint/2010/main" val="286551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DCD20F-B409-66B9-7934-F2009C3F854C}"/>
              </a:ext>
            </a:extLst>
          </p:cNvPr>
          <p:cNvSpPr>
            <a:spLocks noGrp="1"/>
          </p:cNvSpPr>
          <p:nvPr>
            <p:ph type="body" sz="quarter" idx="11"/>
          </p:nvPr>
        </p:nvSpPr>
        <p:spPr>
          <a:xfrm>
            <a:off x="279917" y="1414488"/>
            <a:ext cx="11393455" cy="6217953"/>
          </a:xfrm>
        </p:spPr>
        <p:txBody>
          <a:bodyPr>
            <a:normAutofit fontScale="25000" lnSpcReduction="20000"/>
          </a:bodyPr>
          <a:lstStyle/>
          <a:p>
            <a:pPr algn="l">
              <a:buFont typeface="Arial" panose="020B0604020202020204" pitchFamily="34" charset="0"/>
              <a:buChar char="•"/>
            </a:pPr>
            <a:r>
              <a:rPr lang="en-US" sz="8000" b="0" i="0" dirty="0">
                <a:solidFill>
                  <a:srgbClr val="1F1F1F"/>
                </a:solidFill>
                <a:effectLst/>
                <a:latin typeface="Google Sans"/>
              </a:rPr>
              <a:t>Introduction</a:t>
            </a:r>
          </a:p>
          <a:p>
            <a:pPr marL="742950" lvl="1" indent="-285750" algn="l">
              <a:buFont typeface="Arial" panose="020B0604020202020204" pitchFamily="34" charset="0"/>
              <a:buChar char="•"/>
            </a:pPr>
            <a:r>
              <a:rPr lang="en-US" sz="8000" b="0" i="0" dirty="0">
                <a:solidFill>
                  <a:srgbClr val="1F1F1F"/>
                </a:solidFill>
                <a:effectLst/>
                <a:latin typeface="Google Sans"/>
              </a:rPr>
              <a:t>What is the Superstore dataset?</a:t>
            </a:r>
          </a:p>
          <a:p>
            <a:pPr marL="742950" lvl="1" indent="-285750" algn="l">
              <a:buFont typeface="Arial" panose="020B0604020202020204" pitchFamily="34" charset="0"/>
              <a:buChar char="•"/>
            </a:pPr>
            <a:r>
              <a:rPr lang="en-US" sz="8000" b="0" i="0" dirty="0">
                <a:solidFill>
                  <a:srgbClr val="1F1F1F"/>
                </a:solidFill>
                <a:effectLst/>
                <a:latin typeface="Google Sans"/>
              </a:rPr>
              <a:t>What are the goals of this project?</a:t>
            </a:r>
          </a:p>
          <a:p>
            <a:pPr algn="l">
              <a:buFont typeface="Arial" panose="020B0604020202020204" pitchFamily="34" charset="0"/>
              <a:buChar char="•"/>
            </a:pPr>
            <a:r>
              <a:rPr lang="en-US" sz="8000" b="0" i="0" dirty="0">
                <a:solidFill>
                  <a:srgbClr val="1F1F1F"/>
                </a:solidFill>
                <a:effectLst/>
                <a:latin typeface="Google Sans"/>
              </a:rPr>
              <a:t>Data cleaning</a:t>
            </a:r>
          </a:p>
          <a:p>
            <a:pPr marL="742950" lvl="1" indent="-285750" algn="l">
              <a:buFont typeface="Arial" panose="020B0604020202020204" pitchFamily="34" charset="0"/>
              <a:buChar char="•"/>
            </a:pPr>
            <a:r>
              <a:rPr lang="en-US" sz="8000" b="0" i="0" dirty="0">
                <a:solidFill>
                  <a:srgbClr val="1F1F1F"/>
                </a:solidFill>
                <a:effectLst/>
                <a:latin typeface="Google Sans"/>
              </a:rPr>
              <a:t>How was the data cleaned?</a:t>
            </a:r>
          </a:p>
          <a:p>
            <a:pPr algn="l">
              <a:buFont typeface="Arial" panose="020B0604020202020204" pitchFamily="34" charset="0"/>
              <a:buChar char="•"/>
            </a:pPr>
            <a:r>
              <a:rPr lang="en-US" sz="8000" b="0" i="0" dirty="0">
                <a:solidFill>
                  <a:srgbClr val="1F1F1F"/>
                </a:solidFill>
                <a:effectLst/>
                <a:latin typeface="Google Sans"/>
              </a:rPr>
              <a:t>Data analysis</a:t>
            </a:r>
          </a:p>
          <a:p>
            <a:pPr marL="742950" lvl="1" indent="-285750" algn="l">
              <a:buFont typeface="Arial" panose="020B0604020202020204" pitchFamily="34" charset="0"/>
              <a:buChar char="•"/>
            </a:pPr>
            <a:r>
              <a:rPr lang="en-US" sz="8000" b="0" i="0" dirty="0">
                <a:solidFill>
                  <a:srgbClr val="1F1F1F"/>
                </a:solidFill>
                <a:effectLst/>
                <a:latin typeface="Google Sans"/>
              </a:rPr>
              <a:t>What insights were gained from the analysis?</a:t>
            </a:r>
          </a:p>
          <a:p>
            <a:pPr marL="742950" lvl="1" indent="-285750" algn="l">
              <a:buFont typeface="Arial" panose="020B0604020202020204" pitchFamily="34" charset="0"/>
              <a:buChar char="•"/>
            </a:pPr>
            <a:r>
              <a:rPr lang="en-US" sz="8000" b="0" i="0" dirty="0">
                <a:solidFill>
                  <a:srgbClr val="1F1F1F"/>
                </a:solidFill>
                <a:effectLst/>
                <a:latin typeface="Google Sans"/>
              </a:rPr>
              <a:t>What are the implications for the Superstore?</a:t>
            </a:r>
          </a:p>
          <a:p>
            <a:pPr algn="l">
              <a:buFont typeface="Arial" panose="020B0604020202020204" pitchFamily="34" charset="0"/>
              <a:buChar char="•"/>
            </a:pPr>
            <a:r>
              <a:rPr lang="en-US" sz="8000" b="0" i="0" dirty="0">
                <a:solidFill>
                  <a:srgbClr val="1F1F1F"/>
                </a:solidFill>
                <a:effectLst/>
                <a:latin typeface="Google Sans"/>
              </a:rPr>
              <a:t>Conclusion</a:t>
            </a:r>
          </a:p>
          <a:p>
            <a:pPr marL="742950" lvl="1" indent="-285750" algn="l">
              <a:buFont typeface="Arial" panose="020B0604020202020204" pitchFamily="34" charset="0"/>
              <a:buChar char="•"/>
            </a:pPr>
            <a:r>
              <a:rPr lang="en-US" sz="8000" b="0" i="0" dirty="0">
                <a:solidFill>
                  <a:srgbClr val="1F1F1F"/>
                </a:solidFill>
                <a:effectLst/>
                <a:latin typeface="Google Sans"/>
              </a:rPr>
              <a:t>Summary of the key findings</a:t>
            </a:r>
          </a:p>
          <a:p>
            <a:pPr marL="742950" lvl="1" indent="-285750" algn="l">
              <a:buFont typeface="Arial" panose="020B0604020202020204" pitchFamily="34" charset="0"/>
              <a:buChar char="•"/>
            </a:pPr>
            <a:r>
              <a:rPr lang="en-US" sz="8000" b="0" i="0" dirty="0">
                <a:solidFill>
                  <a:srgbClr val="1F1F1F"/>
                </a:solidFill>
                <a:effectLst/>
                <a:latin typeface="Google Sans"/>
              </a:rPr>
              <a:t>Recommendations for future action</a:t>
            </a:r>
          </a:p>
          <a:p>
            <a:endParaRPr lang="en-IN" dirty="0"/>
          </a:p>
        </p:txBody>
      </p:sp>
      <p:sp>
        <p:nvSpPr>
          <p:cNvPr id="5" name="Title 4">
            <a:extLst>
              <a:ext uri="{FF2B5EF4-FFF2-40B4-BE49-F238E27FC236}">
                <a16:creationId xmlns:a16="http://schemas.microsoft.com/office/drawing/2014/main" id="{A7F2A22C-6A80-FA0F-629D-016DC7A65FF7}"/>
              </a:ext>
            </a:extLst>
          </p:cNvPr>
          <p:cNvSpPr>
            <a:spLocks noGrp="1"/>
          </p:cNvSpPr>
          <p:nvPr>
            <p:ph type="title"/>
          </p:nvPr>
        </p:nvSpPr>
        <p:spPr>
          <a:xfrm>
            <a:off x="279917" y="301567"/>
            <a:ext cx="5181486" cy="1112921"/>
          </a:xfrm>
        </p:spPr>
        <p:txBody>
          <a:bodyPr/>
          <a:lstStyle/>
          <a:p>
            <a:r>
              <a:rPr lang="en-IN" sz="4800" b="1" dirty="0"/>
              <a:t>AGENDA</a:t>
            </a:r>
            <a:r>
              <a:rPr lang="en-IN" b="1" dirty="0"/>
              <a:t> : </a:t>
            </a:r>
          </a:p>
        </p:txBody>
      </p:sp>
    </p:spTree>
    <p:extLst>
      <p:ext uri="{BB962C8B-B14F-4D97-AF65-F5344CB8AC3E}">
        <p14:creationId xmlns:p14="http://schemas.microsoft.com/office/powerpoint/2010/main" val="3068293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FF98A7F7-693B-327C-C26D-CF13B0938536}"/>
              </a:ext>
            </a:extLst>
          </p:cNvPr>
          <p:cNvSpPr>
            <a:spLocks noGrp="1"/>
          </p:cNvSpPr>
          <p:nvPr>
            <p:ph type="body" sz="quarter" idx="11"/>
          </p:nvPr>
        </p:nvSpPr>
        <p:spPr>
          <a:xfrm>
            <a:off x="-73892" y="2048719"/>
            <a:ext cx="11839172" cy="3435876"/>
          </a:xfrm>
        </p:spPr>
        <p:txBody>
          <a:bodyPr>
            <a:normAutofit/>
          </a:bodyPr>
          <a:lstStyle/>
          <a:p>
            <a:pPr algn="ctr"/>
            <a:r>
              <a:rPr lang="en-US" dirty="0"/>
              <a:t>   •</a:t>
            </a:r>
            <a:r>
              <a:rPr lang="en-US" b="1" dirty="0"/>
              <a:t>Store Managers: </a:t>
            </a:r>
            <a:r>
              <a:rPr lang="en-US" dirty="0"/>
              <a:t>They require insights on sales performance, customer behavior, and operational efficiency to make informed decisions and optimize store operations. </a:t>
            </a:r>
          </a:p>
          <a:p>
            <a:pPr algn="ctr"/>
            <a:endParaRPr lang="en-US" dirty="0"/>
          </a:p>
          <a:p>
            <a:pPr algn="ctr"/>
            <a:r>
              <a:rPr lang="en-US" dirty="0"/>
              <a:t>       •</a:t>
            </a:r>
            <a:r>
              <a:rPr lang="en-US" b="1" dirty="0"/>
              <a:t>Marketing Managers: </a:t>
            </a:r>
            <a:r>
              <a:rPr lang="en-US" dirty="0"/>
              <a:t>They need information on customer demographics, preferences, and buying patterns to develop targeted marketing campaigns and improve customer engagement.</a:t>
            </a:r>
            <a:endParaRPr lang="en-IN" dirty="0"/>
          </a:p>
        </p:txBody>
      </p:sp>
      <p:sp>
        <p:nvSpPr>
          <p:cNvPr id="11" name="Title 10">
            <a:extLst>
              <a:ext uri="{FF2B5EF4-FFF2-40B4-BE49-F238E27FC236}">
                <a16:creationId xmlns:a16="http://schemas.microsoft.com/office/drawing/2014/main" id="{C355F5DF-F722-50C2-ECC5-0AA72BC192D2}"/>
              </a:ext>
            </a:extLst>
          </p:cNvPr>
          <p:cNvSpPr>
            <a:spLocks noGrp="1"/>
          </p:cNvSpPr>
          <p:nvPr>
            <p:ph type="title"/>
          </p:nvPr>
        </p:nvSpPr>
        <p:spPr>
          <a:xfrm>
            <a:off x="129307" y="636039"/>
            <a:ext cx="11933386" cy="1412680"/>
          </a:xfrm>
        </p:spPr>
        <p:txBody>
          <a:bodyPr>
            <a:normAutofit/>
          </a:bodyPr>
          <a:lstStyle/>
          <a:p>
            <a:r>
              <a:rPr lang="en-IN" sz="6000" dirty="0"/>
              <a:t>The End  Users : </a:t>
            </a:r>
          </a:p>
        </p:txBody>
      </p:sp>
    </p:spTree>
    <p:extLst>
      <p:ext uri="{BB962C8B-B14F-4D97-AF65-F5344CB8AC3E}">
        <p14:creationId xmlns:p14="http://schemas.microsoft.com/office/powerpoint/2010/main" val="215309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a:xfrm>
            <a:off x="677941" y="130133"/>
            <a:ext cx="2956560" cy="1333500"/>
          </a:xfrm>
        </p:spPr>
        <p:txBody>
          <a:bodyPr/>
          <a:lstStyle/>
          <a:p>
            <a:r>
              <a:rPr lang="en-US" dirty="0"/>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2381639" y="83976"/>
            <a:ext cx="3935647" cy="1340615"/>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266701" y="1209987"/>
            <a:ext cx="11925299" cy="1937433"/>
          </a:xfrm>
        </p:spPr>
        <p:txBody>
          <a:bodyPr>
            <a:normAutofit/>
          </a:bodyPr>
          <a:lstStyle/>
          <a:p>
            <a:pPr algn="ctr"/>
            <a:r>
              <a:rPr lang="en-US" sz="2000" dirty="0">
                <a:latin typeface="+mj-lt"/>
              </a:rPr>
              <a:t>The analysis on Superstore dataset is a comprehensive study that aims to analyze the sales performance of a fictional retail company called "Superstore".</a:t>
            </a:r>
          </a:p>
          <a:p>
            <a:r>
              <a:rPr lang="en-US" sz="2000" dirty="0">
                <a:latin typeface="+mj-lt"/>
              </a:rPr>
              <a:t>Below Figure Shows the Dataset  Provided by  the Superstore:</a:t>
            </a:r>
          </a:p>
          <a:p>
            <a:endParaRPr lang="en-US" sz="2000" dirty="0">
              <a:latin typeface="+mj-lt"/>
            </a:endParaRPr>
          </a:p>
        </p:txBody>
      </p:sp>
      <p:pic>
        <p:nvPicPr>
          <p:cNvPr id="10" name="Picture Placeholder 9">
            <a:extLst>
              <a:ext uri="{FF2B5EF4-FFF2-40B4-BE49-F238E27FC236}">
                <a16:creationId xmlns:a16="http://schemas.microsoft.com/office/drawing/2014/main" id="{0C7E6F1C-702C-EED8-B70B-EB4D7BF02E30}"/>
              </a:ext>
            </a:extLst>
          </p:cNvPr>
          <p:cNvPicPr>
            <a:picLocks noGrp="1" noChangeAspect="1"/>
          </p:cNvPicPr>
          <p:nvPr>
            <p:ph type="pic" sz="quarter" idx="10"/>
          </p:nvPr>
        </p:nvPicPr>
        <p:blipFill rotWithShape="1">
          <a:blip r:embed="rId2"/>
          <a:srcRect l="1" t="-458" r="1" b="458"/>
          <a:stretch/>
        </p:blipFill>
        <p:spPr>
          <a:xfrm>
            <a:off x="266701" y="2901819"/>
            <a:ext cx="11658598" cy="3750907"/>
          </a:xfrm>
        </p:spPr>
      </p:pic>
    </p:spTree>
    <p:extLst>
      <p:ext uri="{BB962C8B-B14F-4D97-AF65-F5344CB8AC3E}">
        <p14:creationId xmlns:p14="http://schemas.microsoft.com/office/powerpoint/2010/main" val="2371293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1160E173-13AF-64FE-588D-ED5836877AD9}"/>
              </a:ext>
            </a:extLst>
          </p:cNvPr>
          <p:cNvPicPr>
            <a:picLocks noGrp="1" noChangeAspect="1"/>
          </p:cNvPicPr>
          <p:nvPr>
            <p:ph type="pic" sz="quarter" idx="12"/>
          </p:nvPr>
        </p:nvPicPr>
        <p:blipFill rotWithShape="1">
          <a:blip r:embed="rId2"/>
          <a:srcRect l="-294" t="-1555" r="52433" b="-1873"/>
          <a:stretch/>
        </p:blipFill>
        <p:spPr>
          <a:xfrm>
            <a:off x="5852160" y="1920082"/>
            <a:ext cx="5991860" cy="4541520"/>
          </a:xfrm>
        </p:spPr>
      </p:pic>
      <p:sp>
        <p:nvSpPr>
          <p:cNvPr id="17" name="Text Placeholder 16">
            <a:extLst>
              <a:ext uri="{FF2B5EF4-FFF2-40B4-BE49-F238E27FC236}">
                <a16:creationId xmlns:a16="http://schemas.microsoft.com/office/drawing/2014/main" id="{3C891A74-AF14-5B1D-E871-CDB3089110E7}"/>
              </a:ext>
            </a:extLst>
          </p:cNvPr>
          <p:cNvSpPr>
            <a:spLocks noGrp="1"/>
          </p:cNvSpPr>
          <p:nvPr>
            <p:ph type="body" sz="quarter" idx="15"/>
          </p:nvPr>
        </p:nvSpPr>
        <p:spPr>
          <a:xfrm>
            <a:off x="761917" y="517972"/>
            <a:ext cx="2956560" cy="1097468"/>
          </a:xfrm>
        </p:spPr>
        <p:txBody>
          <a:bodyPr/>
          <a:lstStyle/>
          <a:p>
            <a:r>
              <a:rPr lang="en-IN" dirty="0"/>
              <a:t>02</a:t>
            </a:r>
          </a:p>
        </p:txBody>
      </p:sp>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a:xfrm>
            <a:off x="427355" y="1737013"/>
            <a:ext cx="4537710" cy="4340506"/>
          </a:xfrm>
        </p:spPr>
        <p:txBody>
          <a:bodyPr>
            <a:noAutofit/>
          </a:bodyPr>
          <a:lstStyle/>
          <a:p>
            <a:r>
              <a:rPr lang="en-US" sz="1800" b="0" i="0" dirty="0">
                <a:solidFill>
                  <a:srgbClr val="1F1F1F"/>
                </a:solidFill>
                <a:effectLst/>
                <a:latin typeface="Google Sans"/>
              </a:rPr>
              <a:t>Identifying and removing duplicate records:</a:t>
            </a:r>
          </a:p>
          <a:p>
            <a:endParaRPr lang="en-US" sz="1800" dirty="0">
              <a:solidFill>
                <a:srgbClr val="1F1F1F"/>
              </a:solidFill>
              <a:latin typeface="Google Sans"/>
            </a:endParaRPr>
          </a:p>
          <a:p>
            <a:r>
              <a:rPr lang="en-US" sz="1800" b="0" i="0" dirty="0">
                <a:solidFill>
                  <a:srgbClr val="1F1F1F"/>
                </a:solidFill>
                <a:effectLst/>
                <a:latin typeface="Google Sans"/>
              </a:rPr>
              <a:t>Identifying and correcting errors in data entry: </a:t>
            </a:r>
          </a:p>
          <a:p>
            <a:endParaRPr lang="en-US" sz="1800" dirty="0">
              <a:solidFill>
                <a:srgbClr val="1F1F1F"/>
              </a:solidFill>
              <a:latin typeface="Google Sans"/>
            </a:endParaRPr>
          </a:p>
          <a:p>
            <a:r>
              <a:rPr lang="en-IN" sz="1800" b="0" i="0" dirty="0">
                <a:solidFill>
                  <a:srgbClr val="1F1F1F"/>
                </a:solidFill>
                <a:effectLst/>
                <a:latin typeface="Google Sans"/>
              </a:rPr>
              <a:t>Standardizing data formats:</a:t>
            </a:r>
            <a:endParaRPr lang="en-US" sz="1800" b="0" i="0" dirty="0">
              <a:solidFill>
                <a:srgbClr val="1F1F1F"/>
              </a:solidFill>
              <a:effectLst/>
              <a:latin typeface="Google Sans"/>
            </a:endParaRPr>
          </a:p>
          <a:p>
            <a:endParaRPr lang="en-US" sz="1800" dirty="0">
              <a:solidFill>
                <a:srgbClr val="1F1F1F"/>
              </a:solidFill>
              <a:latin typeface="Google Sans"/>
            </a:endParaRPr>
          </a:p>
          <a:p>
            <a:r>
              <a:rPr lang="en-IN" sz="1800" b="0" i="0" dirty="0">
                <a:solidFill>
                  <a:srgbClr val="1F1F1F"/>
                </a:solidFill>
                <a:effectLst/>
                <a:latin typeface="Google Sans"/>
              </a:rPr>
              <a:t>Dealing with missing values:</a:t>
            </a:r>
          </a:p>
          <a:p>
            <a:endParaRPr lang="en-IN" sz="1800" dirty="0">
              <a:solidFill>
                <a:srgbClr val="1F1F1F"/>
              </a:solidFill>
              <a:latin typeface="Google Sans"/>
            </a:endParaRPr>
          </a:p>
          <a:p>
            <a:r>
              <a:rPr lang="en-IN" sz="1800" b="0" i="0" dirty="0">
                <a:solidFill>
                  <a:srgbClr val="1F1F1F"/>
                </a:solidFill>
                <a:effectLst/>
                <a:latin typeface="Google Sans"/>
              </a:rPr>
              <a:t>Dealing with missing values and Null values  :</a:t>
            </a:r>
            <a:endParaRPr lang="en-US" sz="1800" dirty="0"/>
          </a:p>
        </p:txBody>
      </p:sp>
      <p:sp>
        <p:nvSpPr>
          <p:cNvPr id="4" name="Title 3">
            <a:extLst>
              <a:ext uri="{FF2B5EF4-FFF2-40B4-BE49-F238E27FC236}">
                <a16:creationId xmlns:a16="http://schemas.microsoft.com/office/drawing/2014/main" id="{2FCF87B9-7716-ACFE-B820-D33EBED1574D}"/>
              </a:ext>
            </a:extLst>
          </p:cNvPr>
          <p:cNvSpPr>
            <a:spLocks noGrp="1"/>
          </p:cNvSpPr>
          <p:nvPr>
            <p:ph type="title"/>
          </p:nvPr>
        </p:nvSpPr>
        <p:spPr>
          <a:xfrm>
            <a:off x="2924810" y="396398"/>
            <a:ext cx="6570980" cy="1340615"/>
          </a:xfrm>
        </p:spPr>
        <p:txBody>
          <a:bodyPr>
            <a:noAutofit/>
          </a:bodyPr>
          <a:lstStyle/>
          <a:p>
            <a:r>
              <a:rPr lang="en-IN" sz="5400" dirty="0"/>
              <a:t>Data  Cleaning</a:t>
            </a:r>
          </a:p>
        </p:txBody>
      </p:sp>
    </p:spTree>
    <p:extLst>
      <p:ext uri="{BB962C8B-B14F-4D97-AF65-F5344CB8AC3E}">
        <p14:creationId xmlns:p14="http://schemas.microsoft.com/office/powerpoint/2010/main" val="1912012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68168F48-1BBA-CF2B-C2E0-B44BAEDA938E}"/>
              </a:ext>
            </a:extLst>
          </p:cNvPr>
          <p:cNvPicPr>
            <a:picLocks noGrp="1" noChangeAspect="1"/>
          </p:cNvPicPr>
          <p:nvPr>
            <p:ph type="pic" sz="quarter" idx="12"/>
          </p:nvPr>
        </p:nvPicPr>
        <p:blipFill rotWithShape="1">
          <a:blip r:embed="rId2"/>
          <a:srcRect l="42146" t="-2151" r="1028" b="2151"/>
          <a:stretch/>
        </p:blipFill>
        <p:spPr>
          <a:xfrm>
            <a:off x="6120182" y="1005522"/>
            <a:ext cx="6024880" cy="5664022"/>
          </a:xfrm>
        </p:spPr>
      </p:pic>
      <p:sp>
        <p:nvSpPr>
          <p:cNvPr id="7" name="Text Placeholder 6">
            <a:extLst>
              <a:ext uri="{FF2B5EF4-FFF2-40B4-BE49-F238E27FC236}">
                <a16:creationId xmlns:a16="http://schemas.microsoft.com/office/drawing/2014/main" id="{F82BB7FB-85C9-64A9-E13F-DC357BF55322}"/>
              </a:ext>
            </a:extLst>
          </p:cNvPr>
          <p:cNvSpPr>
            <a:spLocks noGrp="1"/>
          </p:cNvSpPr>
          <p:nvPr>
            <p:ph type="body" sz="quarter" idx="15"/>
          </p:nvPr>
        </p:nvSpPr>
        <p:spPr>
          <a:xfrm>
            <a:off x="287179" y="104758"/>
            <a:ext cx="2956560" cy="1333500"/>
          </a:xfrm>
        </p:spPr>
        <p:txBody>
          <a:bodyPr/>
          <a:lstStyle/>
          <a:p>
            <a:r>
              <a:rPr lang="en-IN" dirty="0"/>
              <a:t>03</a:t>
            </a:r>
          </a:p>
        </p:txBody>
      </p:sp>
      <p:sp>
        <p:nvSpPr>
          <p:cNvPr id="6" name="Text Placeholder 5">
            <a:extLst>
              <a:ext uri="{FF2B5EF4-FFF2-40B4-BE49-F238E27FC236}">
                <a16:creationId xmlns:a16="http://schemas.microsoft.com/office/drawing/2014/main" id="{55792C15-A0D1-319F-722E-7B13C1DE1EB9}"/>
              </a:ext>
            </a:extLst>
          </p:cNvPr>
          <p:cNvSpPr>
            <a:spLocks noGrp="1"/>
          </p:cNvSpPr>
          <p:nvPr>
            <p:ph type="body" sz="quarter" idx="13"/>
          </p:nvPr>
        </p:nvSpPr>
        <p:spPr>
          <a:xfrm>
            <a:off x="133351" y="2566381"/>
            <a:ext cx="11925298" cy="3730625"/>
          </a:xfrm>
        </p:spPr>
        <p:txBody>
          <a:bodyPr>
            <a:normAutofit/>
          </a:bodyPr>
          <a:lstStyle/>
          <a:p>
            <a:pPr algn="l"/>
            <a:r>
              <a:rPr lang="en-US" b="1" i="0" dirty="0">
                <a:solidFill>
                  <a:srgbClr val="1F1F1F"/>
                </a:solidFill>
                <a:effectLst/>
                <a:latin typeface="Google Sans"/>
              </a:rPr>
              <a:t>Python</a:t>
            </a:r>
            <a:r>
              <a:rPr lang="en-US" b="0" i="0" dirty="0">
                <a:solidFill>
                  <a:srgbClr val="1F1F1F"/>
                </a:solidFill>
                <a:effectLst/>
                <a:latin typeface="Google Sans"/>
              </a:rPr>
              <a:t> is a general-purpose programming language that is increasingly being used for data science and machine learning. It is a powerful language that is easy to learn and use, and it has a large and active community of developers.</a:t>
            </a:r>
          </a:p>
          <a:p>
            <a:pPr algn="l"/>
            <a:r>
              <a:rPr lang="en-US" b="1" i="0" dirty="0">
                <a:solidFill>
                  <a:srgbClr val="1F1F1F"/>
                </a:solidFill>
                <a:effectLst/>
                <a:latin typeface="Google Sans"/>
              </a:rPr>
              <a:t>NumPy</a:t>
            </a:r>
            <a:r>
              <a:rPr lang="en-US" b="0" i="0" dirty="0">
                <a:solidFill>
                  <a:srgbClr val="1F1F1F"/>
                </a:solidFill>
                <a:effectLst/>
                <a:latin typeface="Google Sans"/>
              </a:rPr>
              <a:t> is a Python library that provides support for large, multi-dimensional arrays and matrices. It is a powerful tool for mathematical computing, and it is often used in conjunction with other Python libraries, such as Pandas and Matplotlib.</a:t>
            </a:r>
          </a:p>
          <a:p>
            <a:pPr algn="l"/>
            <a:r>
              <a:rPr lang="en-US" b="1" i="0" dirty="0">
                <a:solidFill>
                  <a:srgbClr val="1F1F1F"/>
                </a:solidFill>
                <a:effectLst/>
                <a:latin typeface="Google Sans"/>
              </a:rPr>
              <a:t>Pandas </a:t>
            </a:r>
            <a:r>
              <a:rPr lang="en-US" b="0" i="0" dirty="0">
                <a:solidFill>
                  <a:srgbClr val="1F1F1F"/>
                </a:solidFill>
                <a:effectLst/>
                <a:latin typeface="Google Sans"/>
              </a:rPr>
              <a:t>is a Python library that provides high-level data structures and data analysis tools. It is a powerful tool for data manipulation and analysis, and it is often used in conjunction with other Python libraries, such as NumPy and Matplotlib.</a:t>
            </a:r>
          </a:p>
          <a:p>
            <a:pPr algn="l"/>
            <a:r>
              <a:rPr lang="en-US" b="1" i="0" dirty="0">
                <a:solidFill>
                  <a:srgbClr val="1F1F1F"/>
                </a:solidFill>
                <a:effectLst/>
                <a:latin typeface="Google Sans"/>
              </a:rPr>
              <a:t>Matplotlib</a:t>
            </a:r>
            <a:r>
              <a:rPr lang="en-US" b="0" i="0" dirty="0">
                <a:solidFill>
                  <a:srgbClr val="1F1F1F"/>
                </a:solidFill>
                <a:effectLst/>
                <a:latin typeface="Google Sans"/>
              </a:rPr>
              <a:t> is a Python library that provides plotting and visualization capabilities. It is a powerful tool for creating data visualizations, and it is often used in conjunction with other Python libraries, such as NumPy and Pandas.</a:t>
            </a:r>
          </a:p>
          <a:p>
            <a:endParaRPr lang="en-IN" dirty="0"/>
          </a:p>
        </p:txBody>
      </p:sp>
      <p:sp>
        <p:nvSpPr>
          <p:cNvPr id="14" name="Date Placeholder 13">
            <a:extLst>
              <a:ext uri="{FF2B5EF4-FFF2-40B4-BE49-F238E27FC236}">
                <a16:creationId xmlns:a16="http://schemas.microsoft.com/office/drawing/2014/main" id="{EF6002B2-219C-4BAA-A95C-36538E39AEAC}"/>
              </a:ext>
            </a:extLst>
          </p:cNvPr>
          <p:cNvSpPr>
            <a:spLocks noGrp="1"/>
          </p:cNvSpPr>
          <p:nvPr>
            <p:ph type="dt" sz="half" idx="2"/>
          </p:nvPr>
        </p:nvSpPr>
        <p:spPr/>
        <p:txBody>
          <a:bodyPr/>
          <a:lstStyle/>
          <a:p>
            <a:fld id="{27AB0102-8ACA-4214-A839-9665520705F6}" type="datetime1">
              <a:rPr lang="en-US" smtClean="0"/>
              <a:pPr/>
              <a:t>7/23/2023</a:t>
            </a:fld>
            <a:endParaRPr lang="en-US" dirty="0"/>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2096610" y="0"/>
            <a:ext cx="9962039" cy="1340615"/>
          </a:xfrm>
        </p:spPr>
        <p:txBody>
          <a:bodyPr/>
          <a:lstStyle/>
          <a:p>
            <a:r>
              <a:rPr lang="en-US" sz="4000" dirty="0"/>
              <a:t>Analyzing Data  and making Insights </a:t>
            </a:r>
          </a:p>
        </p:txBody>
      </p:sp>
      <p:sp>
        <p:nvSpPr>
          <p:cNvPr id="10" name="TextBox 9">
            <a:extLst>
              <a:ext uri="{FF2B5EF4-FFF2-40B4-BE49-F238E27FC236}">
                <a16:creationId xmlns:a16="http://schemas.microsoft.com/office/drawing/2014/main" id="{43014CE8-4651-6928-0704-FD25A7CA8901}"/>
              </a:ext>
            </a:extLst>
          </p:cNvPr>
          <p:cNvSpPr txBox="1"/>
          <p:nvPr/>
        </p:nvSpPr>
        <p:spPr>
          <a:xfrm>
            <a:off x="133350" y="1679154"/>
            <a:ext cx="6419850" cy="646331"/>
          </a:xfrm>
          <a:prstGeom prst="rect">
            <a:avLst/>
          </a:prstGeom>
          <a:noFill/>
        </p:spPr>
        <p:txBody>
          <a:bodyPr wrap="square" rtlCol="0">
            <a:spAutoFit/>
          </a:bodyPr>
          <a:lstStyle/>
          <a:p>
            <a:r>
              <a:rPr lang="en-IN" sz="3600" dirty="0"/>
              <a:t>Technologies Used :</a:t>
            </a:r>
          </a:p>
        </p:txBody>
      </p:sp>
    </p:spTree>
    <p:extLst>
      <p:ext uri="{BB962C8B-B14F-4D97-AF65-F5344CB8AC3E}">
        <p14:creationId xmlns:p14="http://schemas.microsoft.com/office/powerpoint/2010/main" val="3146934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25A6B79-419A-05A2-B42D-78066E334B2A}"/>
              </a:ext>
            </a:extLst>
          </p:cNvPr>
          <p:cNvSpPr>
            <a:spLocks noGrp="1"/>
          </p:cNvSpPr>
          <p:nvPr>
            <p:ph type="body" sz="quarter" idx="15"/>
          </p:nvPr>
        </p:nvSpPr>
        <p:spPr>
          <a:xfrm>
            <a:off x="198393" y="517972"/>
            <a:ext cx="11993607" cy="717270"/>
          </a:xfrm>
        </p:spPr>
        <p:txBody>
          <a:bodyPr/>
          <a:lstStyle/>
          <a:p>
            <a:r>
              <a:rPr lang="en-IN" sz="4000" dirty="0"/>
              <a:t> Finding the sales and Profits of Top 10 States</a:t>
            </a:r>
          </a:p>
        </p:txBody>
      </p:sp>
      <p:sp>
        <p:nvSpPr>
          <p:cNvPr id="15" name="Date Placeholder 14">
            <a:extLst>
              <a:ext uri="{FF2B5EF4-FFF2-40B4-BE49-F238E27FC236}">
                <a16:creationId xmlns:a16="http://schemas.microsoft.com/office/drawing/2014/main" id="{740F1142-57E3-40C3-9A2A-3B1C8975905A}"/>
              </a:ext>
            </a:extLst>
          </p:cNvPr>
          <p:cNvSpPr>
            <a:spLocks noGrp="1"/>
          </p:cNvSpPr>
          <p:nvPr>
            <p:ph type="dt" sz="half" idx="2"/>
          </p:nvPr>
        </p:nvSpPr>
        <p:spPr>
          <a:xfrm>
            <a:off x="198392" y="1539728"/>
            <a:ext cx="11319839" cy="1645332"/>
          </a:xfrm>
        </p:spPr>
        <p:txBody>
          <a:bodyPr/>
          <a:lstStyle/>
          <a:p>
            <a:r>
              <a:rPr lang="en-US" sz="2000" dirty="0"/>
              <a:t># Finding the top 10 states by sales                                     # Finding the top 10 states by Profits</a:t>
            </a:r>
          </a:p>
          <a:p>
            <a:endParaRPr lang="en-US" sz="2000" dirty="0"/>
          </a:p>
          <a:p>
            <a:endParaRPr lang="en-US" sz="2000" dirty="0"/>
          </a:p>
          <a:p>
            <a:endParaRPr lang="en-US" sz="2000" dirty="0"/>
          </a:p>
          <a:p>
            <a:endParaRPr lang="en-US" sz="2000" dirty="0"/>
          </a:p>
          <a:p>
            <a:r>
              <a:rPr lang="en-IN" dirty="0"/>
              <a:t>:</a:t>
            </a:r>
            <a:endParaRPr lang="en-US" dirty="0"/>
          </a:p>
        </p:txBody>
      </p:sp>
      <p:sp>
        <p:nvSpPr>
          <p:cNvPr id="16" name="Slide Number Placeholder 15">
            <a:extLst>
              <a:ext uri="{FF2B5EF4-FFF2-40B4-BE49-F238E27FC236}">
                <a16:creationId xmlns:a16="http://schemas.microsoft.com/office/drawing/2014/main" id="{ED61D9CF-8ACA-4237-8E03-D79B6B89F0F2}"/>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9" name="Picture Placeholder 8">
            <a:extLst>
              <a:ext uri="{FF2B5EF4-FFF2-40B4-BE49-F238E27FC236}">
                <a16:creationId xmlns:a16="http://schemas.microsoft.com/office/drawing/2014/main" id="{C06C0CF7-65CA-1F84-E7A4-640BAEDE250C}"/>
              </a:ext>
            </a:extLst>
          </p:cNvPr>
          <p:cNvPicPr>
            <a:picLocks noGrp="1" noChangeAspect="1"/>
          </p:cNvPicPr>
          <p:nvPr>
            <p:ph type="pic" sz="quarter" idx="10"/>
          </p:nvPr>
        </p:nvPicPr>
        <p:blipFill rotWithShape="1">
          <a:blip r:embed="rId2"/>
          <a:srcRect t="-2139" r="-263" b="2139"/>
          <a:stretch/>
        </p:blipFill>
        <p:spPr>
          <a:xfrm>
            <a:off x="198392" y="2179831"/>
            <a:ext cx="5560723" cy="4489713"/>
          </a:xfrm>
        </p:spPr>
      </p:pic>
      <p:pic>
        <p:nvPicPr>
          <p:cNvPr id="14" name="Picture 13">
            <a:extLst>
              <a:ext uri="{FF2B5EF4-FFF2-40B4-BE49-F238E27FC236}">
                <a16:creationId xmlns:a16="http://schemas.microsoft.com/office/drawing/2014/main" id="{29CF8806-348C-F7B7-AC91-76779E87B19C}"/>
              </a:ext>
            </a:extLst>
          </p:cNvPr>
          <p:cNvPicPr>
            <a:picLocks noChangeAspect="1"/>
          </p:cNvPicPr>
          <p:nvPr/>
        </p:nvPicPr>
        <p:blipFill>
          <a:blip r:embed="rId3"/>
          <a:stretch>
            <a:fillRect/>
          </a:stretch>
        </p:blipFill>
        <p:spPr>
          <a:xfrm>
            <a:off x="6672823" y="2179831"/>
            <a:ext cx="5385827" cy="4489713"/>
          </a:xfrm>
          <a:prstGeom prst="rect">
            <a:avLst/>
          </a:prstGeom>
        </p:spPr>
      </p:pic>
    </p:spTree>
    <p:extLst>
      <p:ext uri="{BB962C8B-B14F-4D97-AF65-F5344CB8AC3E}">
        <p14:creationId xmlns:p14="http://schemas.microsoft.com/office/powerpoint/2010/main" val="1923612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Date Placeholder 35">
            <a:extLst>
              <a:ext uri="{FF2B5EF4-FFF2-40B4-BE49-F238E27FC236}">
                <a16:creationId xmlns:a16="http://schemas.microsoft.com/office/drawing/2014/main" id="{F6CE792E-745D-4408-9AB1-740D556972A1}"/>
              </a:ext>
            </a:extLst>
          </p:cNvPr>
          <p:cNvSpPr>
            <a:spLocks noGrp="1"/>
          </p:cNvSpPr>
          <p:nvPr>
            <p:ph type="dt" sz="half" idx="2"/>
          </p:nvPr>
        </p:nvSpPr>
        <p:spPr>
          <a:xfrm>
            <a:off x="213243" y="1633216"/>
            <a:ext cx="11765513" cy="787209"/>
          </a:xfrm>
        </p:spPr>
        <p:txBody>
          <a:bodyPr/>
          <a:lstStyle/>
          <a:p>
            <a:r>
              <a:rPr lang="en-US" sz="1800" dirty="0"/>
              <a:t># Finding the Distribution of  sales by Category                            # Finding the Profits Made by Each category</a:t>
            </a:r>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20" name="Picture Placeholder 19">
            <a:extLst>
              <a:ext uri="{FF2B5EF4-FFF2-40B4-BE49-F238E27FC236}">
                <a16:creationId xmlns:a16="http://schemas.microsoft.com/office/drawing/2014/main" id="{AFE8DC11-2742-C6DE-1348-FA8F72193B3E}"/>
              </a:ext>
            </a:extLst>
          </p:cNvPr>
          <p:cNvPicPr>
            <a:picLocks noGrp="1" noChangeAspect="1"/>
          </p:cNvPicPr>
          <p:nvPr>
            <p:ph type="pic" sz="quarter" idx="12"/>
          </p:nvPr>
        </p:nvPicPr>
        <p:blipFill rotWithShape="1">
          <a:blip r:embed="rId2"/>
          <a:srcRect l="6198" r="78"/>
          <a:stretch/>
        </p:blipFill>
        <p:spPr>
          <a:xfrm>
            <a:off x="7560905" y="2717191"/>
            <a:ext cx="4184099" cy="3440770"/>
          </a:xfrm>
        </p:spPr>
      </p:pic>
      <p:pic>
        <p:nvPicPr>
          <p:cNvPr id="17" name="Picture Placeholder 16">
            <a:extLst>
              <a:ext uri="{FF2B5EF4-FFF2-40B4-BE49-F238E27FC236}">
                <a16:creationId xmlns:a16="http://schemas.microsoft.com/office/drawing/2014/main" id="{934DFAFA-9C57-0245-D5E9-16F0FE5012DF}"/>
              </a:ext>
            </a:extLst>
          </p:cNvPr>
          <p:cNvPicPr>
            <a:picLocks noGrp="1" noChangeAspect="1"/>
          </p:cNvPicPr>
          <p:nvPr>
            <p:ph type="pic" sz="quarter" idx="11"/>
          </p:nvPr>
        </p:nvPicPr>
        <p:blipFill rotWithShape="1">
          <a:blip r:embed="rId3"/>
          <a:srcRect l="-312" r="1024"/>
          <a:stretch/>
        </p:blipFill>
        <p:spPr>
          <a:xfrm>
            <a:off x="642940" y="2717191"/>
            <a:ext cx="4286737" cy="3440770"/>
          </a:xfrm>
        </p:spPr>
      </p:pic>
      <p:sp>
        <p:nvSpPr>
          <p:cNvPr id="12" name="Text Placeholder 11">
            <a:extLst>
              <a:ext uri="{FF2B5EF4-FFF2-40B4-BE49-F238E27FC236}">
                <a16:creationId xmlns:a16="http://schemas.microsoft.com/office/drawing/2014/main" id="{61CE2185-E112-AC3C-2E65-895A1FA5AD14}"/>
              </a:ext>
            </a:extLst>
          </p:cNvPr>
          <p:cNvSpPr>
            <a:spLocks noGrp="1"/>
          </p:cNvSpPr>
          <p:nvPr>
            <p:ph type="body" sz="quarter" idx="15"/>
          </p:nvPr>
        </p:nvSpPr>
        <p:spPr>
          <a:xfrm>
            <a:off x="137238" y="457200"/>
            <a:ext cx="11921412" cy="1186836"/>
          </a:xfrm>
        </p:spPr>
        <p:txBody>
          <a:bodyPr/>
          <a:lstStyle/>
          <a:p>
            <a:r>
              <a:rPr lang="en-IN" sz="4000" dirty="0"/>
              <a:t>Finding the sales and Profits of Each Category</a:t>
            </a:r>
          </a:p>
        </p:txBody>
      </p:sp>
    </p:spTree>
    <p:extLst>
      <p:ext uri="{BB962C8B-B14F-4D97-AF65-F5344CB8AC3E}">
        <p14:creationId xmlns:p14="http://schemas.microsoft.com/office/powerpoint/2010/main" val="17921226"/>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2.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Minimalist color presentation</Template>
  <TotalTime>243</TotalTime>
  <Words>941</Words>
  <Application>Microsoft Office PowerPoint</Application>
  <PresentationFormat>Widescreen</PresentationFormat>
  <Paragraphs>85</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Rounded MT Bold</vt:lpstr>
      <vt:lpstr>Biome Light</vt:lpstr>
      <vt:lpstr>Calibri</vt:lpstr>
      <vt:lpstr>Constantia</vt:lpstr>
      <vt:lpstr>Google Sans</vt:lpstr>
      <vt:lpstr>Söhne</vt:lpstr>
      <vt:lpstr>Wingdings</vt:lpstr>
      <vt:lpstr>Office Theme</vt:lpstr>
      <vt:lpstr>   AICTE  IBM  –  EDUNET               DATA   ANALYTICS               </vt:lpstr>
      <vt:lpstr> PROJECT TITLE:  Analysis of Superstore Dataset   Problem  Statement :   To analyze the Superstore dataset to gain insights into sales trends, customer behavior, and operational efficiency. The dataset contains information about various aspects of stores operation ,including sales, orders, profits , discounts, shipping details , Product details Etc. </vt:lpstr>
      <vt:lpstr>AGENDA : </vt:lpstr>
      <vt:lpstr>The End  Users : </vt:lpstr>
      <vt:lpstr>Introduction</vt:lpstr>
      <vt:lpstr>Data  Cleaning</vt:lpstr>
      <vt:lpstr>Analyzing Data  and making Insights </vt:lpstr>
      <vt:lpstr>PowerPoint Presentation</vt:lpstr>
      <vt:lpstr>PowerPoint Presentation</vt:lpstr>
      <vt:lpstr># Finding the Distribution of  sales by Category                                         # Finding the Profits Made by Each category </vt:lpstr>
      <vt:lpstr> # Finding the Top 10 selling Sub-Category                    # Finding the TOP 10 Profits Made by sub-category </vt:lpstr>
      <vt:lpstr>#Finding sales Distribution by category for each region                   #Finding Profits Made by category for each region</vt:lpstr>
      <vt:lpstr>Conclusion: </vt:lpstr>
      <vt:lpstr> </vt:lpstr>
      <vt:lpstr>Links: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AICTE  IBM  –  EDUNET               DATA   ANALYTICS</dc:title>
  <dc:creator>naveen kumar</dc:creator>
  <cp:lastModifiedBy>naveen kumar</cp:lastModifiedBy>
  <cp:revision>4</cp:revision>
  <dcterms:created xsi:type="dcterms:W3CDTF">2023-07-22T10:11:16Z</dcterms:created>
  <dcterms:modified xsi:type="dcterms:W3CDTF">2023-07-23T07:52:59Z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