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0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71" r:id="rId17"/>
    <p:sldId id="272" r:id="rId18"/>
    <p:sldId id="269" r:id="rId19"/>
    <p:sldId id="270" r:id="rId20"/>
  </p:sldIdLst>
  <p:sldSz cx="18288000" cy="10287000"/>
  <p:notesSz cx="6858000" cy="9144000"/>
  <p:embeddedFontLst>
    <p:embeddedFont>
      <p:font typeface="Gill Sans MT" panose="020B0502020104020203"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Montserrat Bold" panose="00000800000000000000" charset="0"/>
      <p:regular r:id="rId29"/>
    </p:embeddedFont>
    <p:embeddedFont>
      <p:font typeface="Wingdings 2" panose="050201020105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89CDE5-401A-4766-AC19-22C2FDB367D1}" v="62" dt="2025-08-23T16:30:11.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72"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arapu Akshaya" userId="e94dd986f0a0eb82" providerId="LiveId" clId="{1889CDE5-401A-4766-AC19-22C2FDB367D1}"/>
    <pc:docChg chg="undo custSel addSld modSld sldOrd">
      <pc:chgData name="Angarapu Akshaya" userId="e94dd986f0a0eb82" providerId="LiveId" clId="{1889CDE5-401A-4766-AC19-22C2FDB367D1}" dt="2025-08-23T16:34:03.443" v="483" actId="122"/>
      <pc:docMkLst>
        <pc:docMk/>
      </pc:docMkLst>
      <pc:sldChg chg="modSp mod">
        <pc:chgData name="Angarapu Akshaya" userId="e94dd986f0a0eb82" providerId="LiveId" clId="{1889CDE5-401A-4766-AC19-22C2FDB367D1}" dt="2025-08-23T16:34:03.443" v="483" actId="122"/>
        <pc:sldMkLst>
          <pc:docMk/>
          <pc:sldMk cId="0" sldId="256"/>
        </pc:sldMkLst>
        <pc:spChg chg="mod">
          <ac:chgData name="Angarapu Akshaya" userId="e94dd986f0a0eb82" providerId="LiveId" clId="{1889CDE5-401A-4766-AC19-22C2FDB367D1}" dt="2025-08-23T16:34:03.443" v="483" actId="122"/>
          <ac:spMkLst>
            <pc:docMk/>
            <pc:sldMk cId="0" sldId="256"/>
            <ac:spMk id="3" creationId="{00000000-0000-0000-0000-000000000000}"/>
          </ac:spMkLst>
        </pc:spChg>
      </pc:sldChg>
      <pc:sldChg chg="addSp delSp modSp mod">
        <pc:chgData name="Angarapu Akshaya" userId="e94dd986f0a0eb82" providerId="LiveId" clId="{1889CDE5-401A-4766-AC19-22C2FDB367D1}" dt="2025-08-23T16:31:29.407" v="474" actId="255"/>
        <pc:sldMkLst>
          <pc:docMk/>
          <pc:sldMk cId="0" sldId="257"/>
        </pc:sldMkLst>
        <pc:spChg chg="mod">
          <ac:chgData name="Angarapu Akshaya" userId="e94dd986f0a0eb82" providerId="LiveId" clId="{1889CDE5-401A-4766-AC19-22C2FDB367D1}" dt="2025-08-23T16:31:29.407" v="474" actId="255"/>
          <ac:spMkLst>
            <pc:docMk/>
            <pc:sldMk cId="0" sldId="257"/>
            <ac:spMk id="2" creationId="{00000000-0000-0000-0000-000000000000}"/>
          </ac:spMkLst>
        </pc:spChg>
        <pc:spChg chg="mod">
          <ac:chgData name="Angarapu Akshaya" userId="e94dd986f0a0eb82" providerId="LiveId" clId="{1889CDE5-401A-4766-AC19-22C2FDB367D1}" dt="2025-08-23T16:29:11.034" v="408"/>
          <ac:spMkLst>
            <pc:docMk/>
            <pc:sldMk cId="0" sldId="257"/>
            <ac:spMk id="4" creationId="{00000000-0000-0000-0000-000000000000}"/>
          </ac:spMkLst>
        </pc:spChg>
        <pc:spChg chg="mod">
          <ac:chgData name="Angarapu Akshaya" userId="e94dd986f0a0eb82" providerId="LiveId" clId="{1889CDE5-401A-4766-AC19-22C2FDB367D1}" dt="2025-08-23T16:29:11.034" v="408"/>
          <ac:spMkLst>
            <pc:docMk/>
            <pc:sldMk cId="0" sldId="257"/>
            <ac:spMk id="5" creationId="{00000000-0000-0000-0000-000000000000}"/>
          </ac:spMkLst>
        </pc:spChg>
        <pc:spChg chg="mod">
          <ac:chgData name="Angarapu Akshaya" userId="e94dd986f0a0eb82" providerId="LiveId" clId="{1889CDE5-401A-4766-AC19-22C2FDB367D1}" dt="2025-08-23T16:29:11.034" v="408"/>
          <ac:spMkLst>
            <pc:docMk/>
            <pc:sldMk cId="0" sldId="257"/>
            <ac:spMk id="6" creationId="{00000000-0000-0000-0000-000000000000}"/>
          </ac:spMkLst>
        </pc:spChg>
        <pc:spChg chg="mod">
          <ac:chgData name="Angarapu Akshaya" userId="e94dd986f0a0eb82" providerId="LiveId" clId="{1889CDE5-401A-4766-AC19-22C2FDB367D1}" dt="2025-08-23T16:29:11.034" v="408"/>
          <ac:spMkLst>
            <pc:docMk/>
            <pc:sldMk cId="0" sldId="257"/>
            <ac:spMk id="7" creationId="{00000000-0000-0000-0000-000000000000}"/>
          </ac:spMkLst>
        </pc:spChg>
        <pc:spChg chg="mod">
          <ac:chgData name="Angarapu Akshaya" userId="e94dd986f0a0eb82" providerId="LiveId" clId="{1889CDE5-401A-4766-AC19-22C2FDB367D1}" dt="2025-08-23T16:29:11.034" v="408"/>
          <ac:spMkLst>
            <pc:docMk/>
            <pc:sldMk cId="0" sldId="257"/>
            <ac:spMk id="8" creationId="{00000000-0000-0000-0000-000000000000}"/>
          </ac:spMkLst>
        </pc:spChg>
        <pc:spChg chg="mod">
          <ac:chgData name="Angarapu Akshaya" userId="e94dd986f0a0eb82" providerId="LiveId" clId="{1889CDE5-401A-4766-AC19-22C2FDB367D1}" dt="2025-08-23T16:29:11.034" v="408"/>
          <ac:spMkLst>
            <pc:docMk/>
            <pc:sldMk cId="0" sldId="257"/>
            <ac:spMk id="9" creationId="{00000000-0000-0000-0000-000000000000}"/>
          </ac:spMkLst>
        </pc:spChg>
        <pc:spChg chg="mod">
          <ac:chgData name="Angarapu Akshaya" userId="e94dd986f0a0eb82" providerId="LiveId" clId="{1889CDE5-401A-4766-AC19-22C2FDB367D1}" dt="2025-08-23T16:29:11.034" v="408"/>
          <ac:spMkLst>
            <pc:docMk/>
            <pc:sldMk cId="0" sldId="257"/>
            <ac:spMk id="10" creationId="{00000000-0000-0000-0000-000000000000}"/>
          </ac:spMkLst>
        </pc:spChg>
        <pc:spChg chg="mod">
          <ac:chgData name="Angarapu Akshaya" userId="e94dd986f0a0eb82" providerId="LiveId" clId="{1889CDE5-401A-4766-AC19-22C2FDB367D1}" dt="2025-08-23T16:30:07.650" v="455" actId="21"/>
          <ac:spMkLst>
            <pc:docMk/>
            <pc:sldMk cId="0" sldId="257"/>
            <ac:spMk id="11" creationId="{00000000-0000-0000-0000-000000000000}"/>
          </ac:spMkLst>
        </pc:spChg>
        <pc:spChg chg="add del">
          <ac:chgData name="Angarapu Akshaya" userId="e94dd986f0a0eb82" providerId="LiveId" clId="{1889CDE5-401A-4766-AC19-22C2FDB367D1}" dt="2025-08-23T16:28:35.513" v="401" actId="22"/>
          <ac:spMkLst>
            <pc:docMk/>
            <pc:sldMk cId="0" sldId="257"/>
            <ac:spMk id="14" creationId="{359D5451-66B9-C066-B9A7-FDC63AE0DE83}"/>
          </ac:spMkLst>
        </pc:spChg>
        <pc:grpChg chg="mod">
          <ac:chgData name="Angarapu Akshaya" userId="e94dd986f0a0eb82" providerId="LiveId" clId="{1889CDE5-401A-4766-AC19-22C2FDB367D1}" dt="2025-08-23T16:29:11.034" v="408"/>
          <ac:grpSpMkLst>
            <pc:docMk/>
            <pc:sldMk cId="0" sldId="257"/>
            <ac:grpSpMk id="12" creationId="{8436A764-1768-72B1-07BB-CAE6B8C1AE87}"/>
          </ac:grpSpMkLst>
        </pc:grpChg>
      </pc:sldChg>
      <pc:sldChg chg="modSp mod">
        <pc:chgData name="Angarapu Akshaya" userId="e94dd986f0a0eb82" providerId="LiveId" clId="{1889CDE5-401A-4766-AC19-22C2FDB367D1}" dt="2025-08-23T11:49:11.360" v="0" actId="1076"/>
        <pc:sldMkLst>
          <pc:docMk/>
          <pc:sldMk cId="0" sldId="258"/>
        </pc:sldMkLst>
        <pc:spChg chg="mod">
          <ac:chgData name="Angarapu Akshaya" userId="e94dd986f0a0eb82" providerId="LiveId" clId="{1889CDE5-401A-4766-AC19-22C2FDB367D1}" dt="2025-08-23T11:49:11.360" v="0" actId="1076"/>
          <ac:spMkLst>
            <pc:docMk/>
            <pc:sldMk cId="0" sldId="258"/>
            <ac:spMk id="3" creationId="{00000000-0000-0000-0000-000000000000}"/>
          </ac:spMkLst>
        </pc:spChg>
      </pc:sldChg>
      <pc:sldChg chg="modSp mod">
        <pc:chgData name="Angarapu Akshaya" userId="e94dd986f0a0eb82" providerId="LiveId" clId="{1889CDE5-401A-4766-AC19-22C2FDB367D1}" dt="2025-08-23T11:49:24.996" v="1" actId="1076"/>
        <pc:sldMkLst>
          <pc:docMk/>
          <pc:sldMk cId="0" sldId="259"/>
        </pc:sldMkLst>
        <pc:spChg chg="mod">
          <ac:chgData name="Angarapu Akshaya" userId="e94dd986f0a0eb82" providerId="LiveId" clId="{1889CDE5-401A-4766-AC19-22C2FDB367D1}" dt="2025-08-23T11:49:24.996" v="1" actId="1076"/>
          <ac:spMkLst>
            <pc:docMk/>
            <pc:sldMk cId="0" sldId="259"/>
            <ac:spMk id="3" creationId="{00000000-0000-0000-0000-000000000000}"/>
          </ac:spMkLst>
        </pc:spChg>
      </pc:sldChg>
      <pc:sldChg chg="addSp delSp modSp mod">
        <pc:chgData name="Angarapu Akshaya" userId="e94dd986f0a0eb82" providerId="LiveId" clId="{1889CDE5-401A-4766-AC19-22C2FDB367D1}" dt="2025-08-23T11:56:46.746" v="38" actId="1076"/>
        <pc:sldMkLst>
          <pc:docMk/>
          <pc:sldMk cId="0" sldId="263"/>
        </pc:sldMkLst>
        <pc:spChg chg="mod">
          <ac:chgData name="Angarapu Akshaya" userId="e94dd986f0a0eb82" providerId="LiveId" clId="{1889CDE5-401A-4766-AC19-22C2FDB367D1}" dt="2025-08-23T11:54:46.090" v="28" actId="1076"/>
          <ac:spMkLst>
            <pc:docMk/>
            <pc:sldMk cId="0" sldId="263"/>
            <ac:spMk id="2" creationId="{00000000-0000-0000-0000-000000000000}"/>
          </ac:spMkLst>
        </pc:spChg>
        <pc:spChg chg="del mod">
          <ac:chgData name="Angarapu Akshaya" userId="e94dd986f0a0eb82" providerId="LiveId" clId="{1889CDE5-401A-4766-AC19-22C2FDB367D1}" dt="2025-08-23T11:53:43.475" v="18"/>
          <ac:spMkLst>
            <pc:docMk/>
            <pc:sldMk cId="0" sldId="263"/>
            <ac:spMk id="3" creationId="{00000000-0000-0000-0000-000000000000}"/>
          </ac:spMkLst>
        </pc:spChg>
        <pc:spChg chg="mod">
          <ac:chgData name="Angarapu Akshaya" userId="e94dd986f0a0eb82" providerId="LiveId" clId="{1889CDE5-401A-4766-AC19-22C2FDB367D1}" dt="2025-08-23T11:56:12.496" v="35" actId="1076"/>
          <ac:spMkLst>
            <pc:docMk/>
            <pc:sldMk cId="0" sldId="263"/>
            <ac:spMk id="4" creationId="{00000000-0000-0000-0000-000000000000}"/>
          </ac:spMkLst>
        </pc:spChg>
        <pc:spChg chg="add">
          <ac:chgData name="Angarapu Akshaya" userId="e94dd986f0a0eb82" providerId="LiveId" clId="{1889CDE5-401A-4766-AC19-22C2FDB367D1}" dt="2025-08-23T11:52:38.656" v="2"/>
          <ac:spMkLst>
            <pc:docMk/>
            <pc:sldMk cId="0" sldId="263"/>
            <ac:spMk id="5" creationId="{6EDD2AC2-6A27-D8D3-C39B-221FFF3958BE}"/>
          </ac:spMkLst>
        </pc:spChg>
        <pc:spChg chg="add mod">
          <ac:chgData name="Angarapu Akshaya" userId="e94dd986f0a0eb82" providerId="LiveId" clId="{1889CDE5-401A-4766-AC19-22C2FDB367D1}" dt="2025-08-23T11:53:06.469" v="6"/>
          <ac:spMkLst>
            <pc:docMk/>
            <pc:sldMk cId="0" sldId="263"/>
            <ac:spMk id="6" creationId="{ABD05A13-51D1-D28E-DC0E-047C022AFA30}"/>
          </ac:spMkLst>
        </pc:spChg>
        <pc:spChg chg="add mod">
          <ac:chgData name="Angarapu Akshaya" userId="e94dd986f0a0eb82" providerId="LiveId" clId="{1889CDE5-401A-4766-AC19-22C2FDB367D1}" dt="2025-08-23T11:53:06.082" v="5"/>
          <ac:spMkLst>
            <pc:docMk/>
            <pc:sldMk cId="0" sldId="263"/>
            <ac:spMk id="7" creationId="{2184F585-E424-D9DC-0D86-6D732D4E01FF}"/>
          </ac:spMkLst>
        </pc:spChg>
        <pc:spChg chg="add">
          <ac:chgData name="Angarapu Akshaya" userId="e94dd986f0a0eb82" providerId="LiveId" clId="{1889CDE5-401A-4766-AC19-22C2FDB367D1}" dt="2025-08-23T11:53:14.476" v="7"/>
          <ac:spMkLst>
            <pc:docMk/>
            <pc:sldMk cId="0" sldId="263"/>
            <ac:spMk id="8" creationId="{7AFAE8FB-A082-5670-D68A-E44A88B75FE3}"/>
          </ac:spMkLst>
        </pc:spChg>
        <pc:spChg chg="add del mod">
          <ac:chgData name="Angarapu Akshaya" userId="e94dd986f0a0eb82" providerId="LiveId" clId="{1889CDE5-401A-4766-AC19-22C2FDB367D1}" dt="2025-08-23T11:54:10.779" v="25"/>
          <ac:spMkLst>
            <pc:docMk/>
            <pc:sldMk cId="0" sldId="263"/>
            <ac:spMk id="9" creationId="{CB6EF7DA-0A83-A7C6-1213-CCC679E3225A}"/>
          </ac:spMkLst>
        </pc:spChg>
        <pc:spChg chg="add">
          <ac:chgData name="Angarapu Akshaya" userId="e94dd986f0a0eb82" providerId="LiveId" clId="{1889CDE5-401A-4766-AC19-22C2FDB367D1}" dt="2025-08-23T11:53:55.942" v="20"/>
          <ac:spMkLst>
            <pc:docMk/>
            <pc:sldMk cId="0" sldId="263"/>
            <ac:spMk id="10" creationId="{8068CE33-3F72-B60D-8B5B-A021ED2ADFF4}"/>
          </ac:spMkLst>
        </pc:spChg>
        <pc:spChg chg="add mod">
          <ac:chgData name="Angarapu Akshaya" userId="e94dd986f0a0eb82" providerId="LiveId" clId="{1889CDE5-401A-4766-AC19-22C2FDB367D1}" dt="2025-08-23T11:54:03.043" v="22"/>
          <ac:spMkLst>
            <pc:docMk/>
            <pc:sldMk cId="0" sldId="263"/>
            <ac:spMk id="11" creationId="{EC8B5B01-A982-E9D6-1DD9-F8995B42CA75}"/>
          </ac:spMkLst>
        </pc:spChg>
        <pc:spChg chg="add">
          <ac:chgData name="Angarapu Akshaya" userId="e94dd986f0a0eb82" providerId="LiveId" clId="{1889CDE5-401A-4766-AC19-22C2FDB367D1}" dt="2025-08-23T11:54:06.681" v="23"/>
          <ac:spMkLst>
            <pc:docMk/>
            <pc:sldMk cId="0" sldId="263"/>
            <ac:spMk id="12" creationId="{2C48AA83-0C8F-7B04-35CC-A2A86360D088}"/>
          </ac:spMkLst>
        </pc:spChg>
        <pc:spChg chg="add mod">
          <ac:chgData name="Angarapu Akshaya" userId="e94dd986f0a0eb82" providerId="LiveId" clId="{1889CDE5-401A-4766-AC19-22C2FDB367D1}" dt="2025-08-23T11:56:46.746" v="38" actId="1076"/>
          <ac:spMkLst>
            <pc:docMk/>
            <pc:sldMk cId="0" sldId="263"/>
            <ac:spMk id="13" creationId="{8E0ECAF5-E797-ACC0-931E-00D59D93B66D}"/>
          </ac:spMkLst>
        </pc:spChg>
      </pc:sldChg>
      <pc:sldChg chg="modSp mod">
        <pc:chgData name="Angarapu Akshaya" userId="e94dd986f0a0eb82" providerId="LiveId" clId="{1889CDE5-401A-4766-AC19-22C2FDB367D1}" dt="2025-08-23T11:58:07.931" v="40" actId="1076"/>
        <pc:sldMkLst>
          <pc:docMk/>
          <pc:sldMk cId="0" sldId="264"/>
        </pc:sldMkLst>
        <pc:spChg chg="mod">
          <ac:chgData name="Angarapu Akshaya" userId="e94dd986f0a0eb82" providerId="LiveId" clId="{1889CDE5-401A-4766-AC19-22C2FDB367D1}" dt="2025-08-23T11:58:07.931" v="40" actId="1076"/>
          <ac:spMkLst>
            <pc:docMk/>
            <pc:sldMk cId="0" sldId="264"/>
            <ac:spMk id="2" creationId="{00000000-0000-0000-0000-000000000000}"/>
          </ac:spMkLst>
        </pc:spChg>
      </pc:sldChg>
      <pc:sldChg chg="modSp mod">
        <pc:chgData name="Angarapu Akshaya" userId="e94dd986f0a0eb82" providerId="LiveId" clId="{1889CDE5-401A-4766-AC19-22C2FDB367D1}" dt="2025-08-23T13:54:24.457" v="55" actId="1038"/>
        <pc:sldMkLst>
          <pc:docMk/>
          <pc:sldMk cId="0" sldId="265"/>
        </pc:sldMkLst>
        <pc:spChg chg="mod">
          <ac:chgData name="Angarapu Akshaya" userId="e94dd986f0a0eb82" providerId="LiveId" clId="{1889CDE5-401A-4766-AC19-22C2FDB367D1}" dt="2025-08-23T13:54:24.457" v="55" actId="1038"/>
          <ac:spMkLst>
            <pc:docMk/>
            <pc:sldMk cId="0" sldId="265"/>
            <ac:spMk id="2" creationId="{00000000-0000-0000-0000-000000000000}"/>
          </ac:spMkLst>
        </pc:spChg>
      </pc:sldChg>
      <pc:sldChg chg="addSp delSp modSp mod">
        <pc:chgData name="Angarapu Akshaya" userId="e94dd986f0a0eb82" providerId="LiveId" clId="{1889CDE5-401A-4766-AC19-22C2FDB367D1}" dt="2025-08-23T14:02:47.540" v="68" actId="14100"/>
        <pc:sldMkLst>
          <pc:docMk/>
          <pc:sldMk cId="0" sldId="266"/>
        </pc:sldMkLst>
        <pc:spChg chg="del">
          <ac:chgData name="Angarapu Akshaya" userId="e94dd986f0a0eb82" providerId="LiveId" clId="{1889CDE5-401A-4766-AC19-22C2FDB367D1}" dt="2025-08-23T13:35:46.319" v="41" actId="478"/>
          <ac:spMkLst>
            <pc:docMk/>
            <pc:sldMk cId="0" sldId="266"/>
            <ac:spMk id="2" creationId="{00000000-0000-0000-0000-000000000000}"/>
          </ac:spMkLst>
        </pc:spChg>
        <pc:picChg chg="add del mod">
          <ac:chgData name="Angarapu Akshaya" userId="e94dd986f0a0eb82" providerId="LiveId" clId="{1889CDE5-401A-4766-AC19-22C2FDB367D1}" dt="2025-08-23T13:50:40.017" v="53" actId="478"/>
          <ac:picMkLst>
            <pc:docMk/>
            <pc:sldMk cId="0" sldId="266"/>
            <ac:picMk id="5" creationId="{1F587569-A5C8-4466-D2DE-2CFD1B949FE5}"/>
          </ac:picMkLst>
        </pc:picChg>
        <pc:picChg chg="add del mod">
          <ac:chgData name="Angarapu Akshaya" userId="e94dd986f0a0eb82" providerId="LiveId" clId="{1889CDE5-401A-4766-AC19-22C2FDB367D1}" dt="2025-08-23T14:02:22.950" v="62" actId="478"/>
          <ac:picMkLst>
            <pc:docMk/>
            <pc:sldMk cId="0" sldId="266"/>
            <ac:picMk id="7" creationId="{97FD467F-385B-B69A-733D-611E58A62B72}"/>
          </ac:picMkLst>
        </pc:picChg>
        <pc:picChg chg="add mod">
          <ac:chgData name="Angarapu Akshaya" userId="e94dd986f0a0eb82" providerId="LiveId" clId="{1889CDE5-401A-4766-AC19-22C2FDB367D1}" dt="2025-08-23T14:02:47.540" v="68" actId="14100"/>
          <ac:picMkLst>
            <pc:docMk/>
            <pc:sldMk cId="0" sldId="266"/>
            <ac:picMk id="9" creationId="{BE66CC66-DC19-0428-59C7-714B5C19D441}"/>
          </ac:picMkLst>
        </pc:picChg>
      </pc:sldChg>
      <pc:sldChg chg="addSp modSp new mod ord">
        <pc:chgData name="Angarapu Akshaya" userId="e94dd986f0a0eb82" providerId="LiveId" clId="{1889CDE5-401A-4766-AC19-22C2FDB367D1}" dt="2025-08-23T14:45:50.381" v="181" actId="1076"/>
        <pc:sldMkLst>
          <pc:docMk/>
          <pc:sldMk cId="313858790" sldId="271"/>
        </pc:sldMkLst>
        <pc:spChg chg="add mod">
          <ac:chgData name="Angarapu Akshaya" userId="e94dd986f0a0eb82" providerId="LiveId" clId="{1889CDE5-401A-4766-AC19-22C2FDB367D1}" dt="2025-08-23T14:40:50.353" v="134" actId="1076"/>
          <ac:spMkLst>
            <pc:docMk/>
            <pc:sldMk cId="313858790" sldId="271"/>
            <ac:spMk id="2" creationId="{32F088B0-282A-1AA9-1398-6B26305B5D7C}"/>
          </ac:spMkLst>
        </pc:spChg>
        <pc:spChg chg="add mod">
          <ac:chgData name="Angarapu Akshaya" userId="e94dd986f0a0eb82" providerId="LiveId" clId="{1889CDE5-401A-4766-AC19-22C2FDB367D1}" dt="2025-08-23T14:44:27.278" v="172" actId="1076"/>
          <ac:spMkLst>
            <pc:docMk/>
            <pc:sldMk cId="313858790" sldId="271"/>
            <ac:spMk id="7" creationId="{69FDAFE6-F64C-F970-6CB0-074B324DFCF4}"/>
          </ac:spMkLst>
        </pc:spChg>
        <pc:spChg chg="add mod">
          <ac:chgData name="Angarapu Akshaya" userId="e94dd986f0a0eb82" providerId="LiveId" clId="{1889CDE5-401A-4766-AC19-22C2FDB367D1}" dt="2025-08-23T14:45:50.381" v="181" actId="1076"/>
          <ac:spMkLst>
            <pc:docMk/>
            <pc:sldMk cId="313858790" sldId="271"/>
            <ac:spMk id="9" creationId="{3ACDEFE4-03A1-D9B5-DBCA-6465E96184CA}"/>
          </ac:spMkLst>
        </pc:spChg>
        <pc:picChg chg="add mod">
          <ac:chgData name="Angarapu Akshaya" userId="e94dd986f0a0eb82" providerId="LiveId" clId="{1889CDE5-401A-4766-AC19-22C2FDB367D1}" dt="2025-08-23T14:42:19.680" v="158" actId="14100"/>
          <ac:picMkLst>
            <pc:docMk/>
            <pc:sldMk cId="313858790" sldId="271"/>
            <ac:picMk id="4" creationId="{4BC6021E-8984-C0A2-B695-C7521C8A535E}"/>
          </ac:picMkLst>
        </pc:picChg>
        <pc:picChg chg="add mod">
          <ac:chgData name="Angarapu Akshaya" userId="e94dd986f0a0eb82" providerId="LiveId" clId="{1889CDE5-401A-4766-AC19-22C2FDB367D1}" dt="2025-08-23T14:42:26.576" v="160" actId="1076"/>
          <ac:picMkLst>
            <pc:docMk/>
            <pc:sldMk cId="313858790" sldId="271"/>
            <ac:picMk id="6" creationId="{B8DDB1DB-F2A3-AFB4-3DE4-6C8ADE5200D4}"/>
          </ac:picMkLst>
        </pc:picChg>
      </pc:sldChg>
      <pc:sldChg chg="addSp delSp modSp new mod">
        <pc:chgData name="Angarapu Akshaya" userId="e94dd986f0a0eb82" providerId="LiveId" clId="{1889CDE5-401A-4766-AC19-22C2FDB367D1}" dt="2025-08-23T14:48:19.851" v="231" actId="14100"/>
        <pc:sldMkLst>
          <pc:docMk/>
          <pc:sldMk cId="2186953654" sldId="272"/>
        </pc:sldMkLst>
        <pc:spChg chg="add del">
          <ac:chgData name="Angarapu Akshaya" userId="e94dd986f0a0eb82" providerId="LiveId" clId="{1889CDE5-401A-4766-AC19-22C2FDB367D1}" dt="2025-08-23T14:46:26.287" v="184" actId="22"/>
          <ac:spMkLst>
            <pc:docMk/>
            <pc:sldMk cId="2186953654" sldId="272"/>
            <ac:spMk id="3" creationId="{74E46672-E906-B435-3246-455E2FEB95F9}"/>
          </ac:spMkLst>
        </pc:spChg>
        <pc:spChg chg="add mod">
          <ac:chgData name="Angarapu Akshaya" userId="e94dd986f0a0eb82" providerId="LiveId" clId="{1889CDE5-401A-4766-AC19-22C2FDB367D1}" dt="2025-08-23T14:47:19.381" v="222" actId="1076"/>
          <ac:spMkLst>
            <pc:docMk/>
            <pc:sldMk cId="2186953654" sldId="272"/>
            <ac:spMk id="5" creationId="{B9211FB9-38C0-FDA4-BF59-DC064DB939BA}"/>
          </ac:spMkLst>
        </pc:spChg>
        <pc:picChg chg="add mod">
          <ac:chgData name="Angarapu Akshaya" userId="e94dd986f0a0eb82" providerId="LiveId" clId="{1889CDE5-401A-4766-AC19-22C2FDB367D1}" dt="2025-08-23T14:48:01.934" v="227" actId="1076"/>
          <ac:picMkLst>
            <pc:docMk/>
            <pc:sldMk cId="2186953654" sldId="272"/>
            <ac:picMk id="7" creationId="{A4BBA9A8-547B-7E51-A1BA-0E81B480D1AF}"/>
          </ac:picMkLst>
        </pc:picChg>
        <pc:picChg chg="add mod">
          <ac:chgData name="Angarapu Akshaya" userId="e94dd986f0a0eb82" providerId="LiveId" clId="{1889CDE5-401A-4766-AC19-22C2FDB367D1}" dt="2025-08-23T14:48:19.851" v="231" actId="14100"/>
          <ac:picMkLst>
            <pc:docMk/>
            <pc:sldMk cId="2186953654" sldId="272"/>
            <ac:picMk id="9" creationId="{1FD4A992-56D7-C46F-7B7B-94AECE00986C}"/>
          </ac:picMkLst>
        </pc:picChg>
      </pc:sldChg>
      <pc:sldChg chg="addSp delSp modSp new mod">
        <pc:chgData name="Angarapu Akshaya" userId="e94dd986f0a0eb82" providerId="LiveId" clId="{1889CDE5-401A-4766-AC19-22C2FDB367D1}" dt="2025-08-23T16:07:15.902" v="260" actId="1076"/>
        <pc:sldMkLst>
          <pc:docMk/>
          <pc:sldMk cId="3416733457" sldId="273"/>
        </pc:sldMkLst>
        <pc:spChg chg="add del mod">
          <ac:chgData name="Angarapu Akshaya" userId="e94dd986f0a0eb82" providerId="LiveId" clId="{1889CDE5-401A-4766-AC19-22C2FDB367D1}" dt="2025-08-23T15:57:49.518" v="235"/>
          <ac:spMkLst>
            <pc:docMk/>
            <pc:sldMk cId="3416733457" sldId="273"/>
            <ac:spMk id="2" creationId="{5D221EAE-0A01-75C6-6D99-375EF11E3A10}"/>
          </ac:spMkLst>
        </pc:spChg>
        <pc:spChg chg="add del mod">
          <ac:chgData name="Angarapu Akshaya" userId="e94dd986f0a0eb82" providerId="LiveId" clId="{1889CDE5-401A-4766-AC19-22C2FDB367D1}" dt="2025-08-23T15:57:56.576" v="238"/>
          <ac:spMkLst>
            <pc:docMk/>
            <pc:sldMk cId="3416733457" sldId="273"/>
            <ac:spMk id="3" creationId="{36B8270F-6D8F-D3CA-7F84-78FF33EC5075}"/>
          </ac:spMkLst>
        </pc:spChg>
        <pc:spChg chg="add del mod">
          <ac:chgData name="Angarapu Akshaya" userId="e94dd986f0a0eb82" providerId="LiveId" clId="{1889CDE5-401A-4766-AC19-22C2FDB367D1}" dt="2025-08-23T15:58:13.702" v="241"/>
          <ac:spMkLst>
            <pc:docMk/>
            <pc:sldMk cId="3416733457" sldId="273"/>
            <ac:spMk id="4" creationId="{CC6FF03A-61B9-3221-D9AC-0507FE0CE3AF}"/>
          </ac:spMkLst>
        </pc:spChg>
        <pc:spChg chg="add mod">
          <ac:chgData name="Angarapu Akshaya" userId="e94dd986f0a0eb82" providerId="LiveId" clId="{1889CDE5-401A-4766-AC19-22C2FDB367D1}" dt="2025-08-23T16:00:11.232" v="251" actId="1076"/>
          <ac:spMkLst>
            <pc:docMk/>
            <pc:sldMk cId="3416733457" sldId="273"/>
            <ac:spMk id="5" creationId="{F64A298B-DBFB-895A-2FDB-B07325688F05}"/>
          </ac:spMkLst>
        </pc:spChg>
        <pc:spChg chg="add mod">
          <ac:chgData name="Angarapu Akshaya" userId="e94dd986f0a0eb82" providerId="LiveId" clId="{1889CDE5-401A-4766-AC19-22C2FDB367D1}" dt="2025-08-23T16:01:05.264" v="256" actId="20577"/>
          <ac:spMkLst>
            <pc:docMk/>
            <pc:sldMk cId="3416733457" sldId="273"/>
            <ac:spMk id="6" creationId="{32D5513C-34DA-8268-DEC3-6149E1259612}"/>
          </ac:spMkLst>
        </pc:spChg>
        <pc:picChg chg="add mod">
          <ac:chgData name="Angarapu Akshaya" userId="e94dd986f0a0eb82" providerId="LiveId" clId="{1889CDE5-401A-4766-AC19-22C2FDB367D1}" dt="2025-08-23T16:07:15.902" v="260" actId="1076"/>
          <ac:picMkLst>
            <pc:docMk/>
            <pc:sldMk cId="3416733457" sldId="273"/>
            <ac:picMk id="8" creationId="{47518B33-4CA7-BD80-A10F-89FA786CBBDA}"/>
          </ac:picMkLst>
        </pc:picChg>
      </pc:sldChg>
      <pc:sldChg chg="addSp modSp new mod">
        <pc:chgData name="Angarapu Akshaya" userId="e94dd986f0a0eb82" providerId="LiveId" clId="{1889CDE5-401A-4766-AC19-22C2FDB367D1}" dt="2025-08-23T16:20:35.551" v="308" actId="14100"/>
        <pc:sldMkLst>
          <pc:docMk/>
          <pc:sldMk cId="726422829" sldId="274"/>
        </pc:sldMkLst>
        <pc:spChg chg="add mod">
          <ac:chgData name="Angarapu Akshaya" userId="e94dd986f0a0eb82" providerId="LiveId" clId="{1889CDE5-401A-4766-AC19-22C2FDB367D1}" dt="2025-08-23T16:09:53.165" v="292" actId="1076"/>
          <ac:spMkLst>
            <pc:docMk/>
            <pc:sldMk cId="726422829" sldId="274"/>
            <ac:spMk id="2" creationId="{775B2055-E8E4-67CF-665C-1E14AFC48069}"/>
          </ac:spMkLst>
        </pc:spChg>
        <pc:spChg chg="add mod">
          <ac:chgData name="Angarapu Akshaya" userId="e94dd986f0a0eb82" providerId="LiveId" clId="{1889CDE5-401A-4766-AC19-22C2FDB367D1}" dt="2025-08-23T16:20:35.551" v="308" actId="14100"/>
          <ac:spMkLst>
            <pc:docMk/>
            <pc:sldMk cId="726422829" sldId="274"/>
            <ac:spMk id="4" creationId="{039AB84E-6D63-CCC6-05B0-28AE7284B518}"/>
          </ac:spMkLst>
        </pc:spChg>
        <pc:picChg chg="add mod">
          <ac:chgData name="Angarapu Akshaya" userId="e94dd986f0a0eb82" providerId="LiveId" clId="{1889CDE5-401A-4766-AC19-22C2FDB367D1}" dt="2025-08-23T16:20:11.105" v="306" actId="14100"/>
          <ac:picMkLst>
            <pc:docMk/>
            <pc:sldMk cId="726422829" sldId="274"/>
            <ac:picMk id="6" creationId="{085AB73C-D397-5F70-2CE1-6ADDC477953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669801" y="4628648"/>
            <a:ext cx="16894299" cy="49572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71787" y="1530647"/>
            <a:ext cx="16490324" cy="2212520"/>
          </a:xfrm>
          <a:effectLst/>
        </p:spPr>
        <p:txBody>
          <a:bodyPr anchor="b">
            <a:normAutofit/>
          </a:bodyPr>
          <a:lstStyle>
            <a:lvl1pP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71791" y="3743168"/>
            <a:ext cx="16490319" cy="885482"/>
          </a:xfrm>
        </p:spPr>
        <p:txBody>
          <a:bodyPr anchor="t">
            <a:normAutofit/>
          </a:bodyPr>
          <a:lstStyle>
            <a:lvl1pPr marL="0" indent="0" algn="l">
              <a:buNone/>
              <a:defRPr sz="2400" cap="all">
                <a:solidFill>
                  <a:schemeClr val="accent2"/>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1408927" y="8934206"/>
            <a:ext cx="4267200" cy="547688"/>
          </a:xfrm>
        </p:spPr>
        <p:txBody>
          <a:bodyPr/>
          <a:lstStyle>
            <a:lvl1pPr>
              <a:defRPr>
                <a:solidFill>
                  <a:schemeClr val="accent1">
                    <a:lumMod val="75000"/>
                    <a:lumOff val="25000"/>
                  </a:schemeClr>
                </a:solidFill>
              </a:defRPr>
            </a:lvl1pPr>
          </a:lstStyle>
          <a:p>
            <a:fld id="{1D8BD707-D9CF-40AE-B4C6-C98DA3205C09}" type="datetimeFigureOut">
              <a:rPr lang="en-US" smtClean="0"/>
              <a:pPr/>
              <a:t>8/23/2025</a:t>
            </a:fld>
            <a:endParaRPr lang="en-US"/>
          </a:p>
        </p:txBody>
      </p:sp>
      <p:sp>
        <p:nvSpPr>
          <p:cNvPr id="5" name="Footer Placeholder 4"/>
          <p:cNvSpPr>
            <a:spLocks noGrp="1"/>
          </p:cNvSpPr>
          <p:nvPr>
            <p:ph type="ftr" sz="quarter" idx="11"/>
          </p:nvPr>
        </p:nvSpPr>
        <p:spPr>
          <a:xfrm>
            <a:off x="871788" y="8927717"/>
            <a:ext cx="10375815" cy="547688"/>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5837450" y="8934206"/>
            <a:ext cx="1524660" cy="547688"/>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89551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660429" y="921611"/>
            <a:ext cx="16964007" cy="17839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871788" y="1053234"/>
            <a:ext cx="16544424" cy="15207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2705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13258802" y="899588"/>
            <a:ext cx="4360226" cy="87254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13258802" y="1013590"/>
            <a:ext cx="3006246" cy="7774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62385" y="1013590"/>
            <a:ext cx="11844419" cy="777461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490510" y="8934206"/>
            <a:ext cx="1992212" cy="547688"/>
          </a:xfrm>
        </p:spPr>
        <p:txBody>
          <a:bodyPr/>
          <a:lstStyle>
            <a:lvl1pPr>
              <a:defRPr>
                <a:solidFill>
                  <a:schemeClr val="accent1">
                    <a:lumMod val="75000"/>
                    <a:lumOff val="25000"/>
                  </a:schemeClr>
                </a:solidFill>
              </a:defRPr>
            </a:lvl1pPr>
          </a:lstStyle>
          <a:p>
            <a:fld id="{1D8BD707-D9CF-40AE-B4C6-C98DA3205C09}" type="datetimeFigureOut">
              <a:rPr lang="en-US" smtClean="0"/>
              <a:pPr/>
              <a:t>8/23/2025</a:t>
            </a:fld>
            <a:endParaRPr lang="en-US"/>
          </a:p>
        </p:txBody>
      </p:sp>
      <p:sp>
        <p:nvSpPr>
          <p:cNvPr id="5" name="Footer Placeholder 4"/>
          <p:cNvSpPr>
            <a:spLocks noGrp="1"/>
          </p:cNvSpPr>
          <p:nvPr>
            <p:ph type="ftr" sz="quarter" idx="11"/>
          </p:nvPr>
        </p:nvSpPr>
        <p:spPr>
          <a:xfrm>
            <a:off x="1162385" y="8927717"/>
            <a:ext cx="11844419" cy="547688"/>
          </a:xfrm>
        </p:spPr>
        <p:txBody>
          <a:bodyPr/>
          <a:lstStyle/>
          <a:p>
            <a:endParaRPr lang="en-US"/>
          </a:p>
        </p:txBody>
      </p:sp>
      <p:sp>
        <p:nvSpPr>
          <p:cNvPr id="6" name="Slide Number Placeholder 5"/>
          <p:cNvSpPr>
            <a:spLocks noGrp="1"/>
          </p:cNvSpPr>
          <p:nvPr>
            <p:ph type="sldNum" sz="quarter" idx="12"/>
          </p:nvPr>
        </p:nvSpPr>
        <p:spPr>
          <a:xfrm>
            <a:off x="15669923" y="8934206"/>
            <a:ext cx="1746293" cy="547688"/>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921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660429" y="921611"/>
            <a:ext cx="16964007" cy="178394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1788" y="1053234"/>
            <a:ext cx="16544424" cy="1520700"/>
          </a:xfrm>
        </p:spPr>
        <p:txBody>
          <a:bodyPr/>
          <a:lstStyle/>
          <a:p>
            <a:r>
              <a:rPr lang="en-US"/>
              <a:t>Click to edit Master title style</a:t>
            </a:r>
            <a:endParaRPr lang="en-US" dirty="0"/>
          </a:p>
        </p:txBody>
      </p:sp>
      <p:sp>
        <p:nvSpPr>
          <p:cNvPr id="3" name="Content Placeholder 2"/>
          <p:cNvSpPr>
            <a:spLocks noGrp="1"/>
          </p:cNvSpPr>
          <p:nvPr>
            <p:ph idx="1"/>
          </p:nvPr>
        </p:nvSpPr>
        <p:spPr>
          <a:xfrm>
            <a:off x="871789" y="3270745"/>
            <a:ext cx="16544423" cy="55174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5837450" y="8934206"/>
            <a:ext cx="1578762"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22893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671726" y="7712962"/>
            <a:ext cx="16936290" cy="1888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1790" y="4565866"/>
            <a:ext cx="16544423" cy="2246261"/>
          </a:xfrm>
        </p:spPr>
        <p:txBody>
          <a:bodyPr anchor="b">
            <a:normAutofit/>
          </a:bodyPr>
          <a:lstStyle>
            <a:lvl1pPr algn="l">
              <a:defRPr sz="54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71789" y="6812126"/>
            <a:ext cx="16544423" cy="900834"/>
          </a:xfrm>
        </p:spPr>
        <p:txBody>
          <a:bodyPr anchor="t">
            <a:normAutofit/>
          </a:bodyPr>
          <a:lstStyle>
            <a:lvl1pPr marL="0" indent="0" algn="l">
              <a:buNone/>
              <a:defRPr sz="2700" cap="all">
                <a:solidFill>
                  <a:schemeClr val="accent2"/>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pPr/>
              <a:t>8/23/2025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510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668973" y="909831"/>
            <a:ext cx="16950054" cy="1888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1790" y="1094487"/>
            <a:ext cx="16544424" cy="148249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71790" y="3342005"/>
            <a:ext cx="8133585" cy="544957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82626" y="3342005"/>
            <a:ext cx="8133588" cy="544957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8043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668973" y="909831"/>
            <a:ext cx="16950054" cy="1888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871790" y="1094487"/>
            <a:ext cx="16544424" cy="148249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30829" y="3376338"/>
            <a:ext cx="7630613" cy="804008"/>
          </a:xfrm>
        </p:spPr>
        <p:txBody>
          <a:bodyPr anchor="b">
            <a:noAutofit/>
          </a:bodyPr>
          <a:lstStyle>
            <a:lvl1pPr marL="0" indent="0">
              <a:buNone/>
              <a:defRPr sz="3300" b="0">
                <a:solidFill>
                  <a:schemeClr val="accent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871791" y="4389079"/>
            <a:ext cx="8089650" cy="44024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85603" y="3376339"/>
            <a:ext cx="7630610" cy="830060"/>
          </a:xfrm>
        </p:spPr>
        <p:txBody>
          <a:bodyPr anchor="b">
            <a:noAutofit/>
          </a:bodyPr>
          <a:lstStyle>
            <a:lvl1pPr marL="0" indent="0">
              <a:buNone/>
              <a:defRPr sz="3300" b="0">
                <a:solidFill>
                  <a:schemeClr val="accent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564" y="4389079"/>
            <a:ext cx="8089650" cy="44024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3345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661025" y="909831"/>
            <a:ext cx="16950054" cy="188824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863841" y="1094487"/>
            <a:ext cx="16544424" cy="148249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3929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40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671726" y="7712960"/>
            <a:ext cx="16947300" cy="191205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1789" y="7893444"/>
            <a:ext cx="7364168" cy="1034271"/>
          </a:xfrm>
        </p:spPr>
        <p:txBody>
          <a:bodyPr anchor="ctr"/>
          <a:lstStyle>
            <a:lvl1pPr algn="l">
              <a:defRPr sz="3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671724" y="901800"/>
            <a:ext cx="16939260" cy="6307200"/>
          </a:xfrm>
        </p:spPr>
        <p:txBody>
          <a:bodyPr anchor="ctr">
            <a:normAutofit/>
          </a:bodyPr>
          <a:lstStyle>
            <a:lvl1pPr>
              <a:defRPr sz="3000">
                <a:solidFill>
                  <a:schemeClr val="tx2"/>
                </a:solidFill>
              </a:defRPr>
            </a:lvl1pPr>
            <a:lvl2pPr>
              <a:defRPr sz="2700">
                <a:solidFill>
                  <a:schemeClr val="tx2"/>
                </a:solidFill>
              </a:defRPr>
            </a:lvl2pPr>
            <a:lvl3pPr>
              <a:defRPr sz="2400">
                <a:solidFill>
                  <a:schemeClr val="tx2"/>
                </a:solidFill>
              </a:defRPr>
            </a:lvl3pPr>
            <a:lvl4pPr>
              <a:defRPr sz="2100">
                <a:solidFill>
                  <a:schemeClr val="tx2"/>
                </a:solidFill>
              </a:defRPr>
            </a:lvl4pPr>
            <a:lvl5pPr>
              <a:defRPr sz="2100">
                <a:solidFill>
                  <a:schemeClr val="tx2"/>
                </a:solidFill>
              </a:defRPr>
            </a:lvl5pPr>
            <a:lvl6pPr>
              <a:defRPr sz="2100">
                <a:solidFill>
                  <a:schemeClr val="tx2"/>
                </a:solidFill>
              </a:defRPr>
            </a:lvl6pPr>
            <a:lvl7pPr>
              <a:defRPr sz="2100">
                <a:solidFill>
                  <a:schemeClr val="tx2"/>
                </a:solidFill>
              </a:defRPr>
            </a:lvl7pPr>
            <a:lvl8pPr>
              <a:defRPr sz="2100">
                <a:solidFill>
                  <a:schemeClr val="tx2"/>
                </a:solidFill>
              </a:defRPr>
            </a:lvl8pPr>
            <a:lvl9pPr>
              <a:defRPr sz="21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11235" y="7893445"/>
            <a:ext cx="8804981" cy="1034273"/>
          </a:xfrm>
        </p:spPr>
        <p:txBody>
          <a:bodyPr anchor="ctr">
            <a:normAutofit/>
          </a:bodyPr>
          <a:lstStyle>
            <a:lvl1pPr marL="0" indent="0" algn="r">
              <a:buNone/>
              <a:defRPr sz="1650">
                <a:solidFill>
                  <a:schemeClr val="bg1"/>
                </a:solidFill>
              </a:defRPr>
            </a:lvl1pPr>
            <a:lvl2pPr marL="685800" indent="0">
              <a:buNone/>
              <a:defRPr sz="165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D8BD707-D9CF-40AE-B4C6-C98DA3205C09}" type="datetimeFigureOut">
              <a:rPr lang="en-US" smtClean="0"/>
              <a:pPr/>
              <a:t>8/23/2025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215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1790" y="7040084"/>
            <a:ext cx="16544424" cy="850107"/>
          </a:xfrm>
        </p:spPr>
        <p:txBody>
          <a:bodyPr anchor="b">
            <a:normAutofit/>
          </a:bodyPr>
          <a:lstStyle>
            <a:lvl1pPr algn="l">
              <a:defRPr sz="36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71726" y="899588"/>
            <a:ext cx="16936289" cy="5335878"/>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871789" y="7890191"/>
            <a:ext cx="16544426" cy="898007"/>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854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1788" y="1057686"/>
            <a:ext cx="16544424" cy="178433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71788" y="3504005"/>
            <a:ext cx="16544424" cy="528419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08927" y="8934206"/>
            <a:ext cx="4267199" cy="547688"/>
          </a:xfrm>
          <a:prstGeom prst="rect">
            <a:avLst/>
          </a:prstGeom>
        </p:spPr>
        <p:txBody>
          <a:bodyPr vert="horz" lIns="91440" tIns="45720" rIns="91440" bIns="45720" rtlCol="0" anchor="ctr"/>
          <a:lstStyle>
            <a:lvl1pPr algn="r">
              <a:defRPr sz="1350">
                <a:solidFill>
                  <a:schemeClr val="accent2"/>
                </a:solidFill>
              </a:defRPr>
            </a:lvl1pPr>
          </a:lstStyle>
          <a:p>
            <a:fld id="{1D8BD707-D9CF-40AE-B4C6-C98DA3205C09}" type="datetimeFigureOut">
              <a:rPr lang="en-US" smtClean="0"/>
              <a:pPr/>
              <a:t>8/23/2025</a:t>
            </a:fld>
            <a:endParaRPr lang="en-US"/>
          </a:p>
        </p:txBody>
      </p:sp>
      <p:sp>
        <p:nvSpPr>
          <p:cNvPr id="5" name="Footer Placeholder 4"/>
          <p:cNvSpPr>
            <a:spLocks noGrp="1"/>
          </p:cNvSpPr>
          <p:nvPr>
            <p:ph type="ftr" sz="quarter" idx="3"/>
          </p:nvPr>
        </p:nvSpPr>
        <p:spPr>
          <a:xfrm>
            <a:off x="871788" y="8927717"/>
            <a:ext cx="10375815" cy="547688"/>
          </a:xfrm>
          <a:prstGeom prst="rect">
            <a:avLst/>
          </a:prstGeom>
        </p:spPr>
        <p:txBody>
          <a:bodyPr vert="horz" lIns="91440" tIns="45720" rIns="91440" bIns="45720" rtlCol="0" anchor="ctr"/>
          <a:lstStyle>
            <a:lvl1pPr algn="l">
              <a:defRPr sz="1350" cap="all">
                <a:solidFill>
                  <a:schemeClr val="accent2"/>
                </a:solidFill>
              </a:defRPr>
            </a:lvl1pPr>
          </a:lstStyle>
          <a:p>
            <a:endParaRPr lang="en-US"/>
          </a:p>
        </p:txBody>
      </p:sp>
      <p:sp>
        <p:nvSpPr>
          <p:cNvPr id="6" name="Slide Number Placeholder 5"/>
          <p:cNvSpPr>
            <a:spLocks noGrp="1"/>
          </p:cNvSpPr>
          <p:nvPr>
            <p:ph type="sldNum" sz="quarter" idx="4"/>
          </p:nvPr>
        </p:nvSpPr>
        <p:spPr>
          <a:xfrm>
            <a:off x="15837450" y="8934206"/>
            <a:ext cx="1578765" cy="547688"/>
          </a:xfrm>
          <a:prstGeom prst="rect">
            <a:avLst/>
          </a:prstGeom>
        </p:spPr>
        <p:txBody>
          <a:bodyPr vert="horz" lIns="91440" tIns="45720" rIns="91440" bIns="45720" rtlCol="0" anchor="ctr"/>
          <a:lstStyle>
            <a:lvl1pPr algn="r">
              <a:defRPr sz="1350">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669801" y="685801"/>
            <a:ext cx="5554980" cy="14249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12063221" y="680465"/>
            <a:ext cx="5554980" cy="14783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6362745" y="685800"/>
            <a:ext cx="5554980" cy="13716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90404032"/>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txStyles>
    <p:titleStyle>
      <a:lvl1pPr algn="l" defTabSz="685800" rtl="0" eaLnBrk="1" latinLnBrk="0" hangingPunct="1">
        <a:spcBef>
          <a:spcPct val="0"/>
        </a:spcBef>
        <a:buNone/>
        <a:defRPr sz="42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59000" indent="-4590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2700" kern="1200">
          <a:solidFill>
            <a:schemeClr val="tx2"/>
          </a:solidFill>
          <a:latin typeface="+mn-lt"/>
          <a:ea typeface="+mn-ea"/>
          <a:cs typeface="+mn-cs"/>
        </a:defRPr>
      </a:lvl1pPr>
      <a:lvl2pPr marL="945000" indent="-4590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2400" kern="1200">
          <a:solidFill>
            <a:schemeClr val="tx2"/>
          </a:solidFill>
          <a:latin typeface="+mn-lt"/>
          <a:ea typeface="+mn-ea"/>
          <a:cs typeface="+mn-cs"/>
        </a:defRPr>
      </a:lvl2pPr>
      <a:lvl3pPr marL="1350000" indent="-4050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2100" kern="1200">
          <a:solidFill>
            <a:schemeClr val="tx2"/>
          </a:solidFill>
          <a:latin typeface="+mn-lt"/>
          <a:ea typeface="+mn-ea"/>
          <a:cs typeface="+mn-cs"/>
        </a:defRPr>
      </a:lvl3pPr>
      <a:lvl4pPr marL="1863000" indent="-3510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4pPr>
      <a:lvl5pPr marL="2403000" indent="-3510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5pPr>
      <a:lvl6pPr marL="2850000" indent="-3429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6pPr>
      <a:lvl7pPr marL="3300000" indent="-3429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7pPr>
      <a:lvl8pPr marL="3750000" indent="-3429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8pPr>
      <a:lvl9pPr marL="4200000" indent="-342900" algn="l" defTabSz="685800" rtl="0" eaLnBrk="1" latinLnBrk="0" hangingPunct="1">
        <a:spcBef>
          <a:spcPct val="20000"/>
        </a:spcBef>
        <a:spcAft>
          <a:spcPts val="9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775483" y="3619500"/>
            <a:ext cx="8407117" cy="4794778"/>
          </a:xfrm>
          <a:custGeom>
            <a:avLst/>
            <a:gdLst/>
            <a:ahLst/>
            <a:cxnLst/>
            <a:rect l="l" t="t" r="r" b="b"/>
            <a:pathLst>
              <a:path w="8407117" h="4794778">
                <a:moveTo>
                  <a:pt x="0" y="0"/>
                </a:moveTo>
                <a:lnTo>
                  <a:pt x="8407118" y="0"/>
                </a:lnTo>
                <a:lnTo>
                  <a:pt x="8407118" y="4794779"/>
                </a:lnTo>
                <a:lnTo>
                  <a:pt x="0" y="4794779"/>
                </a:lnTo>
                <a:lnTo>
                  <a:pt x="0" y="0"/>
                </a:lnTo>
                <a:close/>
              </a:path>
            </a:pathLst>
          </a:custGeom>
          <a:blipFill>
            <a:blip r:embed="rId2"/>
            <a:stretch>
              <a:fillRect t="-22737"/>
            </a:stretch>
          </a:blipFill>
        </p:spPr>
        <p:txBody>
          <a:bodyPr/>
          <a:lstStyle/>
          <a:p>
            <a:endParaRPr lang="en-IN"/>
          </a:p>
        </p:txBody>
      </p:sp>
      <p:sp>
        <p:nvSpPr>
          <p:cNvPr id="3" name="TextBox 3"/>
          <p:cNvSpPr txBox="1"/>
          <p:nvPr/>
        </p:nvSpPr>
        <p:spPr>
          <a:xfrm>
            <a:off x="4114800" y="945588"/>
            <a:ext cx="10363200" cy="2556701"/>
          </a:xfrm>
          <a:prstGeom prst="rect">
            <a:avLst/>
          </a:prstGeom>
        </p:spPr>
        <p:txBody>
          <a:bodyPr wrap="square" lIns="0" tIns="0" rIns="0" bIns="0" rtlCol="0" anchor="t">
            <a:spAutoFit/>
          </a:bodyPr>
          <a:lstStyle/>
          <a:p>
            <a:pPr algn="ctr">
              <a:lnSpc>
                <a:spcPts val="10256"/>
              </a:lnSpc>
              <a:spcBef>
                <a:spcPct val="0"/>
              </a:spcBef>
            </a:pPr>
            <a:r>
              <a:rPr lang="en-US" sz="7326" b="1" dirty="0">
                <a:solidFill>
                  <a:srgbClr val="000000"/>
                </a:solidFill>
                <a:latin typeface="Montserrat Bold"/>
                <a:ea typeface="Montserrat Bold"/>
                <a:cs typeface="Montserrat Bold"/>
                <a:sym typeface="Montserrat Bold"/>
              </a:rPr>
              <a:t>Energy Consumption Forecasting </a:t>
            </a:r>
            <a:r>
              <a:rPr lang="en-US" sz="7326" b="1" dirty="0" err="1">
                <a:solidFill>
                  <a:srgbClr val="000000"/>
                </a:solidFill>
                <a:latin typeface="Montserrat Bold"/>
                <a:ea typeface="Montserrat Bold"/>
                <a:cs typeface="Montserrat Bold"/>
                <a:sym typeface="Montserrat Bold"/>
              </a:rPr>
              <a:t>Pipline</a:t>
            </a:r>
            <a:endParaRPr lang="en-US" sz="7326" b="1" dirty="0">
              <a:solidFill>
                <a:srgbClr val="000000"/>
              </a:solidFill>
              <a:latin typeface="Montserrat Bold"/>
              <a:ea typeface="Montserrat Bold"/>
              <a:cs typeface="Montserrat Bold"/>
              <a:sym typeface="Montserrat Bold"/>
            </a:endParaRPr>
          </a:p>
        </p:txBody>
      </p:sp>
      <p:sp>
        <p:nvSpPr>
          <p:cNvPr id="4" name="TextBox 3">
            <a:extLst>
              <a:ext uri="{FF2B5EF4-FFF2-40B4-BE49-F238E27FC236}">
                <a16:creationId xmlns:a16="http://schemas.microsoft.com/office/drawing/2014/main" id="{CCEA3EDF-9B4A-38C8-C88A-C13AFB66540D}"/>
              </a:ext>
            </a:extLst>
          </p:cNvPr>
          <p:cNvSpPr txBox="1"/>
          <p:nvPr/>
        </p:nvSpPr>
        <p:spPr>
          <a:xfrm>
            <a:off x="1371600" y="8648700"/>
            <a:ext cx="3733800" cy="523220"/>
          </a:xfrm>
          <a:prstGeom prst="rect">
            <a:avLst/>
          </a:prstGeom>
          <a:noFill/>
        </p:spPr>
        <p:txBody>
          <a:bodyPr wrap="square" rtlCol="0">
            <a:spAutoFit/>
          </a:bodyPr>
          <a:lstStyle/>
          <a:p>
            <a:r>
              <a:rPr lang="en-IN" sz="2800" b="1" dirty="0"/>
              <a:t>GROUP MEMBERS:</a:t>
            </a:r>
          </a:p>
        </p:txBody>
      </p:sp>
      <p:sp>
        <p:nvSpPr>
          <p:cNvPr id="5" name="TextBox 4">
            <a:extLst>
              <a:ext uri="{FF2B5EF4-FFF2-40B4-BE49-F238E27FC236}">
                <a16:creationId xmlns:a16="http://schemas.microsoft.com/office/drawing/2014/main" id="{A4CBCF95-F88B-D3A8-EEEC-67654FD97E8D}"/>
              </a:ext>
            </a:extLst>
          </p:cNvPr>
          <p:cNvSpPr txBox="1"/>
          <p:nvPr/>
        </p:nvSpPr>
        <p:spPr>
          <a:xfrm>
            <a:off x="5334000" y="9171920"/>
            <a:ext cx="3432030" cy="1200329"/>
          </a:xfrm>
          <a:prstGeom prst="rect">
            <a:avLst/>
          </a:prstGeom>
          <a:noFill/>
        </p:spPr>
        <p:txBody>
          <a:bodyPr wrap="none" rtlCol="0">
            <a:spAutoFit/>
          </a:bodyPr>
          <a:lstStyle/>
          <a:p>
            <a:r>
              <a:rPr lang="en-IN" sz="2400" b="1" dirty="0"/>
              <a:t>1. Ravindra </a:t>
            </a:r>
            <a:r>
              <a:rPr lang="en-IN" sz="2400" b="1" dirty="0" err="1"/>
              <a:t>Mukkapati</a:t>
            </a:r>
            <a:br>
              <a:rPr lang="en-IN" sz="2400" b="1" dirty="0"/>
            </a:br>
            <a:r>
              <a:rPr lang="en-IN" sz="2400" b="1" dirty="0"/>
              <a:t>2. Venkatesh </a:t>
            </a:r>
            <a:r>
              <a:rPr lang="en-IN" sz="2400" b="1" dirty="0" err="1"/>
              <a:t>Marupaka</a:t>
            </a:r>
            <a:br>
              <a:rPr lang="en-IN" sz="2400" b="1" dirty="0"/>
            </a:br>
            <a:endParaRPr lang="en-IN" sz="2400" b="1" dirty="0"/>
          </a:p>
        </p:txBody>
      </p:sp>
      <p:sp>
        <p:nvSpPr>
          <p:cNvPr id="6" name="TextBox 5">
            <a:extLst>
              <a:ext uri="{FF2B5EF4-FFF2-40B4-BE49-F238E27FC236}">
                <a16:creationId xmlns:a16="http://schemas.microsoft.com/office/drawing/2014/main" id="{DD8FBC00-D39B-BFD7-0441-3FDD6C56EF7E}"/>
              </a:ext>
            </a:extLst>
          </p:cNvPr>
          <p:cNvSpPr txBox="1"/>
          <p:nvPr/>
        </p:nvSpPr>
        <p:spPr>
          <a:xfrm>
            <a:off x="9906000" y="9084611"/>
            <a:ext cx="4235968" cy="1200329"/>
          </a:xfrm>
          <a:prstGeom prst="rect">
            <a:avLst/>
          </a:prstGeom>
          <a:noFill/>
        </p:spPr>
        <p:txBody>
          <a:bodyPr wrap="none" rtlCol="0">
            <a:spAutoFit/>
          </a:bodyPr>
          <a:lstStyle/>
          <a:p>
            <a:r>
              <a:rPr lang="en-IN" sz="2400" b="1" dirty="0"/>
              <a:t>3. Archana Manjunath Reddy</a:t>
            </a:r>
            <a:br>
              <a:rPr lang="en-IN" sz="2400" b="1" dirty="0"/>
            </a:br>
            <a:r>
              <a:rPr lang="en-IN" sz="2400" b="1" dirty="0"/>
              <a:t>4. Eswari Akshaya Angarapu</a:t>
            </a:r>
            <a:br>
              <a:rPr lang="en-IN" sz="2400" b="1" dirty="0"/>
            </a:b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716911" y="2320221"/>
            <a:ext cx="10075289" cy="6716860"/>
          </a:xfrm>
          <a:custGeom>
            <a:avLst/>
            <a:gdLst/>
            <a:ahLst/>
            <a:cxnLst/>
            <a:rect l="l" t="t" r="r" b="b"/>
            <a:pathLst>
              <a:path w="10075289" h="6716860">
                <a:moveTo>
                  <a:pt x="0" y="0"/>
                </a:moveTo>
                <a:lnTo>
                  <a:pt x="10075289" y="0"/>
                </a:lnTo>
                <a:lnTo>
                  <a:pt x="10075289" y="6716860"/>
                </a:lnTo>
                <a:lnTo>
                  <a:pt x="0" y="6716860"/>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1501444" y="1038225"/>
            <a:ext cx="10886697" cy="1038225"/>
          </a:xfrm>
          <a:prstGeom prst="rect">
            <a:avLst/>
          </a:prstGeom>
        </p:spPr>
        <p:txBody>
          <a:bodyPr lIns="0" tIns="0" rIns="0" bIns="0" rtlCol="0" anchor="t">
            <a:spAutoFit/>
          </a:bodyPr>
          <a:lstStyle/>
          <a:p>
            <a:pPr marL="0" lvl="0" indent="0" algn="l">
              <a:lnSpc>
                <a:spcPts val="8241"/>
              </a:lnSpc>
              <a:spcBef>
                <a:spcPct val="0"/>
              </a:spcBef>
            </a:pPr>
            <a:r>
              <a:rPr lang="en-US" sz="6868" b="1">
                <a:solidFill>
                  <a:srgbClr val="101010"/>
                </a:solidFill>
                <a:latin typeface="Montserrat Bold"/>
                <a:ea typeface="Montserrat Bold"/>
                <a:cs typeface="Montserrat Bold"/>
                <a:sym typeface="Montserrat Bold"/>
              </a:rPr>
              <a:t>Low Level Architecture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01444" y="1038225"/>
            <a:ext cx="10886697" cy="1038225"/>
          </a:xfrm>
          <a:prstGeom prst="rect">
            <a:avLst/>
          </a:prstGeom>
        </p:spPr>
        <p:txBody>
          <a:bodyPr lIns="0" tIns="0" rIns="0" bIns="0" rtlCol="0" anchor="t">
            <a:spAutoFit/>
          </a:bodyPr>
          <a:lstStyle/>
          <a:p>
            <a:pPr marL="0" lvl="0" indent="0" algn="l">
              <a:lnSpc>
                <a:spcPts val="8241"/>
              </a:lnSpc>
              <a:spcBef>
                <a:spcPct val="0"/>
              </a:spcBef>
            </a:pPr>
            <a:r>
              <a:rPr lang="en-US" sz="6868" b="1" dirty="0">
                <a:solidFill>
                  <a:srgbClr val="101010"/>
                </a:solidFill>
                <a:latin typeface="Montserrat Bold"/>
                <a:ea typeface="Montserrat Bold"/>
                <a:cs typeface="Montserrat Bold"/>
                <a:sym typeface="Montserrat Bold"/>
              </a:rPr>
              <a:t>High Level Architecture</a:t>
            </a:r>
          </a:p>
        </p:txBody>
      </p:sp>
      <p:pic>
        <p:nvPicPr>
          <p:cNvPr id="9" name="Picture 8" descr="A diagram of a cloud computing system&#10;&#10;AI-generated content may be incorrect.">
            <a:extLst>
              <a:ext uri="{FF2B5EF4-FFF2-40B4-BE49-F238E27FC236}">
                <a16:creationId xmlns:a16="http://schemas.microsoft.com/office/drawing/2014/main" id="{BE66CC66-DC19-0428-59C7-714B5C19D4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9708" y="2292621"/>
            <a:ext cx="14485982" cy="71942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295702" y="2784531"/>
            <a:ext cx="4425413" cy="4425413"/>
          </a:xfrm>
          <a:custGeom>
            <a:avLst/>
            <a:gdLst/>
            <a:ahLst/>
            <a:cxnLst/>
            <a:rect l="l" t="t" r="r" b="b"/>
            <a:pathLst>
              <a:path w="4425413" h="4425413">
                <a:moveTo>
                  <a:pt x="0" y="0"/>
                </a:moveTo>
                <a:lnTo>
                  <a:pt x="4425413" y="0"/>
                </a:lnTo>
                <a:lnTo>
                  <a:pt x="4425413" y="4425413"/>
                </a:lnTo>
                <a:lnTo>
                  <a:pt x="0" y="4425413"/>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1501444" y="1038225"/>
            <a:ext cx="12983127" cy="1038225"/>
          </a:xfrm>
          <a:prstGeom prst="rect">
            <a:avLst/>
          </a:prstGeom>
        </p:spPr>
        <p:txBody>
          <a:bodyPr lIns="0" tIns="0" rIns="0" bIns="0" rtlCol="0" anchor="t">
            <a:spAutoFit/>
          </a:bodyPr>
          <a:lstStyle/>
          <a:p>
            <a:pPr marL="0" lvl="0" indent="0" algn="l">
              <a:lnSpc>
                <a:spcPts val="8241"/>
              </a:lnSpc>
              <a:spcBef>
                <a:spcPct val="0"/>
              </a:spcBef>
            </a:pPr>
            <a:r>
              <a:rPr lang="en-US" sz="6868" b="1">
                <a:solidFill>
                  <a:srgbClr val="101010"/>
                </a:solidFill>
                <a:latin typeface="Montserrat Bold"/>
                <a:ea typeface="Montserrat Bold"/>
                <a:cs typeface="Montserrat Bold"/>
                <a:sym typeface="Montserrat Bold"/>
              </a:rPr>
              <a:t>Orchestration &amp; Scheduling</a:t>
            </a:r>
          </a:p>
        </p:txBody>
      </p:sp>
      <p:sp>
        <p:nvSpPr>
          <p:cNvPr id="4" name="TextBox 4"/>
          <p:cNvSpPr txBox="1"/>
          <p:nvPr/>
        </p:nvSpPr>
        <p:spPr>
          <a:xfrm>
            <a:off x="1718496" y="2892694"/>
            <a:ext cx="10553368" cy="4787824"/>
          </a:xfrm>
          <a:prstGeom prst="rect">
            <a:avLst/>
          </a:prstGeom>
        </p:spPr>
        <p:txBody>
          <a:bodyPr lIns="0" tIns="0" rIns="0" bIns="0" rtlCol="0" anchor="t">
            <a:spAutoFit/>
          </a:bodyPr>
          <a:lstStyle/>
          <a:p>
            <a:pPr algn="just">
              <a:lnSpc>
                <a:spcPts val="2933"/>
              </a:lnSpc>
            </a:pPr>
            <a:r>
              <a:rPr lang="en-US" sz="2095">
                <a:solidFill>
                  <a:srgbClr val="101010"/>
                </a:solidFill>
                <a:latin typeface="Montserrat"/>
                <a:ea typeface="Montserrat"/>
                <a:cs typeface="Montserrat"/>
                <a:sym typeface="Montserrat"/>
              </a:rPr>
              <a:t>Our project focuses on</a:t>
            </a:r>
            <a:r>
              <a:rPr lang="en-US" sz="2095" u="none" strike="noStrike">
                <a:solidFill>
                  <a:srgbClr val="101010"/>
                </a:solidFill>
                <a:latin typeface="Montserrat"/>
                <a:ea typeface="Montserrat"/>
                <a:cs typeface="Montserrat"/>
                <a:sym typeface="Montserrat"/>
              </a:rPr>
              <a:t> building a scalable data engineering and analytics pipeline for the energy sector using AWS Glue, S3, and Databricks. The increasing global energy demand requires accurate forecasting and real-time insights, but raw datasets are often unstructured and lack an efficient processing pipeline. To address this, our solution implements the Medallion Architecture (Bronze–Silver–Gold layers), ensuring data is ingested, cleansed, enriched, and made analytics-ready. AWS Glue handles ETL automation and cataloging, while Databricks provides a collaborative environment for advanced transformations, machine learning, and forecasting. The final outcome is a robust, automated pipeline that delivers clean data, reliable forecasts, anomaly detection, and business-ready insights for smarter energy management.</a:t>
            </a:r>
          </a:p>
          <a:p>
            <a:pPr algn="just">
              <a:lnSpc>
                <a:spcPts val="2824"/>
              </a:lnSpc>
            </a:pPr>
            <a:endParaRPr lang="en-US" sz="2095" u="none" strike="noStrike">
              <a:solidFill>
                <a:srgbClr val="101010"/>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22163" y="1577726"/>
            <a:ext cx="7921837" cy="973050"/>
          </a:xfrm>
          <a:prstGeom prst="rect">
            <a:avLst/>
          </a:prstGeom>
        </p:spPr>
        <p:txBody>
          <a:bodyPr lIns="0" tIns="0" rIns="0" bIns="0" rtlCol="0" anchor="t">
            <a:spAutoFit/>
          </a:bodyPr>
          <a:lstStyle/>
          <a:p>
            <a:pPr marL="0" lvl="0" indent="0" algn="l">
              <a:lnSpc>
                <a:spcPts val="7644"/>
              </a:lnSpc>
              <a:spcBef>
                <a:spcPct val="0"/>
              </a:spcBef>
            </a:pPr>
            <a:r>
              <a:rPr lang="en-US" sz="6370" b="1" dirty="0">
                <a:solidFill>
                  <a:srgbClr val="101010"/>
                </a:solidFill>
                <a:latin typeface="Montserrat Bold"/>
                <a:ea typeface="Montserrat Bold"/>
                <a:cs typeface="Montserrat Bold"/>
                <a:sym typeface="Montserrat Bold"/>
              </a:rPr>
              <a:t>Testing</a:t>
            </a:r>
          </a:p>
        </p:txBody>
      </p:sp>
      <p:sp>
        <p:nvSpPr>
          <p:cNvPr id="3" name="TextBox 3"/>
          <p:cNvSpPr txBox="1"/>
          <p:nvPr/>
        </p:nvSpPr>
        <p:spPr>
          <a:xfrm>
            <a:off x="2321786" y="2712702"/>
            <a:ext cx="14106242" cy="4771926"/>
          </a:xfrm>
          <a:prstGeom prst="rect">
            <a:avLst/>
          </a:prstGeom>
        </p:spPr>
        <p:txBody>
          <a:bodyPr lIns="0" tIns="0" rIns="0" bIns="0" rtlCol="0" anchor="t">
            <a:spAutoFit/>
          </a:bodyPr>
          <a:lstStyle/>
          <a:p>
            <a:pPr marL="604710" lvl="1" indent="-302355" algn="just">
              <a:lnSpc>
                <a:spcPts val="3921"/>
              </a:lnSpc>
              <a:buFont typeface="Arial"/>
              <a:buChar char="•"/>
            </a:pPr>
            <a:r>
              <a:rPr lang="en-US" sz="2800" dirty="0">
                <a:solidFill>
                  <a:srgbClr val="101010"/>
                </a:solidFill>
                <a:latin typeface="Montserrat"/>
                <a:ea typeface="Montserrat"/>
                <a:cs typeface="Montserrat"/>
                <a:sym typeface="Montserrat"/>
              </a:rPr>
              <a:t>Unit tests we</a:t>
            </a:r>
            <a:r>
              <a:rPr lang="en-US" sz="2800" u="none" strike="noStrike" dirty="0">
                <a:solidFill>
                  <a:srgbClr val="101010"/>
                </a:solidFill>
                <a:latin typeface="Montserrat"/>
                <a:ea typeface="Montserrat"/>
                <a:cs typeface="Montserrat"/>
                <a:sym typeface="Montserrat"/>
              </a:rPr>
              <a:t>re implemented to validate the correctness of data transformation logic.</a:t>
            </a:r>
          </a:p>
          <a:p>
            <a:pPr marL="582259" lvl="1" indent="-291130" algn="just">
              <a:lnSpc>
                <a:spcPts val="3775"/>
              </a:lnSpc>
              <a:buFont typeface="Arial"/>
              <a:buChar char="•"/>
            </a:pPr>
            <a:r>
              <a:rPr lang="en-US" sz="2696" u="none" strike="noStrike" dirty="0">
                <a:solidFill>
                  <a:srgbClr val="101010"/>
                </a:solidFill>
                <a:latin typeface="Montserrat"/>
                <a:ea typeface="Montserrat"/>
                <a:cs typeface="Montserrat"/>
                <a:sym typeface="Montserrat"/>
              </a:rPr>
              <a:t>Integration tests were carried out using the Kaggle sample dataset to ensure smooth end-to-end flow.</a:t>
            </a:r>
          </a:p>
          <a:p>
            <a:pPr marL="582259" lvl="1" indent="-291130" algn="just">
              <a:lnSpc>
                <a:spcPts val="3775"/>
              </a:lnSpc>
              <a:buFont typeface="Arial"/>
              <a:buChar char="•"/>
            </a:pPr>
            <a:r>
              <a:rPr lang="en-US" sz="2696" u="none" strike="noStrike" dirty="0">
                <a:solidFill>
                  <a:srgbClr val="101010"/>
                </a:solidFill>
                <a:latin typeface="Montserrat"/>
                <a:ea typeface="Montserrat"/>
                <a:cs typeface="Montserrat"/>
                <a:sym typeface="Montserrat"/>
              </a:rPr>
              <a:t>Schema validation tests were performed to check that table structures and data types match the expected design.</a:t>
            </a:r>
          </a:p>
          <a:p>
            <a:pPr marL="582259" lvl="1" indent="-291130" algn="just">
              <a:lnSpc>
                <a:spcPts val="3775"/>
              </a:lnSpc>
              <a:buFont typeface="Arial"/>
              <a:buChar char="•"/>
            </a:pPr>
            <a:r>
              <a:rPr lang="en-US" sz="2696" u="none" strike="noStrike" dirty="0">
                <a:solidFill>
                  <a:srgbClr val="101010"/>
                </a:solidFill>
                <a:latin typeface="Montserrat"/>
                <a:ea typeface="Montserrat"/>
                <a:cs typeface="Montserrat"/>
                <a:sym typeface="Montserrat"/>
              </a:rPr>
              <a:t>Data integrity tests ensured the accuracy, completeness, and consistency of the records.</a:t>
            </a:r>
          </a:p>
          <a:p>
            <a:pPr marL="582259" lvl="1" indent="-291130" algn="just">
              <a:lnSpc>
                <a:spcPts val="3775"/>
              </a:lnSpc>
              <a:buFont typeface="Arial"/>
              <a:buChar char="•"/>
            </a:pPr>
            <a:r>
              <a:rPr lang="en-US" sz="2696" u="none" strike="noStrike" dirty="0">
                <a:solidFill>
                  <a:srgbClr val="101010"/>
                </a:solidFill>
                <a:latin typeface="Montserrat"/>
                <a:ea typeface="Montserrat"/>
                <a:cs typeface="Montserrat"/>
                <a:sym typeface="Montserrat"/>
              </a:rPr>
              <a:t>End-to-end validation was conducted before production deployment to confirm overall pipeline reliability.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4A298B-DBFB-895A-2FDB-B07325688F05}"/>
              </a:ext>
            </a:extLst>
          </p:cNvPr>
          <p:cNvSpPr txBox="1"/>
          <p:nvPr/>
        </p:nvSpPr>
        <p:spPr>
          <a:xfrm>
            <a:off x="304800" y="1333500"/>
            <a:ext cx="6400800" cy="1036181"/>
          </a:xfrm>
          <a:prstGeom prst="rect">
            <a:avLst/>
          </a:prstGeom>
          <a:noFill/>
        </p:spPr>
        <p:txBody>
          <a:bodyPr wrap="square" rtlCol="0">
            <a:spAutoFit/>
          </a:bodyPr>
          <a:lstStyle/>
          <a:p>
            <a:pPr algn="ctr">
              <a:lnSpc>
                <a:spcPts val="5208"/>
              </a:lnSpc>
            </a:pPr>
            <a:r>
              <a:rPr lang="en-US" sz="6000" b="1" dirty="0">
                <a:solidFill>
                  <a:srgbClr val="000000"/>
                </a:solidFill>
                <a:latin typeface="Alatsi"/>
                <a:ea typeface="Alatsi"/>
                <a:cs typeface="Alatsi"/>
                <a:sym typeface="Alatsi"/>
              </a:rPr>
              <a:t>ERROR HANDLING</a:t>
            </a:r>
          </a:p>
          <a:p>
            <a:endParaRPr lang="en-IN" dirty="0"/>
          </a:p>
        </p:txBody>
      </p:sp>
      <p:sp>
        <p:nvSpPr>
          <p:cNvPr id="6" name="TextBox 5">
            <a:extLst>
              <a:ext uri="{FF2B5EF4-FFF2-40B4-BE49-F238E27FC236}">
                <a16:creationId xmlns:a16="http://schemas.microsoft.com/office/drawing/2014/main" id="{32D5513C-34DA-8268-DEC3-6149E1259612}"/>
              </a:ext>
            </a:extLst>
          </p:cNvPr>
          <p:cNvSpPr txBox="1"/>
          <p:nvPr/>
        </p:nvSpPr>
        <p:spPr>
          <a:xfrm>
            <a:off x="1600200" y="2552700"/>
            <a:ext cx="15327016" cy="1651734"/>
          </a:xfrm>
          <a:prstGeom prst="rect">
            <a:avLst/>
          </a:prstGeom>
          <a:noFill/>
        </p:spPr>
        <p:txBody>
          <a:bodyPr wrap="none" rtlCol="0">
            <a:spAutoFit/>
          </a:bodyPr>
          <a:lstStyle/>
          <a:p>
            <a:pPr>
              <a:lnSpc>
                <a:spcPts val="5039"/>
              </a:lnSpc>
              <a:spcBef>
                <a:spcPct val="0"/>
              </a:spcBef>
            </a:pPr>
            <a:r>
              <a:rPr lang="en-US" sz="2400" dirty="0">
                <a:solidFill>
                  <a:srgbClr val="000000"/>
                </a:solidFill>
                <a:latin typeface="Alatsi"/>
                <a:ea typeface="Alatsi"/>
                <a:cs typeface="Alatsi"/>
                <a:sym typeface="Alatsi"/>
              </a:rPr>
              <a:t>CloudWatch Logs – Tracks ingestion failures by capturing error messages, timestamps, and metadata for debugging.</a:t>
            </a:r>
          </a:p>
          <a:p>
            <a:pPr>
              <a:lnSpc>
                <a:spcPts val="5039"/>
              </a:lnSpc>
              <a:spcBef>
                <a:spcPct val="0"/>
              </a:spcBef>
            </a:pPr>
            <a:r>
              <a:rPr lang="en-US" sz="2400" dirty="0">
                <a:solidFill>
                  <a:srgbClr val="000000"/>
                </a:solidFill>
                <a:latin typeface="Alatsi"/>
                <a:ea typeface="Alatsi"/>
                <a:cs typeface="Alatsi"/>
                <a:sym typeface="Alatsi"/>
              </a:rPr>
              <a:t>Try/Except with Logging in Databricks – Wraps critical Spark operations to catch runtime errors and logs them for analysis.</a:t>
            </a:r>
          </a:p>
          <a:p>
            <a:endParaRPr lang="en-IN" dirty="0"/>
          </a:p>
        </p:txBody>
      </p:sp>
      <p:pic>
        <p:nvPicPr>
          <p:cNvPr id="8" name="Picture 7" descr="A diagram of data pipeline&#10;&#10;AI-generated content may be incorrect.">
            <a:extLst>
              <a:ext uri="{FF2B5EF4-FFF2-40B4-BE49-F238E27FC236}">
                <a16:creationId xmlns:a16="http://schemas.microsoft.com/office/drawing/2014/main" id="{47518B33-4CA7-BD80-A10F-89FA786CB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4228793"/>
            <a:ext cx="5934075" cy="5210175"/>
          </a:xfrm>
          <a:prstGeom prst="rect">
            <a:avLst/>
          </a:prstGeom>
        </p:spPr>
      </p:pic>
    </p:spTree>
    <p:extLst>
      <p:ext uri="{BB962C8B-B14F-4D97-AF65-F5344CB8AC3E}">
        <p14:creationId xmlns:p14="http://schemas.microsoft.com/office/powerpoint/2010/main" val="341673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B2055-E8E4-67CF-665C-1E14AFC48069}"/>
              </a:ext>
            </a:extLst>
          </p:cNvPr>
          <p:cNvSpPr txBox="1"/>
          <p:nvPr/>
        </p:nvSpPr>
        <p:spPr>
          <a:xfrm>
            <a:off x="762000" y="1104900"/>
            <a:ext cx="4970784" cy="1292662"/>
          </a:xfrm>
          <a:prstGeom prst="rect">
            <a:avLst/>
          </a:prstGeom>
          <a:noFill/>
        </p:spPr>
        <p:txBody>
          <a:bodyPr wrap="none" rtlCol="0">
            <a:spAutoFit/>
          </a:bodyPr>
          <a:lstStyle/>
          <a:p>
            <a:r>
              <a:rPr lang="en-US" sz="6000" b="1" dirty="0">
                <a:solidFill>
                  <a:srgbClr val="000000"/>
                </a:solidFill>
                <a:latin typeface="Alatsi"/>
                <a:ea typeface="Alatsi"/>
                <a:cs typeface="Alatsi"/>
                <a:sym typeface="Alatsi"/>
              </a:rPr>
              <a:t>GIT Integration</a:t>
            </a:r>
          </a:p>
          <a:p>
            <a:endParaRPr lang="en-IN" dirty="0"/>
          </a:p>
        </p:txBody>
      </p:sp>
      <p:sp>
        <p:nvSpPr>
          <p:cNvPr id="4" name="TextBox 3">
            <a:extLst>
              <a:ext uri="{FF2B5EF4-FFF2-40B4-BE49-F238E27FC236}">
                <a16:creationId xmlns:a16="http://schemas.microsoft.com/office/drawing/2014/main" id="{039AB84E-6D63-CCC6-05B0-28AE7284B518}"/>
              </a:ext>
            </a:extLst>
          </p:cNvPr>
          <p:cNvSpPr txBox="1"/>
          <p:nvPr/>
        </p:nvSpPr>
        <p:spPr>
          <a:xfrm>
            <a:off x="990600" y="2324100"/>
            <a:ext cx="10591800" cy="5262979"/>
          </a:xfrm>
          <a:prstGeom prst="rect">
            <a:avLst/>
          </a:prstGeom>
          <a:noFill/>
        </p:spPr>
        <p:txBody>
          <a:bodyPr wrap="square">
            <a:spAutoFit/>
          </a:bodyPr>
          <a:lstStyle/>
          <a:p>
            <a:pPr>
              <a:buNone/>
            </a:pPr>
            <a:r>
              <a:rPr lang="en-IN" sz="2400" b="1" dirty="0"/>
              <a:t>Workflow:</a:t>
            </a:r>
            <a:endParaRPr lang="en-IN" sz="2400" dirty="0"/>
          </a:p>
          <a:p>
            <a:pPr>
              <a:buFont typeface="+mj-lt"/>
              <a:buAutoNum type="arabicPeriod"/>
            </a:pPr>
            <a:r>
              <a:rPr lang="en-IN" sz="2400" b="1" dirty="0"/>
              <a:t>Developer Workflow</a:t>
            </a:r>
            <a:endParaRPr lang="en-IN" sz="2400" dirty="0"/>
          </a:p>
          <a:p>
            <a:pPr marL="742950" lvl="1" indent="-285750">
              <a:buFont typeface="+mj-lt"/>
              <a:buAutoNum type="arabicPeriod"/>
            </a:pPr>
            <a:r>
              <a:rPr lang="en-IN" sz="2400" dirty="0"/>
              <a:t>Write notebooks locally or in Databricks.</a:t>
            </a:r>
          </a:p>
          <a:p>
            <a:pPr marL="742950" lvl="1" indent="-285750">
              <a:buFont typeface="+mj-lt"/>
              <a:buAutoNum type="arabicPeriod"/>
            </a:pPr>
            <a:r>
              <a:rPr lang="en-IN" sz="2400" dirty="0"/>
              <a:t>Commit and push changes to Git repository.</a:t>
            </a:r>
          </a:p>
          <a:p>
            <a:pPr>
              <a:buFont typeface="+mj-lt"/>
              <a:buAutoNum type="arabicPeriod"/>
            </a:pPr>
            <a:r>
              <a:rPr lang="en-IN" sz="2400" b="1" dirty="0"/>
              <a:t>Databricks Repo Sync</a:t>
            </a:r>
            <a:endParaRPr lang="en-IN" sz="2400" dirty="0"/>
          </a:p>
          <a:p>
            <a:pPr marL="742950" lvl="1" indent="-285750">
              <a:buFont typeface="+mj-lt"/>
              <a:buAutoNum type="arabicPeriod"/>
            </a:pPr>
            <a:r>
              <a:rPr lang="en-IN" sz="2400" dirty="0"/>
              <a:t>Connect Databricks to Git (via personal access token).</a:t>
            </a:r>
          </a:p>
          <a:p>
            <a:pPr marL="742950" lvl="1" indent="-285750">
              <a:buFont typeface="+mj-lt"/>
              <a:buAutoNum type="arabicPeriod"/>
            </a:pPr>
            <a:r>
              <a:rPr lang="en-IN" sz="2400" dirty="0"/>
              <a:t>Pull latest code or push updates directly from Databricks.</a:t>
            </a:r>
          </a:p>
          <a:p>
            <a:pPr>
              <a:buFont typeface="+mj-lt"/>
              <a:buAutoNum type="arabicPeriod"/>
            </a:pPr>
            <a:r>
              <a:rPr lang="en-IN" sz="2400" b="1" dirty="0"/>
              <a:t>Execution on AWS</a:t>
            </a:r>
            <a:endParaRPr lang="en-IN" sz="2400" dirty="0"/>
          </a:p>
          <a:p>
            <a:pPr marL="742950" lvl="1" indent="-285750">
              <a:buFont typeface="+mj-lt"/>
              <a:buAutoNum type="arabicPeriod"/>
            </a:pPr>
            <a:r>
              <a:rPr lang="en-IN" sz="2400" dirty="0"/>
              <a:t>Code executed on Databricks clusters.</a:t>
            </a:r>
          </a:p>
          <a:p>
            <a:pPr marL="742950" lvl="1" indent="-285750">
              <a:buFont typeface="+mj-lt"/>
              <a:buAutoNum type="arabicPeriod"/>
            </a:pPr>
            <a:r>
              <a:rPr lang="en-IN" sz="2400" dirty="0"/>
              <a:t>Data sourced from AWS S3 and stored in Delta Lake (Bronze → Silver → Gold).</a:t>
            </a:r>
          </a:p>
          <a:p>
            <a:pPr>
              <a:buFont typeface="+mj-lt"/>
              <a:buAutoNum type="arabicPeriod"/>
            </a:pPr>
            <a:r>
              <a:rPr lang="en-IN" sz="2400" b="1" dirty="0"/>
              <a:t>Deployment &amp; CI/CD</a:t>
            </a:r>
            <a:endParaRPr lang="en-IN" sz="2400" dirty="0"/>
          </a:p>
          <a:p>
            <a:pPr marL="742950" lvl="1" indent="-285750">
              <a:buFont typeface="+mj-lt"/>
              <a:buAutoNum type="arabicPeriod"/>
            </a:pPr>
            <a:r>
              <a:rPr lang="en-IN" sz="2400" dirty="0"/>
              <a:t>Integrate with AWS </a:t>
            </a:r>
            <a:r>
              <a:rPr lang="en-IN" sz="2400" dirty="0" err="1"/>
              <a:t>CodePipeline</a:t>
            </a:r>
            <a:r>
              <a:rPr lang="en-IN" sz="2400" dirty="0"/>
              <a:t> or GitHub Actions for automated deployment.</a:t>
            </a:r>
          </a:p>
        </p:txBody>
      </p:sp>
      <p:pic>
        <p:nvPicPr>
          <p:cNvPr id="6" name="Picture 5" descr="A diagram of a software process&#10;&#10;AI-generated content may be incorrect.">
            <a:extLst>
              <a:ext uri="{FF2B5EF4-FFF2-40B4-BE49-F238E27FC236}">
                <a16:creationId xmlns:a16="http://schemas.microsoft.com/office/drawing/2014/main" id="{085AB73C-D397-5F70-2CE1-6ADDC4779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0" y="1751231"/>
            <a:ext cx="6781800" cy="7049869"/>
          </a:xfrm>
          <a:prstGeom prst="rect">
            <a:avLst/>
          </a:prstGeom>
        </p:spPr>
      </p:pic>
    </p:spTree>
    <p:extLst>
      <p:ext uri="{BB962C8B-B14F-4D97-AF65-F5344CB8AC3E}">
        <p14:creationId xmlns:p14="http://schemas.microsoft.com/office/powerpoint/2010/main" val="72642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F088B0-282A-1AA9-1398-6B26305B5D7C}"/>
              </a:ext>
            </a:extLst>
          </p:cNvPr>
          <p:cNvSpPr txBox="1"/>
          <p:nvPr/>
        </p:nvSpPr>
        <p:spPr>
          <a:xfrm>
            <a:off x="609600" y="1257300"/>
            <a:ext cx="7010400" cy="1071127"/>
          </a:xfrm>
          <a:prstGeom prst="rect">
            <a:avLst/>
          </a:prstGeom>
          <a:noFill/>
        </p:spPr>
        <p:txBody>
          <a:bodyPr wrap="square" rtlCol="0">
            <a:spAutoFit/>
          </a:bodyPr>
          <a:lstStyle/>
          <a:p>
            <a:pPr lvl="0">
              <a:lnSpc>
                <a:spcPts val="8241"/>
              </a:lnSpc>
              <a:spcBef>
                <a:spcPct val="0"/>
              </a:spcBef>
            </a:pPr>
            <a:r>
              <a:rPr lang="en-US" sz="6000" b="1" dirty="0">
                <a:solidFill>
                  <a:srgbClr val="101010"/>
                </a:solidFill>
                <a:latin typeface="Montserrat Bold"/>
                <a:ea typeface="Montserrat Bold"/>
                <a:cs typeface="Montserrat Bold"/>
                <a:sym typeface="Montserrat Bold"/>
              </a:rPr>
              <a:t>Visualizations</a:t>
            </a:r>
          </a:p>
        </p:txBody>
      </p:sp>
      <p:pic>
        <p:nvPicPr>
          <p:cNvPr id="4" name="Picture 3" descr="A colorful circle with numbers&#10;&#10;AI-generated content may be incorrect.">
            <a:extLst>
              <a:ext uri="{FF2B5EF4-FFF2-40B4-BE49-F238E27FC236}">
                <a16:creationId xmlns:a16="http://schemas.microsoft.com/office/drawing/2014/main" id="{4BC6021E-8984-C0A2-B695-C7521C8A5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328427"/>
            <a:ext cx="8686800" cy="4127500"/>
          </a:xfrm>
          <a:prstGeom prst="rect">
            <a:avLst/>
          </a:prstGeom>
        </p:spPr>
      </p:pic>
      <p:pic>
        <p:nvPicPr>
          <p:cNvPr id="6" name="Picture 5" descr="A graph showing a line&#10;&#10;AI-generated content may be incorrect.">
            <a:extLst>
              <a:ext uri="{FF2B5EF4-FFF2-40B4-BE49-F238E27FC236}">
                <a16:creationId xmlns:a16="http://schemas.microsoft.com/office/drawing/2014/main" id="{B8DDB1DB-F2A3-AFB4-3DE4-6C8ADE520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6972300"/>
            <a:ext cx="9150096" cy="3009900"/>
          </a:xfrm>
          <a:prstGeom prst="rect">
            <a:avLst/>
          </a:prstGeom>
        </p:spPr>
      </p:pic>
      <p:sp>
        <p:nvSpPr>
          <p:cNvPr id="7" name="TextBox 6">
            <a:extLst>
              <a:ext uri="{FF2B5EF4-FFF2-40B4-BE49-F238E27FC236}">
                <a16:creationId xmlns:a16="http://schemas.microsoft.com/office/drawing/2014/main" id="{69FDAFE6-F64C-F970-6CB0-074B324DFCF4}"/>
              </a:ext>
            </a:extLst>
          </p:cNvPr>
          <p:cNvSpPr txBox="1"/>
          <p:nvPr/>
        </p:nvSpPr>
        <p:spPr>
          <a:xfrm>
            <a:off x="305897" y="3957866"/>
            <a:ext cx="5023106" cy="461665"/>
          </a:xfrm>
          <a:prstGeom prst="rect">
            <a:avLst/>
          </a:prstGeom>
          <a:noFill/>
        </p:spPr>
        <p:txBody>
          <a:bodyPr wrap="none" rtlCol="0">
            <a:spAutoFit/>
          </a:bodyPr>
          <a:lstStyle/>
          <a:p>
            <a:r>
              <a:rPr lang="en-IN" sz="2400" dirty="0"/>
              <a:t>HOURLY CONSUMPTION PATTERN</a:t>
            </a:r>
          </a:p>
        </p:txBody>
      </p:sp>
      <p:sp>
        <p:nvSpPr>
          <p:cNvPr id="9" name="TextBox 8">
            <a:extLst>
              <a:ext uri="{FF2B5EF4-FFF2-40B4-BE49-F238E27FC236}">
                <a16:creationId xmlns:a16="http://schemas.microsoft.com/office/drawing/2014/main" id="{3ACDEFE4-03A1-D9B5-DBCA-6465E96184CA}"/>
              </a:ext>
            </a:extLst>
          </p:cNvPr>
          <p:cNvSpPr txBox="1"/>
          <p:nvPr/>
        </p:nvSpPr>
        <p:spPr>
          <a:xfrm>
            <a:off x="455250" y="8246417"/>
            <a:ext cx="4724400" cy="461665"/>
          </a:xfrm>
          <a:prstGeom prst="rect">
            <a:avLst/>
          </a:prstGeom>
          <a:noFill/>
        </p:spPr>
        <p:txBody>
          <a:bodyPr wrap="square">
            <a:spAutoFit/>
          </a:bodyPr>
          <a:lstStyle/>
          <a:p>
            <a:r>
              <a:rPr lang="en-IN" sz="2400" dirty="0"/>
              <a:t>Daily Average Power Consumption</a:t>
            </a:r>
          </a:p>
        </p:txBody>
      </p:sp>
    </p:spTree>
    <p:extLst>
      <p:ext uri="{BB962C8B-B14F-4D97-AF65-F5344CB8AC3E}">
        <p14:creationId xmlns:p14="http://schemas.microsoft.com/office/powerpoint/2010/main" val="313858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211FB9-38C0-FDA4-BF59-DC064DB939BA}"/>
              </a:ext>
            </a:extLst>
          </p:cNvPr>
          <p:cNvSpPr txBox="1"/>
          <p:nvPr/>
        </p:nvSpPr>
        <p:spPr>
          <a:xfrm>
            <a:off x="609600" y="1333500"/>
            <a:ext cx="9144000" cy="1015663"/>
          </a:xfrm>
          <a:prstGeom prst="rect">
            <a:avLst/>
          </a:prstGeom>
          <a:noFill/>
        </p:spPr>
        <p:txBody>
          <a:bodyPr wrap="square">
            <a:spAutoFit/>
          </a:bodyPr>
          <a:lstStyle/>
          <a:p>
            <a:r>
              <a:rPr lang="en-IN" sz="6000" b="1" dirty="0"/>
              <a:t>Alerts &amp; Notifications</a:t>
            </a:r>
          </a:p>
        </p:txBody>
      </p:sp>
      <p:pic>
        <p:nvPicPr>
          <p:cNvPr id="7" name="Picture 6">
            <a:extLst>
              <a:ext uri="{FF2B5EF4-FFF2-40B4-BE49-F238E27FC236}">
                <a16:creationId xmlns:a16="http://schemas.microsoft.com/office/drawing/2014/main" id="{A4BBA9A8-547B-7E51-A1BA-0E81B480D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162300"/>
            <a:ext cx="9144000" cy="4371975"/>
          </a:xfrm>
          <a:prstGeom prst="rect">
            <a:avLst/>
          </a:prstGeom>
        </p:spPr>
      </p:pic>
      <p:pic>
        <p:nvPicPr>
          <p:cNvPr id="9" name="Picture 8">
            <a:extLst>
              <a:ext uri="{FF2B5EF4-FFF2-40B4-BE49-F238E27FC236}">
                <a16:creationId xmlns:a16="http://schemas.microsoft.com/office/drawing/2014/main" id="{1FD4A992-56D7-C46F-7B7B-94AECE0098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200" y="3162299"/>
            <a:ext cx="7848600" cy="4371975"/>
          </a:xfrm>
          <a:prstGeom prst="rect">
            <a:avLst/>
          </a:prstGeom>
        </p:spPr>
      </p:pic>
    </p:spTree>
    <p:extLst>
      <p:ext uri="{BB962C8B-B14F-4D97-AF65-F5344CB8AC3E}">
        <p14:creationId xmlns:p14="http://schemas.microsoft.com/office/powerpoint/2010/main" val="2186953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90031" y="1901315"/>
            <a:ext cx="8005429" cy="1028952"/>
          </a:xfrm>
          <a:prstGeom prst="rect">
            <a:avLst/>
          </a:prstGeom>
        </p:spPr>
        <p:txBody>
          <a:bodyPr lIns="0" tIns="0" rIns="0" bIns="0" rtlCol="0" anchor="t">
            <a:spAutoFit/>
          </a:bodyPr>
          <a:lstStyle/>
          <a:p>
            <a:pPr marL="0" lvl="0" indent="0" algn="l">
              <a:lnSpc>
                <a:spcPts val="8483"/>
              </a:lnSpc>
              <a:spcBef>
                <a:spcPct val="0"/>
              </a:spcBef>
            </a:pPr>
            <a:r>
              <a:rPr lang="en-US" sz="6059" b="1">
                <a:solidFill>
                  <a:srgbClr val="101010"/>
                </a:solidFill>
                <a:latin typeface="Montserrat Bold"/>
                <a:ea typeface="Montserrat Bold"/>
                <a:cs typeface="Montserrat Bold"/>
                <a:sym typeface="Montserrat Bold"/>
              </a:rPr>
              <a:t>Outcomes</a:t>
            </a:r>
          </a:p>
        </p:txBody>
      </p:sp>
      <p:sp>
        <p:nvSpPr>
          <p:cNvPr id="3" name="TextBox 3"/>
          <p:cNvSpPr txBox="1"/>
          <p:nvPr/>
        </p:nvSpPr>
        <p:spPr>
          <a:xfrm>
            <a:off x="3317256" y="3490564"/>
            <a:ext cx="12843867" cy="4547062"/>
          </a:xfrm>
          <a:prstGeom prst="rect">
            <a:avLst/>
          </a:prstGeom>
        </p:spPr>
        <p:txBody>
          <a:bodyPr lIns="0" tIns="0" rIns="0" bIns="0" rtlCol="0" anchor="t">
            <a:spAutoFit/>
          </a:bodyPr>
          <a:lstStyle/>
          <a:p>
            <a:pPr marL="697745" lvl="1" indent="-348872" algn="l">
              <a:lnSpc>
                <a:spcPts val="4524"/>
              </a:lnSpc>
              <a:spcBef>
                <a:spcPct val="0"/>
              </a:spcBef>
              <a:buFont typeface="Arial"/>
              <a:buChar char="•"/>
            </a:pPr>
            <a:r>
              <a:rPr lang="en-US" sz="3231">
                <a:solidFill>
                  <a:srgbClr val="101010"/>
                </a:solidFill>
                <a:latin typeface="Montserrat"/>
                <a:ea typeface="Montserrat"/>
                <a:cs typeface="Montserrat"/>
                <a:sym typeface="Montserrat"/>
              </a:rPr>
              <a:t>Built a scalable ET</a:t>
            </a:r>
            <a:r>
              <a:rPr lang="en-US" sz="3231" u="none" strike="noStrike">
                <a:solidFill>
                  <a:srgbClr val="101010"/>
                </a:solidFill>
                <a:latin typeface="Montserrat"/>
                <a:ea typeface="Montserrat"/>
                <a:cs typeface="Montserrat"/>
                <a:sym typeface="Montserrat"/>
              </a:rPr>
              <a:t>L pipeline for energy forecasting.</a:t>
            </a:r>
          </a:p>
          <a:p>
            <a:pPr marL="697745" lvl="1" indent="-348872" algn="l">
              <a:lnSpc>
                <a:spcPts val="4524"/>
              </a:lnSpc>
              <a:spcBef>
                <a:spcPct val="0"/>
              </a:spcBef>
              <a:buFont typeface="Arial"/>
              <a:buChar char="•"/>
            </a:pPr>
            <a:r>
              <a:rPr lang="en-US" sz="3231" u="none" strike="noStrike">
                <a:solidFill>
                  <a:srgbClr val="101010"/>
                </a:solidFill>
                <a:latin typeface="Montserrat"/>
                <a:ea typeface="Montserrat"/>
                <a:cs typeface="Montserrat"/>
                <a:sym typeface="Montserrat"/>
              </a:rPr>
              <a:t>Optimized Bronze, Silver, Gold tables ready for analytics &amp; ML.</a:t>
            </a:r>
          </a:p>
          <a:p>
            <a:pPr marL="697745" lvl="1" indent="-348872" algn="l">
              <a:lnSpc>
                <a:spcPts val="4524"/>
              </a:lnSpc>
              <a:spcBef>
                <a:spcPct val="0"/>
              </a:spcBef>
              <a:buFont typeface="Arial"/>
              <a:buChar char="•"/>
            </a:pPr>
            <a:r>
              <a:rPr lang="en-US" sz="3231" u="none" strike="noStrike">
                <a:solidFill>
                  <a:srgbClr val="101010"/>
                </a:solidFill>
                <a:latin typeface="Montserrat"/>
                <a:ea typeface="Montserrat"/>
                <a:cs typeface="Montserrat"/>
                <a:sym typeface="Montserrat"/>
              </a:rPr>
              <a:t>Monitoring &amp; alerts ensure less downtime, more trust.</a:t>
            </a:r>
          </a:p>
          <a:p>
            <a:pPr marL="697745" lvl="1" indent="-348872" algn="l">
              <a:lnSpc>
                <a:spcPts val="4524"/>
              </a:lnSpc>
              <a:spcBef>
                <a:spcPct val="0"/>
              </a:spcBef>
              <a:buFont typeface="Arial"/>
              <a:buChar char="•"/>
            </a:pPr>
            <a:r>
              <a:rPr lang="en-US" sz="3231" u="none" strike="noStrike">
                <a:solidFill>
                  <a:srgbClr val="101010"/>
                </a:solidFill>
                <a:latin typeface="Montserrat"/>
                <a:ea typeface="Montserrat"/>
                <a:cs typeface="Montserrat"/>
                <a:sym typeface="Montserrat"/>
              </a:rPr>
              <a:t>Business users can see past trends &amp; future predictions.</a:t>
            </a:r>
          </a:p>
          <a:p>
            <a:pPr marL="697745" lvl="1" indent="-348872" algn="l">
              <a:lnSpc>
                <a:spcPts val="4524"/>
              </a:lnSpc>
              <a:spcBef>
                <a:spcPct val="0"/>
              </a:spcBef>
              <a:buFont typeface="Arial"/>
              <a:buChar char="•"/>
            </a:pPr>
            <a:r>
              <a:rPr lang="en-US" sz="3231" u="none" strike="noStrike">
                <a:solidFill>
                  <a:srgbClr val="101010"/>
                </a:solidFill>
                <a:latin typeface="Montserrat"/>
                <a:ea typeface="Montserrat"/>
                <a:cs typeface="Montserrat"/>
                <a:sym typeface="Montserrat"/>
              </a:rPr>
              <a:t>Improved energy planning &amp; cost efficiency with accurate forecasts.</a:t>
            </a:r>
          </a:p>
          <a:p>
            <a:pPr marL="0" lvl="0" indent="0" algn="l">
              <a:lnSpc>
                <a:spcPts val="4524"/>
              </a:lnSpc>
              <a:spcBef>
                <a:spcPct val="0"/>
              </a:spcBef>
            </a:pPr>
            <a:endParaRPr lang="en-US" sz="3231" u="none" strike="noStrike">
              <a:solidFill>
                <a:srgbClr val="101010"/>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12358" y="4354503"/>
            <a:ext cx="8460437" cy="1577994"/>
          </a:xfrm>
          <a:prstGeom prst="rect">
            <a:avLst/>
          </a:prstGeom>
        </p:spPr>
        <p:txBody>
          <a:bodyPr lIns="0" tIns="0" rIns="0" bIns="0" rtlCol="0" anchor="t">
            <a:spAutoFit/>
          </a:bodyPr>
          <a:lstStyle/>
          <a:p>
            <a:pPr algn="l">
              <a:lnSpc>
                <a:spcPts val="12508"/>
              </a:lnSpc>
            </a:pPr>
            <a:r>
              <a:rPr lang="en-US" sz="10424" b="1">
                <a:solidFill>
                  <a:srgbClr val="000000"/>
                </a:solidFill>
                <a:latin typeface="Montserrat Bold"/>
                <a:ea typeface="Montserrat Bold"/>
                <a:cs typeface="Montserrat Bold"/>
                <a:sym typeface="Montserrat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35442" y="987581"/>
            <a:ext cx="6982782" cy="885119"/>
          </a:xfrm>
          <a:prstGeom prst="rect">
            <a:avLst/>
          </a:prstGeom>
        </p:spPr>
        <p:txBody>
          <a:bodyPr lIns="0" tIns="0" rIns="0" bIns="0" rtlCol="0" anchor="t">
            <a:spAutoFit/>
          </a:bodyPr>
          <a:lstStyle/>
          <a:p>
            <a:pPr marL="0" lvl="0" indent="0" algn="l">
              <a:lnSpc>
                <a:spcPts val="7204"/>
              </a:lnSpc>
              <a:spcBef>
                <a:spcPct val="0"/>
              </a:spcBef>
            </a:pPr>
            <a:r>
              <a:rPr lang="en-US" sz="5145" b="1">
                <a:solidFill>
                  <a:srgbClr val="000000"/>
                </a:solidFill>
                <a:latin typeface="Montserrat Bold"/>
                <a:ea typeface="Montserrat Bold"/>
                <a:cs typeface="Montserrat Bold"/>
                <a:sym typeface="Montserrat Bold"/>
              </a:rPr>
              <a:t>TABLE OF CONTEXT</a:t>
            </a:r>
          </a:p>
        </p:txBody>
      </p:sp>
      <p:grpSp>
        <p:nvGrpSpPr>
          <p:cNvPr id="12" name="Group 11">
            <a:extLst>
              <a:ext uri="{FF2B5EF4-FFF2-40B4-BE49-F238E27FC236}">
                <a16:creationId xmlns:a16="http://schemas.microsoft.com/office/drawing/2014/main" id="{8436A764-1768-72B1-07BB-CAE6B8C1AE87}"/>
              </a:ext>
            </a:extLst>
          </p:cNvPr>
          <p:cNvGrpSpPr/>
          <p:nvPr/>
        </p:nvGrpSpPr>
        <p:grpSpPr>
          <a:xfrm>
            <a:off x="5316511" y="2082648"/>
            <a:ext cx="10304488" cy="12136592"/>
            <a:chOff x="5316511" y="2082648"/>
            <a:chExt cx="10304488" cy="12136592"/>
          </a:xfrm>
        </p:grpSpPr>
        <p:sp>
          <p:nvSpPr>
            <p:cNvPr id="2" name="TextBox 2"/>
            <p:cNvSpPr txBox="1"/>
            <p:nvPr/>
          </p:nvSpPr>
          <p:spPr>
            <a:xfrm>
              <a:off x="5445098" y="2082648"/>
              <a:ext cx="10175901" cy="12136592"/>
            </a:xfrm>
            <a:prstGeom prst="rect">
              <a:avLst/>
            </a:prstGeom>
          </p:spPr>
          <p:txBody>
            <a:bodyPr wrap="square" lIns="0" tIns="0" rIns="0" bIns="0" rtlCol="0" anchor="t">
              <a:spAutoFit/>
            </a:bodyPr>
            <a:lstStyle/>
            <a:p>
              <a:pPr algn="just">
                <a:lnSpc>
                  <a:spcPts val="5039"/>
                </a:lnSpc>
              </a:pPr>
              <a:r>
                <a:rPr lang="en-US" sz="3200" b="1" dirty="0">
                  <a:solidFill>
                    <a:srgbClr val="000000"/>
                  </a:solidFill>
                  <a:latin typeface="Montserrat Bold"/>
                  <a:ea typeface="Montserrat Bold"/>
                  <a:cs typeface="Montserrat Bold"/>
                  <a:sym typeface="Montserrat Bold"/>
                </a:rPr>
                <a:t>ABSTRACT</a:t>
              </a:r>
            </a:p>
            <a:p>
              <a:pPr algn="just">
                <a:lnSpc>
                  <a:spcPts val="5039"/>
                </a:lnSpc>
              </a:pPr>
              <a:r>
                <a:rPr lang="en-US" sz="3200" b="1" dirty="0">
                  <a:solidFill>
                    <a:srgbClr val="000000"/>
                  </a:solidFill>
                  <a:latin typeface="Montserrat Bold"/>
                  <a:ea typeface="Montserrat Bold"/>
                  <a:cs typeface="Montserrat Bold"/>
                  <a:sym typeface="Montserrat Bold"/>
                </a:rPr>
                <a:t>PROBLEM STATEMENT</a:t>
              </a:r>
            </a:p>
            <a:p>
              <a:pPr algn="just">
                <a:lnSpc>
                  <a:spcPts val="5039"/>
                </a:lnSpc>
              </a:pPr>
              <a:r>
                <a:rPr lang="en-US" sz="3200" b="1" dirty="0">
                  <a:solidFill>
                    <a:srgbClr val="000000"/>
                  </a:solidFill>
                  <a:latin typeface="Montserrat Bold"/>
                  <a:ea typeface="Montserrat Bold"/>
                  <a:cs typeface="Montserrat Bold"/>
                  <a:sym typeface="Montserrat Bold"/>
                </a:rPr>
                <a:t>AWS SETUP</a:t>
              </a:r>
            </a:p>
            <a:p>
              <a:pPr algn="just">
                <a:lnSpc>
                  <a:spcPts val="5039"/>
                </a:lnSpc>
              </a:pPr>
              <a:r>
                <a:rPr lang="en-US" sz="3200" b="1" dirty="0">
                  <a:solidFill>
                    <a:srgbClr val="000000"/>
                  </a:solidFill>
                  <a:latin typeface="Montserrat Bold"/>
                  <a:ea typeface="Montserrat Bold"/>
                  <a:cs typeface="Montserrat Bold"/>
                  <a:sym typeface="Montserrat Bold"/>
                </a:rPr>
                <a:t>TOOL AND TECHNOLOGIES</a:t>
              </a:r>
            </a:p>
            <a:p>
              <a:pPr algn="just">
                <a:lnSpc>
                  <a:spcPts val="5039"/>
                </a:lnSpc>
              </a:pPr>
              <a:r>
                <a:rPr lang="en-US" sz="3200" b="1" dirty="0">
                  <a:solidFill>
                    <a:srgbClr val="000000"/>
                  </a:solidFill>
                  <a:latin typeface="Montserrat Bold"/>
                  <a:ea typeface="Montserrat Bold"/>
                  <a:cs typeface="Montserrat Bold"/>
                  <a:sym typeface="Montserrat Bold"/>
                </a:rPr>
                <a:t>LOW &amp; HIGH LEVEL ARCHITECTURE</a:t>
              </a:r>
            </a:p>
            <a:p>
              <a:pPr algn="just">
                <a:lnSpc>
                  <a:spcPts val="5039"/>
                </a:lnSpc>
              </a:pPr>
              <a:r>
                <a:rPr lang="en-US" sz="3200" b="1" dirty="0">
                  <a:solidFill>
                    <a:srgbClr val="000000"/>
                  </a:solidFill>
                  <a:latin typeface="Montserrat Bold"/>
                  <a:ea typeface="Montserrat Bold"/>
                  <a:cs typeface="Montserrat Bold"/>
                  <a:sym typeface="Montserrat Bold"/>
                </a:rPr>
                <a:t>ORCHESTRATION &amp; SCHEDULING</a:t>
              </a:r>
            </a:p>
            <a:p>
              <a:pPr algn="just">
                <a:lnSpc>
                  <a:spcPts val="5039"/>
                </a:lnSpc>
              </a:pPr>
              <a:r>
                <a:rPr lang="en-US" sz="3200" b="1" dirty="0">
                  <a:solidFill>
                    <a:srgbClr val="000000"/>
                  </a:solidFill>
                  <a:latin typeface="Montserrat Bold"/>
                  <a:ea typeface="Montserrat Bold"/>
                  <a:cs typeface="Montserrat Bold"/>
                  <a:sym typeface="Montserrat Bold"/>
                </a:rPr>
                <a:t>TESTING</a:t>
              </a:r>
            </a:p>
            <a:p>
              <a:pPr algn="just">
                <a:lnSpc>
                  <a:spcPts val="5039"/>
                </a:lnSpc>
              </a:pPr>
              <a:r>
                <a:rPr lang="en-US" sz="3200" b="1" dirty="0">
                  <a:solidFill>
                    <a:srgbClr val="000000"/>
                  </a:solidFill>
                  <a:latin typeface="Montserrat Bold"/>
                  <a:ea typeface="Montserrat Bold"/>
                  <a:cs typeface="Montserrat Bold"/>
                  <a:sym typeface="Montserrat Bold"/>
                </a:rPr>
                <a:t>ERROR HANDLING</a:t>
              </a:r>
            </a:p>
            <a:p>
              <a:pPr algn="just">
                <a:lnSpc>
                  <a:spcPts val="5039"/>
                </a:lnSpc>
              </a:pPr>
              <a:r>
                <a:rPr lang="en-US" sz="3200" b="1" dirty="0">
                  <a:solidFill>
                    <a:srgbClr val="000000"/>
                  </a:solidFill>
                  <a:latin typeface="Montserrat Bold"/>
                  <a:ea typeface="Montserrat Bold"/>
                  <a:cs typeface="Montserrat Bold"/>
                  <a:sym typeface="Montserrat Bold"/>
                </a:rPr>
                <a:t>GIT INTEGRATION</a:t>
              </a:r>
            </a:p>
            <a:p>
              <a:pPr algn="just">
                <a:lnSpc>
                  <a:spcPts val="5039"/>
                </a:lnSpc>
              </a:pPr>
              <a:r>
                <a:rPr lang="en-US" sz="3200" b="1" dirty="0">
                  <a:solidFill>
                    <a:srgbClr val="000000"/>
                  </a:solidFill>
                  <a:latin typeface="Montserrat Bold"/>
                  <a:ea typeface="Montserrat Bold"/>
                  <a:cs typeface="Montserrat Bold"/>
                  <a:sym typeface="Montserrat Bold"/>
                </a:rPr>
                <a:t>VISUALIZATIONS</a:t>
              </a:r>
            </a:p>
            <a:p>
              <a:pPr algn="just">
                <a:lnSpc>
                  <a:spcPts val="5039"/>
                </a:lnSpc>
              </a:pPr>
              <a:r>
                <a:rPr lang="en-US" sz="3200" b="1" dirty="0">
                  <a:solidFill>
                    <a:srgbClr val="000000"/>
                  </a:solidFill>
                  <a:latin typeface="Montserrat Bold"/>
                  <a:ea typeface="Montserrat Bold"/>
                  <a:cs typeface="Montserrat Bold"/>
                  <a:sym typeface="Montserrat Bold"/>
                </a:rPr>
                <a:t>OUTCOMES</a:t>
              </a:r>
            </a:p>
            <a:p>
              <a:pPr algn="just">
                <a:lnSpc>
                  <a:spcPts val="5039"/>
                </a:lnSpc>
              </a:pPr>
              <a:endParaRPr lang="en-US" sz="3599" b="1" dirty="0">
                <a:solidFill>
                  <a:srgbClr val="000000"/>
                </a:solidFill>
                <a:latin typeface="Montserrat Bold"/>
                <a:ea typeface="Montserrat Bold"/>
                <a:cs typeface="Montserrat Bold"/>
                <a:sym typeface="Montserrat Bold"/>
              </a:endParaRPr>
            </a:p>
            <a:p>
              <a:pPr algn="just">
                <a:lnSpc>
                  <a:spcPts val="5039"/>
                </a:lnSpc>
              </a:pPr>
              <a:endParaRPr lang="en-US" sz="3600" b="1" dirty="0">
                <a:solidFill>
                  <a:srgbClr val="000000"/>
                </a:solidFill>
                <a:latin typeface="Montserrat Bold"/>
                <a:ea typeface="Montserrat Bold"/>
                <a:cs typeface="Montserrat Bold"/>
                <a:sym typeface="Montserrat Bold"/>
              </a:endParaRPr>
            </a:p>
            <a:p>
              <a:pPr algn="just">
                <a:lnSpc>
                  <a:spcPts val="5039"/>
                </a:lnSpc>
              </a:pPr>
              <a:endParaRPr lang="en-US" sz="3599" b="1" dirty="0">
                <a:solidFill>
                  <a:srgbClr val="000000"/>
                </a:solidFill>
                <a:latin typeface="Montserrat Bold"/>
                <a:ea typeface="Montserrat Bold"/>
                <a:cs typeface="Montserrat Bold"/>
                <a:sym typeface="Montserrat Bold"/>
              </a:endParaRPr>
            </a:p>
            <a:p>
              <a:pPr algn="just">
                <a:lnSpc>
                  <a:spcPts val="5039"/>
                </a:lnSpc>
              </a:pPr>
              <a:endParaRPr lang="en-US" sz="3599" b="1" dirty="0">
                <a:solidFill>
                  <a:srgbClr val="000000"/>
                </a:solidFill>
                <a:latin typeface="Montserrat Bold"/>
                <a:ea typeface="Montserrat Bold"/>
                <a:cs typeface="Montserrat Bold"/>
                <a:sym typeface="Montserrat Bold"/>
              </a:endParaRPr>
            </a:p>
            <a:p>
              <a:pPr algn="just">
                <a:lnSpc>
                  <a:spcPts val="5039"/>
                </a:lnSpc>
              </a:pPr>
              <a:endParaRPr lang="en-US" sz="3599" b="1" dirty="0">
                <a:solidFill>
                  <a:srgbClr val="000000"/>
                </a:solidFill>
                <a:latin typeface="Montserrat Bold"/>
                <a:ea typeface="Montserrat Bold"/>
                <a:cs typeface="Montserrat Bold"/>
                <a:sym typeface="Montserrat Bold"/>
              </a:endParaRPr>
            </a:p>
            <a:p>
              <a:pPr algn="just">
                <a:lnSpc>
                  <a:spcPts val="5039"/>
                </a:lnSpc>
              </a:pPr>
              <a:endParaRPr lang="en-US" sz="3599" b="1" dirty="0">
                <a:solidFill>
                  <a:srgbClr val="000000"/>
                </a:solidFill>
                <a:latin typeface="Montserrat Bold"/>
                <a:ea typeface="Montserrat Bold"/>
                <a:cs typeface="Montserrat Bold"/>
                <a:sym typeface="Montserrat Bold"/>
              </a:endParaRPr>
            </a:p>
            <a:p>
              <a:pPr algn="just">
                <a:lnSpc>
                  <a:spcPts val="5039"/>
                </a:lnSpc>
              </a:pPr>
              <a:endParaRPr lang="en-US" sz="3599" b="1" dirty="0">
                <a:solidFill>
                  <a:srgbClr val="000000"/>
                </a:solidFill>
                <a:latin typeface="Montserrat Bold"/>
                <a:ea typeface="Montserrat Bold"/>
                <a:cs typeface="Montserrat Bold"/>
                <a:sym typeface="Montserrat Bold"/>
              </a:endParaRPr>
            </a:p>
            <a:p>
              <a:pPr algn="just">
                <a:lnSpc>
                  <a:spcPts val="5039"/>
                </a:lnSpc>
              </a:pPr>
              <a:endParaRPr lang="en-US" sz="3599" b="1" dirty="0">
                <a:solidFill>
                  <a:srgbClr val="000000"/>
                </a:solidFill>
                <a:latin typeface="Montserrat Bold"/>
                <a:ea typeface="Montserrat Bold"/>
                <a:cs typeface="Montserrat Bold"/>
                <a:sym typeface="Montserrat Bold"/>
              </a:endParaRPr>
            </a:p>
          </p:txBody>
        </p:sp>
        <p:sp>
          <p:nvSpPr>
            <p:cNvPr id="4" name="TextBox 4"/>
            <p:cNvSpPr txBox="1"/>
            <p:nvPr/>
          </p:nvSpPr>
          <p:spPr>
            <a:xfrm>
              <a:off x="5441351" y="2899782"/>
              <a:ext cx="6349474" cy="613411"/>
            </a:xfrm>
            <a:prstGeom prst="rect">
              <a:avLst/>
            </a:prstGeom>
          </p:spPr>
          <p:txBody>
            <a:bodyPr lIns="0" tIns="0" rIns="0" bIns="0" rtlCol="0" anchor="t">
              <a:spAutoFit/>
            </a:bodyPr>
            <a:lstStyle/>
            <a:p>
              <a:pPr algn="just">
                <a:lnSpc>
                  <a:spcPts val="5039"/>
                </a:lnSpc>
              </a:pPr>
              <a:endParaRPr lang="en-US" sz="3599" b="1" dirty="0">
                <a:solidFill>
                  <a:srgbClr val="000000"/>
                </a:solidFill>
                <a:latin typeface="Montserrat Bold"/>
                <a:ea typeface="Montserrat Bold"/>
                <a:cs typeface="Montserrat Bold"/>
                <a:sym typeface="Montserrat Bold"/>
              </a:endParaRPr>
            </a:p>
          </p:txBody>
        </p:sp>
        <p:sp>
          <p:nvSpPr>
            <p:cNvPr id="5" name="TextBox 5"/>
            <p:cNvSpPr txBox="1"/>
            <p:nvPr/>
          </p:nvSpPr>
          <p:spPr>
            <a:xfrm>
              <a:off x="5435105" y="4524155"/>
              <a:ext cx="6349474" cy="613411"/>
            </a:xfrm>
            <a:prstGeom prst="rect">
              <a:avLst/>
            </a:prstGeom>
          </p:spPr>
          <p:txBody>
            <a:bodyPr lIns="0" tIns="0" rIns="0" bIns="0" rtlCol="0" anchor="t">
              <a:spAutoFit/>
            </a:bodyPr>
            <a:lstStyle/>
            <a:p>
              <a:pPr algn="just">
                <a:lnSpc>
                  <a:spcPts val="5039"/>
                </a:lnSpc>
              </a:pPr>
              <a:endParaRPr lang="en-US" sz="3599" b="1" dirty="0">
                <a:solidFill>
                  <a:srgbClr val="000000"/>
                </a:solidFill>
                <a:latin typeface="Montserrat Bold"/>
                <a:ea typeface="Montserrat Bold"/>
                <a:cs typeface="Montserrat Bold"/>
                <a:sym typeface="Montserrat Bold"/>
              </a:endParaRPr>
            </a:p>
          </p:txBody>
        </p:sp>
        <p:sp>
          <p:nvSpPr>
            <p:cNvPr id="6" name="TextBox 6"/>
            <p:cNvSpPr txBox="1"/>
            <p:nvPr/>
          </p:nvSpPr>
          <p:spPr>
            <a:xfrm>
              <a:off x="5435105" y="3676211"/>
              <a:ext cx="6349474" cy="613411"/>
            </a:xfrm>
            <a:prstGeom prst="rect">
              <a:avLst/>
            </a:prstGeom>
          </p:spPr>
          <p:txBody>
            <a:bodyPr lIns="0" tIns="0" rIns="0" bIns="0" rtlCol="0" anchor="t">
              <a:spAutoFit/>
            </a:bodyPr>
            <a:lstStyle/>
            <a:p>
              <a:pPr algn="just">
                <a:lnSpc>
                  <a:spcPts val="5039"/>
                </a:lnSpc>
              </a:pPr>
              <a:endParaRPr lang="en-US" sz="3599" b="1" dirty="0">
                <a:solidFill>
                  <a:srgbClr val="000000"/>
                </a:solidFill>
                <a:latin typeface="Montserrat Bold"/>
                <a:ea typeface="Montserrat Bold"/>
                <a:cs typeface="Montserrat Bold"/>
                <a:sym typeface="Montserrat Bold"/>
              </a:endParaRPr>
            </a:p>
          </p:txBody>
        </p:sp>
        <p:sp>
          <p:nvSpPr>
            <p:cNvPr id="7" name="TextBox 7"/>
            <p:cNvSpPr txBox="1"/>
            <p:nvPr/>
          </p:nvSpPr>
          <p:spPr>
            <a:xfrm>
              <a:off x="5435105" y="5316704"/>
              <a:ext cx="6641999" cy="613411"/>
            </a:xfrm>
            <a:prstGeom prst="rect">
              <a:avLst/>
            </a:prstGeom>
          </p:spPr>
          <p:txBody>
            <a:bodyPr lIns="0" tIns="0" rIns="0" bIns="0" rtlCol="0" anchor="t">
              <a:spAutoFit/>
            </a:bodyPr>
            <a:lstStyle/>
            <a:p>
              <a:pPr algn="just">
                <a:lnSpc>
                  <a:spcPts val="5039"/>
                </a:lnSpc>
              </a:pPr>
              <a:endParaRPr lang="en-US" sz="3599" b="1" dirty="0">
                <a:solidFill>
                  <a:srgbClr val="000000"/>
                </a:solidFill>
                <a:latin typeface="Montserrat Bold"/>
                <a:ea typeface="Montserrat Bold"/>
                <a:cs typeface="Montserrat Bold"/>
                <a:sym typeface="Montserrat Bold"/>
              </a:endParaRPr>
            </a:p>
          </p:txBody>
        </p:sp>
        <p:sp>
          <p:nvSpPr>
            <p:cNvPr id="8" name="TextBox 8"/>
            <p:cNvSpPr txBox="1"/>
            <p:nvPr/>
          </p:nvSpPr>
          <p:spPr>
            <a:xfrm>
              <a:off x="5381469" y="6721970"/>
              <a:ext cx="8080248" cy="594971"/>
            </a:xfrm>
            <a:prstGeom prst="rect">
              <a:avLst/>
            </a:prstGeom>
          </p:spPr>
          <p:txBody>
            <a:bodyPr lIns="0" tIns="0" rIns="0" bIns="0" rtlCol="0" anchor="t">
              <a:spAutoFit/>
            </a:bodyPr>
            <a:lstStyle/>
            <a:p>
              <a:pPr algn="just">
                <a:lnSpc>
                  <a:spcPts val="5039"/>
                </a:lnSpc>
              </a:pPr>
              <a:endParaRPr lang="en-US" sz="3599" b="1" dirty="0">
                <a:solidFill>
                  <a:srgbClr val="000000"/>
                </a:solidFill>
                <a:latin typeface="Montserrat Bold"/>
                <a:ea typeface="Montserrat Bold"/>
                <a:cs typeface="Montserrat Bold"/>
                <a:sym typeface="Montserrat Bold"/>
              </a:endParaRPr>
            </a:p>
          </p:txBody>
        </p:sp>
        <p:sp>
          <p:nvSpPr>
            <p:cNvPr id="9" name="TextBox 9"/>
            <p:cNvSpPr txBox="1"/>
            <p:nvPr/>
          </p:nvSpPr>
          <p:spPr>
            <a:xfrm>
              <a:off x="5397630" y="6031731"/>
              <a:ext cx="8528233" cy="588623"/>
            </a:xfrm>
            <a:prstGeom prst="rect">
              <a:avLst/>
            </a:prstGeom>
          </p:spPr>
          <p:txBody>
            <a:bodyPr wrap="square" lIns="0" tIns="0" rIns="0" bIns="0" rtlCol="0" anchor="t">
              <a:spAutoFit/>
            </a:bodyPr>
            <a:lstStyle/>
            <a:p>
              <a:pPr algn="just">
                <a:lnSpc>
                  <a:spcPts val="5039"/>
                </a:lnSpc>
              </a:pPr>
              <a:endParaRPr lang="en-US" sz="3400" b="1" dirty="0">
                <a:solidFill>
                  <a:srgbClr val="000000"/>
                </a:solidFill>
                <a:latin typeface="Montserrat Bold"/>
                <a:ea typeface="Montserrat Bold"/>
                <a:cs typeface="Montserrat Bold"/>
                <a:sym typeface="Montserrat Bold"/>
              </a:endParaRPr>
            </a:p>
          </p:txBody>
        </p:sp>
        <p:sp>
          <p:nvSpPr>
            <p:cNvPr id="10" name="TextBox 10"/>
            <p:cNvSpPr txBox="1"/>
            <p:nvPr/>
          </p:nvSpPr>
          <p:spPr>
            <a:xfrm>
              <a:off x="5355236" y="7758211"/>
              <a:ext cx="8080248" cy="594971"/>
            </a:xfrm>
            <a:prstGeom prst="rect">
              <a:avLst/>
            </a:prstGeom>
          </p:spPr>
          <p:txBody>
            <a:bodyPr lIns="0" tIns="0" rIns="0" bIns="0" rtlCol="0" anchor="t">
              <a:spAutoFit/>
            </a:bodyPr>
            <a:lstStyle/>
            <a:p>
              <a:pPr algn="just">
                <a:lnSpc>
                  <a:spcPts val="5039"/>
                </a:lnSpc>
              </a:pPr>
              <a:endParaRPr lang="en-US" sz="3599" b="1" dirty="0">
                <a:solidFill>
                  <a:srgbClr val="000000"/>
                </a:solidFill>
                <a:latin typeface="Montserrat Bold"/>
                <a:ea typeface="Montserrat Bold"/>
                <a:cs typeface="Montserrat Bold"/>
                <a:sym typeface="Montserrat Bold"/>
              </a:endParaRPr>
            </a:p>
          </p:txBody>
        </p:sp>
        <p:sp>
          <p:nvSpPr>
            <p:cNvPr id="11" name="TextBox 11"/>
            <p:cNvSpPr txBox="1"/>
            <p:nvPr/>
          </p:nvSpPr>
          <p:spPr>
            <a:xfrm>
              <a:off x="5316511" y="8439999"/>
              <a:ext cx="8080248" cy="1251586"/>
            </a:xfrm>
            <a:prstGeom prst="rect">
              <a:avLst/>
            </a:prstGeom>
          </p:spPr>
          <p:txBody>
            <a:bodyPr lIns="0" tIns="0" rIns="0" bIns="0" rtlCol="0" anchor="t">
              <a:spAutoFit/>
            </a:bodyPr>
            <a:lstStyle/>
            <a:p>
              <a:pPr algn="just">
                <a:lnSpc>
                  <a:spcPts val="5039"/>
                </a:lnSpc>
              </a:pPr>
              <a:endParaRPr lang="en-US" sz="3599" b="1" dirty="0">
                <a:solidFill>
                  <a:srgbClr val="000000"/>
                </a:solidFill>
                <a:latin typeface="Montserrat Bold"/>
                <a:ea typeface="Montserrat Bold"/>
                <a:cs typeface="Montserrat Bold"/>
                <a:sym typeface="Montserrat Bold"/>
              </a:endParaRPr>
            </a:p>
            <a:p>
              <a:pPr algn="just">
                <a:lnSpc>
                  <a:spcPts val="5039"/>
                </a:lnSpc>
              </a:pPr>
              <a:endParaRPr lang="en-US" sz="3599" b="1" dirty="0">
                <a:solidFill>
                  <a:srgbClr val="000000"/>
                </a:solidFill>
                <a:latin typeface="Montserrat Bold"/>
                <a:ea typeface="Montserrat Bold"/>
                <a:cs typeface="Montserrat Bold"/>
                <a:sym typeface="Montserrat Bold"/>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846716" y="2586772"/>
            <a:ext cx="6349474" cy="860425"/>
          </a:xfrm>
          <a:prstGeom prst="rect">
            <a:avLst/>
          </a:prstGeom>
        </p:spPr>
        <p:txBody>
          <a:bodyPr lIns="0" tIns="0" rIns="0" bIns="0" rtlCol="0" anchor="t">
            <a:spAutoFit/>
          </a:bodyPr>
          <a:lstStyle/>
          <a:p>
            <a:pPr algn="just">
              <a:lnSpc>
                <a:spcPts val="3500"/>
              </a:lnSpc>
            </a:pPr>
            <a:r>
              <a:rPr lang="en-US" sz="2500" b="1">
                <a:solidFill>
                  <a:srgbClr val="000000"/>
                </a:solidFill>
                <a:latin typeface="Montserrat Bold"/>
                <a:ea typeface="Montserrat Bold"/>
                <a:cs typeface="Montserrat Bold"/>
                <a:sym typeface="Montserrat Bold"/>
              </a:rPr>
              <a:t>The pipeline follows the Bronze–Silver–Gold architecture:</a:t>
            </a:r>
          </a:p>
        </p:txBody>
      </p:sp>
      <p:sp>
        <p:nvSpPr>
          <p:cNvPr id="3" name="TextBox 3"/>
          <p:cNvSpPr txBox="1"/>
          <p:nvPr/>
        </p:nvSpPr>
        <p:spPr>
          <a:xfrm>
            <a:off x="228600" y="952500"/>
            <a:ext cx="8397219" cy="1246488"/>
          </a:xfrm>
          <a:prstGeom prst="rect">
            <a:avLst/>
          </a:prstGeom>
        </p:spPr>
        <p:txBody>
          <a:bodyPr lIns="0" tIns="0" rIns="0" bIns="0" rtlCol="0" anchor="t">
            <a:spAutoFit/>
          </a:bodyPr>
          <a:lstStyle/>
          <a:p>
            <a:pPr marL="0" lvl="0" indent="0" algn="l">
              <a:lnSpc>
                <a:spcPts val="10276"/>
              </a:lnSpc>
              <a:spcBef>
                <a:spcPct val="0"/>
              </a:spcBef>
            </a:pPr>
            <a:r>
              <a:rPr lang="en-US" sz="7340" b="1" dirty="0">
                <a:solidFill>
                  <a:srgbClr val="000000"/>
                </a:solidFill>
                <a:latin typeface="Montserrat Bold"/>
                <a:ea typeface="Montserrat Bold"/>
                <a:cs typeface="Montserrat Bold"/>
                <a:sym typeface="Montserrat Bold"/>
              </a:rPr>
              <a:t>Abstract</a:t>
            </a:r>
          </a:p>
        </p:txBody>
      </p:sp>
      <p:sp>
        <p:nvSpPr>
          <p:cNvPr id="4" name="TextBox 4"/>
          <p:cNvSpPr txBox="1"/>
          <p:nvPr/>
        </p:nvSpPr>
        <p:spPr>
          <a:xfrm>
            <a:off x="1074704" y="2312740"/>
            <a:ext cx="8069296" cy="2221289"/>
          </a:xfrm>
          <a:prstGeom prst="rect">
            <a:avLst/>
          </a:prstGeom>
        </p:spPr>
        <p:txBody>
          <a:bodyPr lIns="0" tIns="0" rIns="0" bIns="0" rtlCol="0" anchor="t">
            <a:spAutoFit/>
          </a:bodyPr>
          <a:lstStyle/>
          <a:p>
            <a:pPr marL="0" lvl="0" indent="0" algn="just">
              <a:lnSpc>
                <a:spcPts val="3566"/>
              </a:lnSpc>
              <a:spcBef>
                <a:spcPct val="0"/>
              </a:spcBef>
            </a:pPr>
            <a:r>
              <a:rPr lang="en-US" sz="2547">
                <a:solidFill>
                  <a:srgbClr val="101010"/>
                </a:solidFill>
                <a:latin typeface="Montserrat"/>
                <a:ea typeface="Montserrat"/>
                <a:cs typeface="Montserrat"/>
                <a:sym typeface="Montserrat"/>
              </a:rPr>
              <a:t>This pr</a:t>
            </a:r>
            <a:r>
              <a:rPr lang="en-US" sz="2547" u="none" strike="noStrike">
                <a:solidFill>
                  <a:srgbClr val="101010"/>
                </a:solidFill>
                <a:latin typeface="Montserrat"/>
                <a:ea typeface="Montserrat"/>
                <a:cs typeface="Montserrat"/>
                <a:sym typeface="Montserrat"/>
              </a:rPr>
              <a:t>oject, Energy Consumption Forecasting Pipeline, helps in predicting household energy usage for better planning and cost savings. We built a data pipeline using AWS S3, Databricks, PySpark, and Delta Lake.</a:t>
            </a:r>
          </a:p>
        </p:txBody>
      </p:sp>
      <p:sp>
        <p:nvSpPr>
          <p:cNvPr id="5" name="TextBox 5"/>
          <p:cNvSpPr txBox="1"/>
          <p:nvPr/>
        </p:nvSpPr>
        <p:spPr>
          <a:xfrm>
            <a:off x="10496183" y="3724654"/>
            <a:ext cx="6187549" cy="3639353"/>
          </a:xfrm>
          <a:prstGeom prst="rect">
            <a:avLst/>
          </a:prstGeom>
        </p:spPr>
        <p:txBody>
          <a:bodyPr lIns="0" tIns="0" rIns="0" bIns="0" rtlCol="0" anchor="t">
            <a:spAutoFit/>
          </a:bodyPr>
          <a:lstStyle/>
          <a:p>
            <a:pPr marL="559909" lvl="1" indent="-279955" algn="just">
              <a:lnSpc>
                <a:spcPts val="3630"/>
              </a:lnSpc>
              <a:spcBef>
                <a:spcPct val="0"/>
              </a:spcBef>
              <a:buFont typeface="Arial"/>
              <a:buChar char="•"/>
            </a:pPr>
            <a:r>
              <a:rPr lang="en-US" sz="2593">
                <a:solidFill>
                  <a:srgbClr val="101010"/>
                </a:solidFill>
                <a:latin typeface="Montserrat"/>
                <a:ea typeface="Montserrat"/>
                <a:cs typeface="Montserrat"/>
                <a:sym typeface="Montserrat"/>
              </a:rPr>
              <a:t>Bronze: St</a:t>
            </a:r>
            <a:r>
              <a:rPr lang="en-US" sz="2593" u="none" strike="noStrike">
                <a:solidFill>
                  <a:srgbClr val="101010"/>
                </a:solidFill>
                <a:latin typeface="Montserrat"/>
                <a:ea typeface="Montserrat"/>
                <a:cs typeface="Montserrat"/>
                <a:sym typeface="Montserrat"/>
              </a:rPr>
              <a:t>ores raw data from CSV files in S3.</a:t>
            </a:r>
          </a:p>
          <a:p>
            <a:pPr marL="559909" lvl="1" indent="-279955" algn="just">
              <a:lnSpc>
                <a:spcPts val="3630"/>
              </a:lnSpc>
              <a:spcBef>
                <a:spcPct val="0"/>
              </a:spcBef>
              <a:buFont typeface="Arial"/>
              <a:buChar char="•"/>
            </a:pPr>
            <a:r>
              <a:rPr lang="en-US" sz="2593" u="none" strike="noStrike">
                <a:solidFill>
                  <a:srgbClr val="101010"/>
                </a:solidFill>
                <a:latin typeface="Montserrat"/>
                <a:ea typeface="Montserrat"/>
                <a:cs typeface="Montserrat"/>
                <a:sym typeface="Montserrat"/>
              </a:rPr>
              <a:t>Silver: Cleans and standardizes the data.</a:t>
            </a:r>
          </a:p>
          <a:p>
            <a:pPr marL="559909" lvl="1" indent="-279955" algn="just">
              <a:lnSpc>
                <a:spcPts val="3630"/>
              </a:lnSpc>
              <a:spcBef>
                <a:spcPct val="0"/>
              </a:spcBef>
              <a:buFont typeface="Arial"/>
              <a:buChar char="•"/>
            </a:pPr>
            <a:r>
              <a:rPr lang="en-US" sz="2593" u="none" strike="noStrike">
                <a:solidFill>
                  <a:srgbClr val="101010"/>
                </a:solidFill>
                <a:latin typeface="Montserrat"/>
                <a:ea typeface="Montserrat"/>
                <a:cs typeface="Montserrat"/>
                <a:sym typeface="Montserrat"/>
              </a:rPr>
              <a:t>Gold: Creates useful features for forecasting.</a:t>
            </a:r>
          </a:p>
          <a:p>
            <a:pPr marL="0" lvl="0" indent="0" algn="just">
              <a:lnSpc>
                <a:spcPts val="3630"/>
              </a:lnSpc>
              <a:spcBef>
                <a:spcPct val="0"/>
              </a:spcBef>
            </a:pPr>
            <a:endParaRPr lang="en-US" sz="2593" u="none" strike="noStrike">
              <a:solidFill>
                <a:srgbClr val="101010"/>
              </a:solidFill>
              <a:latin typeface="Montserrat"/>
              <a:ea typeface="Montserrat"/>
              <a:cs typeface="Montserrat"/>
              <a:sym typeface="Montserrat"/>
            </a:endParaRPr>
          </a:p>
          <a:p>
            <a:pPr marL="0" lvl="0" indent="0" algn="just">
              <a:lnSpc>
                <a:spcPts val="3630"/>
              </a:lnSpc>
              <a:spcBef>
                <a:spcPct val="0"/>
              </a:spcBef>
            </a:pPr>
            <a:endParaRPr lang="en-US" sz="2593" u="none" strike="noStrike">
              <a:solidFill>
                <a:srgbClr val="101010"/>
              </a:solidFill>
              <a:latin typeface="Montserrat"/>
              <a:ea typeface="Montserrat"/>
              <a:cs typeface="Montserrat"/>
              <a:sym typeface="Montserrat"/>
            </a:endParaRPr>
          </a:p>
        </p:txBody>
      </p:sp>
      <p:sp>
        <p:nvSpPr>
          <p:cNvPr id="6" name="TextBox 6"/>
          <p:cNvSpPr txBox="1"/>
          <p:nvPr/>
        </p:nvSpPr>
        <p:spPr>
          <a:xfrm>
            <a:off x="1074704" y="5105400"/>
            <a:ext cx="7903961" cy="2603511"/>
          </a:xfrm>
          <a:prstGeom prst="rect">
            <a:avLst/>
          </a:prstGeom>
        </p:spPr>
        <p:txBody>
          <a:bodyPr lIns="0" tIns="0" rIns="0" bIns="0" rtlCol="0" anchor="t">
            <a:spAutoFit/>
          </a:bodyPr>
          <a:lstStyle/>
          <a:p>
            <a:pPr marL="0" lvl="0" indent="0" algn="just">
              <a:lnSpc>
                <a:spcPts val="3499"/>
              </a:lnSpc>
              <a:spcBef>
                <a:spcPct val="0"/>
              </a:spcBef>
            </a:pPr>
            <a:r>
              <a:rPr lang="en-US" sz="2499">
                <a:solidFill>
                  <a:srgbClr val="101010"/>
                </a:solidFill>
                <a:latin typeface="Montserrat"/>
                <a:ea typeface="Montserrat"/>
                <a:cs typeface="Montserrat"/>
                <a:sym typeface="Montserrat"/>
              </a:rPr>
              <a:t>It</a:t>
            </a:r>
            <a:r>
              <a:rPr lang="en-US" sz="2499" u="none" strike="noStrike">
                <a:solidFill>
                  <a:srgbClr val="101010"/>
                </a:solidFill>
                <a:latin typeface="Montserrat"/>
                <a:ea typeface="Montserrat"/>
                <a:cs typeface="Montserrat"/>
                <a:sym typeface="Montserrat"/>
              </a:rPr>
              <a:t> runs daily at 4 AM, checks for errors, and sends alerts for data issues. The system is scalable, reliable, and prepares data for accurate energy consumption forecasting. In the future, we can extend it with real-time streaming, advanced ML models, and dashboard integration.</a:t>
            </a:r>
          </a:p>
        </p:txBody>
      </p:sp>
      <p:sp>
        <p:nvSpPr>
          <p:cNvPr id="7" name="AutoShape 7"/>
          <p:cNvSpPr/>
          <p:nvPr/>
        </p:nvSpPr>
        <p:spPr>
          <a:xfrm>
            <a:off x="9605055" y="2504614"/>
            <a:ext cx="0" cy="5069932"/>
          </a:xfrm>
          <a:prstGeom prst="line">
            <a:avLst/>
          </a:prstGeom>
          <a:ln w="38100" cap="flat">
            <a:solidFill>
              <a:srgbClr val="000000"/>
            </a:solidFill>
            <a:prstDash val="solid"/>
            <a:headEnd type="none" w="sm" len="sm"/>
            <a:tailEnd type="none" w="sm" len="sm"/>
          </a:ln>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705993"/>
            <a:ext cx="8743570" cy="6529319"/>
          </a:xfrm>
          <a:custGeom>
            <a:avLst/>
            <a:gdLst/>
            <a:ahLst/>
            <a:cxnLst/>
            <a:rect l="l" t="t" r="r" b="b"/>
            <a:pathLst>
              <a:path w="8743570" h="6529319">
                <a:moveTo>
                  <a:pt x="0" y="0"/>
                </a:moveTo>
                <a:lnTo>
                  <a:pt x="8743570" y="0"/>
                </a:lnTo>
                <a:lnTo>
                  <a:pt x="8743570" y="6529319"/>
                </a:lnTo>
                <a:lnTo>
                  <a:pt x="0" y="6529319"/>
                </a:lnTo>
                <a:lnTo>
                  <a:pt x="0" y="0"/>
                </a:lnTo>
                <a:close/>
              </a:path>
            </a:pathLst>
          </a:custGeom>
          <a:blipFill>
            <a:blip r:embed="rId2"/>
            <a:stretch>
              <a:fillRect l="-11575" t="-9874" r="-11575"/>
            </a:stretch>
          </a:blipFill>
        </p:spPr>
        <p:txBody>
          <a:bodyPr/>
          <a:lstStyle/>
          <a:p>
            <a:endParaRPr lang="en-IN"/>
          </a:p>
        </p:txBody>
      </p:sp>
      <p:sp>
        <p:nvSpPr>
          <p:cNvPr id="3" name="TextBox 3"/>
          <p:cNvSpPr txBox="1"/>
          <p:nvPr/>
        </p:nvSpPr>
        <p:spPr>
          <a:xfrm>
            <a:off x="8743570" y="1330722"/>
            <a:ext cx="5890717" cy="720966"/>
          </a:xfrm>
          <a:prstGeom prst="rect">
            <a:avLst/>
          </a:prstGeom>
        </p:spPr>
        <p:txBody>
          <a:bodyPr lIns="0" tIns="0" rIns="0" bIns="0" rtlCol="0" anchor="t">
            <a:spAutoFit/>
          </a:bodyPr>
          <a:lstStyle/>
          <a:p>
            <a:pPr marL="0" lvl="0" indent="0" algn="just">
              <a:lnSpc>
                <a:spcPts val="5936"/>
              </a:lnSpc>
              <a:spcBef>
                <a:spcPct val="0"/>
              </a:spcBef>
            </a:pPr>
            <a:r>
              <a:rPr lang="en-US" sz="4240" b="1" dirty="0">
                <a:solidFill>
                  <a:srgbClr val="000000"/>
                </a:solidFill>
                <a:latin typeface="Montserrat Bold"/>
                <a:ea typeface="Montserrat Bold"/>
                <a:cs typeface="Montserrat Bold"/>
                <a:sym typeface="Montserrat Bold"/>
              </a:rPr>
              <a:t>Problem Statement</a:t>
            </a:r>
          </a:p>
        </p:txBody>
      </p:sp>
      <p:sp>
        <p:nvSpPr>
          <p:cNvPr id="4" name="TextBox 4"/>
          <p:cNvSpPr txBox="1"/>
          <p:nvPr/>
        </p:nvSpPr>
        <p:spPr>
          <a:xfrm>
            <a:off x="10019360" y="2311509"/>
            <a:ext cx="6752051" cy="3675210"/>
          </a:xfrm>
          <a:prstGeom prst="rect">
            <a:avLst/>
          </a:prstGeom>
        </p:spPr>
        <p:txBody>
          <a:bodyPr lIns="0" tIns="0" rIns="0" bIns="0" rtlCol="0" anchor="t">
            <a:spAutoFit/>
          </a:bodyPr>
          <a:lstStyle/>
          <a:p>
            <a:pPr marL="0" lvl="0" indent="0" algn="just">
              <a:lnSpc>
                <a:spcPts val="3229"/>
              </a:lnSpc>
              <a:spcBef>
                <a:spcPct val="0"/>
              </a:spcBef>
            </a:pPr>
            <a:r>
              <a:rPr lang="en-US" sz="2306">
                <a:solidFill>
                  <a:srgbClr val="101010"/>
                </a:solidFill>
                <a:latin typeface="Montserrat"/>
                <a:ea typeface="Montserrat"/>
                <a:cs typeface="Montserrat"/>
                <a:sym typeface="Montserrat"/>
              </a:rPr>
              <a:t>With the </a:t>
            </a:r>
            <a:r>
              <a:rPr lang="en-US" sz="2306" u="none" strike="noStrike">
                <a:solidFill>
                  <a:srgbClr val="101010"/>
                </a:solidFill>
                <a:latin typeface="Montserrat"/>
                <a:ea typeface="Montserrat"/>
                <a:cs typeface="Montserrat"/>
                <a:sym typeface="Montserrat"/>
              </a:rPr>
              <a:t>rapid rise in electricity demand, power companies face challenges in managing resources and predicting consumption accurately. Manual tracking of household power usage is time-consuming, error-prone, and inefficient. Without proper forecasting, this leads to imbalanced energy distribution, higher operational costs, and potential outages.</a:t>
            </a:r>
          </a:p>
        </p:txBody>
      </p:sp>
      <p:sp>
        <p:nvSpPr>
          <p:cNvPr id="5" name="TextBox 5"/>
          <p:cNvSpPr txBox="1"/>
          <p:nvPr/>
        </p:nvSpPr>
        <p:spPr>
          <a:xfrm>
            <a:off x="10038410" y="6411765"/>
            <a:ext cx="6752051" cy="2910670"/>
          </a:xfrm>
          <a:prstGeom prst="rect">
            <a:avLst/>
          </a:prstGeom>
        </p:spPr>
        <p:txBody>
          <a:bodyPr lIns="0" tIns="0" rIns="0" bIns="0" rtlCol="0" anchor="t">
            <a:spAutoFit/>
          </a:bodyPr>
          <a:lstStyle/>
          <a:p>
            <a:pPr marL="0" lvl="0" indent="0" algn="just">
              <a:lnSpc>
                <a:spcPts val="3369"/>
              </a:lnSpc>
              <a:spcBef>
                <a:spcPct val="0"/>
              </a:spcBef>
            </a:pPr>
            <a:r>
              <a:rPr lang="en-US" sz="2406">
                <a:solidFill>
                  <a:srgbClr val="101010"/>
                </a:solidFill>
                <a:latin typeface="Montserrat"/>
                <a:ea typeface="Montserrat"/>
                <a:cs typeface="Montserrat"/>
                <a:sym typeface="Montserrat"/>
              </a:rPr>
              <a:t>To s</a:t>
            </a:r>
            <a:r>
              <a:rPr lang="en-US" sz="2406" u="none" strike="noStrike">
                <a:solidFill>
                  <a:srgbClr val="101010"/>
                </a:solidFill>
                <a:latin typeface="Montserrat"/>
                <a:ea typeface="Montserrat"/>
                <a:cs typeface="Montserrat"/>
                <a:sym typeface="Montserrat"/>
              </a:rPr>
              <a:t>olve this, there is a need for an automated, scalable, and reliable data pipeline that can process energy usage data daily, ensure data quality, and provide accurate consumption forecasts to support better resource planning and cost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8459" y="1137947"/>
            <a:ext cx="8229599" cy="1038225"/>
          </a:xfrm>
          <a:prstGeom prst="rect">
            <a:avLst/>
          </a:prstGeom>
        </p:spPr>
        <p:txBody>
          <a:bodyPr wrap="square" lIns="0" tIns="0" rIns="0" bIns="0" rtlCol="0" anchor="t">
            <a:spAutoFit/>
          </a:bodyPr>
          <a:lstStyle/>
          <a:p>
            <a:pPr algn="l">
              <a:lnSpc>
                <a:spcPts val="8121"/>
              </a:lnSpc>
            </a:pPr>
            <a:r>
              <a:rPr lang="en-US" sz="6768" b="1" dirty="0">
                <a:solidFill>
                  <a:srgbClr val="101010"/>
                </a:solidFill>
                <a:latin typeface="Montserrat Bold"/>
                <a:ea typeface="Montserrat Bold"/>
                <a:cs typeface="Montserrat Bold"/>
                <a:sym typeface="Montserrat Bold"/>
              </a:rPr>
              <a:t>Primary Objective</a:t>
            </a:r>
          </a:p>
        </p:txBody>
      </p:sp>
      <p:sp>
        <p:nvSpPr>
          <p:cNvPr id="3" name="TextBox 3"/>
          <p:cNvSpPr txBox="1"/>
          <p:nvPr/>
        </p:nvSpPr>
        <p:spPr>
          <a:xfrm>
            <a:off x="3100313" y="2545646"/>
            <a:ext cx="14362208" cy="1125388"/>
          </a:xfrm>
          <a:prstGeom prst="rect">
            <a:avLst/>
          </a:prstGeom>
        </p:spPr>
        <p:txBody>
          <a:bodyPr lIns="0" tIns="0" rIns="0" bIns="0" rtlCol="0" anchor="t">
            <a:spAutoFit/>
          </a:bodyPr>
          <a:lstStyle/>
          <a:p>
            <a:pPr marL="0" lvl="0" indent="0" algn="just">
              <a:lnSpc>
                <a:spcPts val="3070"/>
              </a:lnSpc>
              <a:spcBef>
                <a:spcPct val="0"/>
              </a:spcBef>
            </a:pPr>
            <a:r>
              <a:rPr lang="en-US" sz="2193" dirty="0">
                <a:solidFill>
                  <a:srgbClr val="101010"/>
                </a:solidFill>
                <a:latin typeface="Montserrat"/>
                <a:ea typeface="Montserrat"/>
                <a:cs typeface="Montserrat"/>
                <a:sym typeface="Montserrat"/>
              </a:rPr>
              <a:t>The main objective of this p</a:t>
            </a:r>
            <a:r>
              <a:rPr lang="en-US" sz="2193" u="none" strike="noStrike" dirty="0">
                <a:solidFill>
                  <a:srgbClr val="101010"/>
                </a:solidFill>
                <a:latin typeface="Montserrat"/>
                <a:ea typeface="Montserrat"/>
                <a:cs typeface="Montserrat"/>
                <a:sym typeface="Montserrat"/>
              </a:rPr>
              <a:t>roject is to design and implement an automated, scalable data pipeline that ingests, cleans, transforms, and forecasts household energy consumption data for better resource planning.</a:t>
            </a:r>
          </a:p>
        </p:txBody>
      </p:sp>
      <p:sp>
        <p:nvSpPr>
          <p:cNvPr id="4" name="TextBox 4"/>
          <p:cNvSpPr txBox="1"/>
          <p:nvPr/>
        </p:nvSpPr>
        <p:spPr>
          <a:xfrm>
            <a:off x="1491425" y="3855771"/>
            <a:ext cx="7585377" cy="646599"/>
          </a:xfrm>
          <a:prstGeom prst="rect">
            <a:avLst/>
          </a:prstGeom>
        </p:spPr>
        <p:txBody>
          <a:bodyPr lIns="0" tIns="0" rIns="0" bIns="0" rtlCol="0" anchor="t">
            <a:spAutoFit/>
          </a:bodyPr>
          <a:lstStyle/>
          <a:p>
            <a:pPr marL="0" lvl="0" indent="0" algn="l">
              <a:lnSpc>
                <a:spcPts val="5310"/>
              </a:lnSpc>
              <a:spcBef>
                <a:spcPct val="0"/>
              </a:spcBef>
            </a:pPr>
            <a:r>
              <a:rPr lang="en-US" sz="3793" b="1">
                <a:solidFill>
                  <a:srgbClr val="101010"/>
                </a:solidFill>
                <a:latin typeface="Montserrat Bold"/>
                <a:ea typeface="Montserrat Bold"/>
                <a:cs typeface="Montserrat Bold"/>
                <a:sym typeface="Montserrat Bold"/>
              </a:rPr>
              <a:t>Tech stack</a:t>
            </a:r>
          </a:p>
        </p:txBody>
      </p:sp>
      <p:sp>
        <p:nvSpPr>
          <p:cNvPr id="5" name="TextBox 5"/>
          <p:cNvSpPr txBox="1"/>
          <p:nvPr/>
        </p:nvSpPr>
        <p:spPr>
          <a:xfrm>
            <a:off x="3100313" y="4871844"/>
            <a:ext cx="10364365" cy="3479968"/>
          </a:xfrm>
          <a:prstGeom prst="rect">
            <a:avLst/>
          </a:prstGeom>
        </p:spPr>
        <p:txBody>
          <a:bodyPr lIns="0" tIns="0" rIns="0" bIns="0" rtlCol="0" anchor="t">
            <a:spAutoFit/>
          </a:bodyPr>
          <a:lstStyle/>
          <a:p>
            <a:pPr marL="538320" lvl="1" indent="-269160" algn="l">
              <a:lnSpc>
                <a:spcPts val="3490"/>
              </a:lnSpc>
              <a:spcBef>
                <a:spcPct val="0"/>
              </a:spcBef>
              <a:buFont typeface="Arial"/>
              <a:buChar char="•"/>
            </a:pPr>
            <a:r>
              <a:rPr lang="en-US" sz="2493">
                <a:solidFill>
                  <a:srgbClr val="101010"/>
                </a:solidFill>
                <a:latin typeface="Montserrat"/>
                <a:ea typeface="Montserrat"/>
                <a:cs typeface="Montserrat"/>
                <a:sym typeface="Montserrat"/>
              </a:rPr>
              <a:t>Datab</a:t>
            </a:r>
            <a:r>
              <a:rPr lang="en-US" sz="2493" u="none" strike="noStrike">
                <a:solidFill>
                  <a:srgbClr val="101010"/>
                </a:solidFill>
                <a:latin typeface="Montserrat"/>
                <a:ea typeface="Montserrat"/>
                <a:cs typeface="Montserrat"/>
                <a:sym typeface="Montserrat"/>
              </a:rPr>
              <a:t>ricks → Orchestration, Spark processing</a:t>
            </a:r>
          </a:p>
          <a:p>
            <a:pPr marL="538320" lvl="1" indent="-269160" algn="l">
              <a:lnSpc>
                <a:spcPts val="3490"/>
              </a:lnSpc>
              <a:spcBef>
                <a:spcPct val="0"/>
              </a:spcBef>
              <a:buFont typeface="Arial"/>
              <a:buChar char="•"/>
            </a:pPr>
            <a:r>
              <a:rPr lang="en-US" sz="2493" u="none" strike="noStrike">
                <a:solidFill>
                  <a:srgbClr val="101010"/>
                </a:solidFill>
                <a:latin typeface="Montserrat"/>
                <a:ea typeface="Montserrat"/>
                <a:cs typeface="Montserrat"/>
                <a:sym typeface="Montserrat"/>
              </a:rPr>
              <a:t>AWS S3 → Raw data storage</a:t>
            </a:r>
          </a:p>
          <a:p>
            <a:pPr marL="538320" lvl="1" indent="-269160" algn="l">
              <a:lnSpc>
                <a:spcPts val="3490"/>
              </a:lnSpc>
              <a:spcBef>
                <a:spcPct val="0"/>
              </a:spcBef>
              <a:buFont typeface="Arial"/>
              <a:buChar char="•"/>
            </a:pPr>
            <a:r>
              <a:rPr lang="en-US" sz="2493" u="none" strike="noStrike">
                <a:solidFill>
                  <a:srgbClr val="101010"/>
                </a:solidFill>
                <a:latin typeface="Montserrat"/>
                <a:ea typeface="Montserrat"/>
                <a:cs typeface="Montserrat"/>
                <a:sym typeface="Montserrat"/>
              </a:rPr>
              <a:t>PySpark → Data processing &amp; transformations</a:t>
            </a:r>
          </a:p>
          <a:p>
            <a:pPr marL="538320" lvl="1" indent="-269160" algn="l">
              <a:lnSpc>
                <a:spcPts val="3490"/>
              </a:lnSpc>
              <a:spcBef>
                <a:spcPct val="0"/>
              </a:spcBef>
              <a:buFont typeface="Arial"/>
              <a:buChar char="•"/>
            </a:pPr>
            <a:r>
              <a:rPr lang="en-US" sz="2493" u="none" strike="noStrike">
                <a:solidFill>
                  <a:srgbClr val="101010"/>
                </a:solidFill>
                <a:latin typeface="Montserrat"/>
                <a:ea typeface="Montserrat"/>
                <a:cs typeface="Montserrat"/>
                <a:sym typeface="Montserrat"/>
              </a:rPr>
              <a:t>Delta Lake → Bronze/Silver/Gold architecture</a:t>
            </a:r>
          </a:p>
          <a:p>
            <a:pPr marL="538320" lvl="1" indent="-269160" algn="l">
              <a:lnSpc>
                <a:spcPts val="3490"/>
              </a:lnSpc>
              <a:spcBef>
                <a:spcPct val="0"/>
              </a:spcBef>
              <a:buFont typeface="Arial"/>
              <a:buChar char="•"/>
            </a:pPr>
            <a:r>
              <a:rPr lang="en-US" sz="2493" u="none" strike="noStrike">
                <a:solidFill>
                  <a:srgbClr val="101010"/>
                </a:solidFill>
                <a:latin typeface="Montserrat"/>
                <a:ea typeface="Montserrat"/>
                <a:cs typeface="Montserrat"/>
                <a:sym typeface="Montserrat"/>
              </a:rPr>
              <a:t>boto3 → AWS integration</a:t>
            </a:r>
          </a:p>
          <a:p>
            <a:pPr marL="538320" lvl="1" indent="-269160" algn="l">
              <a:lnSpc>
                <a:spcPts val="3490"/>
              </a:lnSpc>
              <a:spcBef>
                <a:spcPct val="0"/>
              </a:spcBef>
              <a:buFont typeface="Arial"/>
              <a:buChar char="•"/>
            </a:pPr>
            <a:r>
              <a:rPr lang="en-US" sz="2493" u="none" strike="noStrike">
                <a:solidFill>
                  <a:srgbClr val="101010"/>
                </a:solidFill>
                <a:latin typeface="Montserrat"/>
                <a:ea typeface="Montserrat"/>
                <a:cs typeface="Montserrat"/>
                <a:sym typeface="Montserrat"/>
              </a:rPr>
              <a:t>pytest → Unit testing &amp; validation</a:t>
            </a:r>
          </a:p>
          <a:p>
            <a:pPr marL="538320" lvl="1" indent="-269160" algn="l">
              <a:lnSpc>
                <a:spcPts val="3490"/>
              </a:lnSpc>
              <a:spcBef>
                <a:spcPct val="0"/>
              </a:spcBef>
              <a:buFont typeface="Arial"/>
              <a:buChar char="•"/>
            </a:pPr>
            <a:r>
              <a:rPr lang="en-US" sz="2493" u="none" strike="noStrike">
                <a:solidFill>
                  <a:srgbClr val="101010"/>
                </a:solidFill>
                <a:latin typeface="Montserrat"/>
                <a:ea typeface="Montserrat"/>
                <a:cs typeface="Montserrat"/>
                <a:sym typeface="Montserrat"/>
              </a:rPr>
              <a:t>Git (CodeCommit/GitHub) → Version control</a:t>
            </a:r>
          </a:p>
          <a:p>
            <a:pPr marL="0" lvl="0" indent="0" algn="l">
              <a:lnSpc>
                <a:spcPts val="3490"/>
              </a:lnSpc>
              <a:spcBef>
                <a:spcPct val="0"/>
              </a:spcBef>
            </a:pPr>
            <a:endParaRPr lang="en-US" sz="2493" u="none" strike="noStrike">
              <a:solidFill>
                <a:srgbClr val="10101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33400" y="1166193"/>
            <a:ext cx="8525731" cy="1038225"/>
          </a:xfrm>
          <a:prstGeom prst="rect">
            <a:avLst/>
          </a:prstGeom>
        </p:spPr>
        <p:txBody>
          <a:bodyPr lIns="0" tIns="0" rIns="0" bIns="0" rtlCol="0" anchor="t">
            <a:spAutoFit/>
          </a:bodyPr>
          <a:lstStyle/>
          <a:p>
            <a:pPr marL="0" lvl="0" indent="0" algn="l">
              <a:lnSpc>
                <a:spcPts val="8241"/>
              </a:lnSpc>
              <a:spcBef>
                <a:spcPct val="0"/>
              </a:spcBef>
            </a:pPr>
            <a:r>
              <a:rPr lang="en-US" sz="6868" b="1" dirty="0" err="1">
                <a:solidFill>
                  <a:srgbClr val="101010"/>
                </a:solidFill>
                <a:latin typeface="Montserrat Bold"/>
                <a:ea typeface="Montserrat Bold"/>
                <a:cs typeface="Montserrat Bold"/>
                <a:sym typeface="Montserrat Bold"/>
              </a:rPr>
              <a:t>DataSet</a:t>
            </a:r>
            <a:r>
              <a:rPr lang="en-US" sz="6868" b="1" dirty="0">
                <a:solidFill>
                  <a:srgbClr val="101010"/>
                </a:solidFill>
                <a:latin typeface="Montserrat Bold"/>
                <a:ea typeface="Montserrat Bold"/>
                <a:cs typeface="Montserrat Bold"/>
                <a:sym typeface="Montserrat Bold"/>
              </a:rPr>
              <a:t> Overview</a:t>
            </a:r>
          </a:p>
        </p:txBody>
      </p:sp>
      <p:sp>
        <p:nvSpPr>
          <p:cNvPr id="3" name="TextBox 3"/>
          <p:cNvSpPr txBox="1"/>
          <p:nvPr/>
        </p:nvSpPr>
        <p:spPr>
          <a:xfrm>
            <a:off x="1366006" y="2323481"/>
            <a:ext cx="16540994" cy="838819"/>
          </a:xfrm>
          <a:prstGeom prst="rect">
            <a:avLst/>
          </a:prstGeom>
        </p:spPr>
        <p:txBody>
          <a:bodyPr wrap="square" lIns="0" tIns="0" rIns="0" bIns="0" rtlCol="0" anchor="t">
            <a:spAutoFit/>
          </a:bodyPr>
          <a:lstStyle/>
          <a:p>
            <a:pPr marL="0" lvl="0" indent="0" algn="l">
              <a:lnSpc>
                <a:spcPts val="3350"/>
              </a:lnSpc>
              <a:spcBef>
                <a:spcPct val="0"/>
              </a:spcBef>
            </a:pPr>
            <a:r>
              <a:rPr lang="en-US" sz="2393" dirty="0">
                <a:solidFill>
                  <a:srgbClr val="101010"/>
                </a:solidFill>
                <a:latin typeface="Montserrat"/>
                <a:ea typeface="Montserrat"/>
                <a:cs typeface="Montserrat"/>
                <a:sym typeface="Montserrat"/>
              </a:rPr>
              <a:t>Th</a:t>
            </a:r>
            <a:r>
              <a:rPr lang="en-US" sz="2393" u="none" strike="noStrike" dirty="0">
                <a:solidFill>
                  <a:srgbClr val="101010"/>
                </a:solidFill>
                <a:latin typeface="Montserrat"/>
                <a:ea typeface="Montserrat"/>
                <a:cs typeface="Montserrat"/>
                <a:sym typeface="Montserrat"/>
              </a:rPr>
              <a:t>is dataset contains household electricity consumption recorded at one-minute intervals from 2006 to 2010.</a:t>
            </a:r>
          </a:p>
        </p:txBody>
      </p:sp>
      <p:sp>
        <p:nvSpPr>
          <p:cNvPr id="4" name="TextBox 4"/>
          <p:cNvSpPr txBox="1"/>
          <p:nvPr/>
        </p:nvSpPr>
        <p:spPr>
          <a:xfrm>
            <a:off x="1366006" y="3443302"/>
            <a:ext cx="8782883" cy="455463"/>
          </a:xfrm>
          <a:prstGeom prst="rect">
            <a:avLst/>
          </a:prstGeom>
        </p:spPr>
        <p:txBody>
          <a:bodyPr lIns="0" tIns="0" rIns="0" bIns="0" rtlCol="0" anchor="t">
            <a:spAutoFit/>
          </a:bodyPr>
          <a:lstStyle/>
          <a:p>
            <a:pPr marL="0" lvl="0" indent="0" algn="l">
              <a:lnSpc>
                <a:spcPts val="3770"/>
              </a:lnSpc>
              <a:spcBef>
                <a:spcPct val="0"/>
              </a:spcBef>
            </a:pPr>
            <a:r>
              <a:rPr lang="en-US" sz="2693" b="1">
                <a:solidFill>
                  <a:srgbClr val="101010"/>
                </a:solidFill>
                <a:latin typeface="Montserrat Bold"/>
                <a:ea typeface="Montserrat Bold"/>
                <a:cs typeface="Montserrat Bold"/>
                <a:sym typeface="Montserrat Bold"/>
              </a:rPr>
              <a:t>I</a:t>
            </a:r>
            <a:r>
              <a:rPr lang="en-US" sz="2693" b="1" u="none" strike="noStrike">
                <a:solidFill>
                  <a:srgbClr val="101010"/>
                </a:solidFill>
                <a:latin typeface="Montserrat Bold"/>
                <a:ea typeface="Montserrat Bold"/>
                <a:cs typeface="Montserrat Bold"/>
                <a:sym typeface="Montserrat Bold"/>
              </a:rPr>
              <a:t>mportant Columns:</a:t>
            </a:r>
          </a:p>
        </p:txBody>
      </p:sp>
      <p:sp>
        <p:nvSpPr>
          <p:cNvPr id="5" name="TextBox 5"/>
          <p:cNvSpPr txBox="1"/>
          <p:nvPr/>
        </p:nvSpPr>
        <p:spPr>
          <a:xfrm>
            <a:off x="1400861" y="4136891"/>
            <a:ext cx="11469030" cy="3749208"/>
          </a:xfrm>
          <a:prstGeom prst="rect">
            <a:avLst/>
          </a:prstGeom>
        </p:spPr>
        <p:txBody>
          <a:bodyPr lIns="0" tIns="0" rIns="0" bIns="0" rtlCol="0" anchor="t">
            <a:spAutoFit/>
          </a:bodyPr>
          <a:lstStyle/>
          <a:p>
            <a:pPr marL="516730" lvl="1" indent="-258365" algn="l">
              <a:lnSpc>
                <a:spcPts val="3350"/>
              </a:lnSpc>
              <a:spcBef>
                <a:spcPct val="0"/>
              </a:spcBef>
              <a:buFont typeface="Arial"/>
              <a:buChar char="•"/>
            </a:pPr>
            <a:r>
              <a:rPr lang="en-US" sz="2393">
                <a:solidFill>
                  <a:srgbClr val="101010"/>
                </a:solidFill>
                <a:latin typeface="Montserrat"/>
                <a:ea typeface="Montserrat"/>
                <a:cs typeface="Montserrat"/>
                <a:sym typeface="Montserrat"/>
              </a:rPr>
              <a:t>Dat</a:t>
            </a:r>
            <a:r>
              <a:rPr lang="en-US" sz="2393" u="none" strike="noStrike">
                <a:solidFill>
                  <a:srgbClr val="101010"/>
                </a:solidFill>
                <a:latin typeface="Montserrat"/>
                <a:ea typeface="Montserrat"/>
                <a:cs typeface="Montserrat"/>
                <a:sym typeface="Montserrat"/>
              </a:rPr>
              <a:t>e, Time → Timestamp of measurement</a:t>
            </a:r>
          </a:p>
          <a:p>
            <a:pPr marL="516730" lvl="1" indent="-258365" algn="l">
              <a:lnSpc>
                <a:spcPts val="3350"/>
              </a:lnSpc>
              <a:spcBef>
                <a:spcPct val="0"/>
              </a:spcBef>
              <a:buFont typeface="Arial"/>
              <a:buChar char="•"/>
            </a:pPr>
            <a:r>
              <a:rPr lang="en-US" sz="2393" u="none" strike="noStrike">
                <a:solidFill>
                  <a:srgbClr val="101010"/>
                </a:solidFill>
                <a:latin typeface="Montserrat"/>
                <a:ea typeface="Montserrat"/>
                <a:cs typeface="Montserrat"/>
                <a:sym typeface="Montserrat"/>
              </a:rPr>
              <a:t>Global_active_power → Total household power consumed (kilowatts)</a:t>
            </a:r>
          </a:p>
          <a:p>
            <a:pPr marL="516730" lvl="1" indent="-258365" algn="l">
              <a:lnSpc>
                <a:spcPts val="3350"/>
              </a:lnSpc>
              <a:spcBef>
                <a:spcPct val="0"/>
              </a:spcBef>
              <a:buFont typeface="Arial"/>
              <a:buChar char="•"/>
            </a:pPr>
            <a:r>
              <a:rPr lang="en-US" sz="2393" u="none" strike="noStrike">
                <a:solidFill>
                  <a:srgbClr val="101010"/>
                </a:solidFill>
                <a:latin typeface="Montserrat"/>
                <a:ea typeface="Montserrat"/>
                <a:cs typeface="Montserrat"/>
                <a:sym typeface="Montserrat"/>
              </a:rPr>
              <a:t>Global_reactive_power → Power not consumed but circulated (kilowatts)</a:t>
            </a:r>
          </a:p>
          <a:p>
            <a:pPr marL="516730" lvl="1" indent="-258365" algn="l">
              <a:lnSpc>
                <a:spcPts val="3350"/>
              </a:lnSpc>
              <a:spcBef>
                <a:spcPct val="0"/>
              </a:spcBef>
              <a:buFont typeface="Arial"/>
              <a:buChar char="•"/>
            </a:pPr>
            <a:r>
              <a:rPr lang="en-US" sz="2393" u="none" strike="noStrike">
                <a:solidFill>
                  <a:srgbClr val="101010"/>
                </a:solidFill>
                <a:latin typeface="Montserrat"/>
                <a:ea typeface="Montserrat"/>
                <a:cs typeface="Montserrat"/>
                <a:sym typeface="Montserrat"/>
              </a:rPr>
              <a:t>Voltage → Electrical voltage (volts)</a:t>
            </a:r>
          </a:p>
          <a:p>
            <a:pPr marL="516730" lvl="1" indent="-258365" algn="l">
              <a:lnSpc>
                <a:spcPts val="3350"/>
              </a:lnSpc>
              <a:spcBef>
                <a:spcPct val="0"/>
              </a:spcBef>
              <a:buFont typeface="Arial"/>
              <a:buChar char="•"/>
            </a:pPr>
            <a:r>
              <a:rPr lang="en-US" sz="2393" u="none" strike="noStrike">
                <a:solidFill>
                  <a:srgbClr val="101010"/>
                </a:solidFill>
                <a:latin typeface="Montserrat"/>
                <a:ea typeface="Montserrat"/>
                <a:cs typeface="Montserrat"/>
                <a:sym typeface="Montserrat"/>
              </a:rPr>
              <a:t>Global_intensity → Current intensity (ampere)</a:t>
            </a:r>
          </a:p>
          <a:p>
            <a:pPr marL="516730" lvl="1" indent="-258365" algn="l">
              <a:lnSpc>
                <a:spcPts val="3350"/>
              </a:lnSpc>
              <a:spcBef>
                <a:spcPct val="0"/>
              </a:spcBef>
              <a:buFont typeface="Arial"/>
              <a:buChar char="•"/>
            </a:pPr>
            <a:r>
              <a:rPr lang="en-US" sz="2393" u="none" strike="noStrike">
                <a:solidFill>
                  <a:srgbClr val="101010"/>
                </a:solidFill>
                <a:latin typeface="Montserrat"/>
                <a:ea typeface="Montserrat"/>
                <a:cs typeface="Montserrat"/>
                <a:sym typeface="Montserrat"/>
              </a:rPr>
              <a:t>Sub_metering_1, Sub_metering_2, Sub_metering_3 → Power consumed by specific household appliances/areas</a:t>
            </a:r>
          </a:p>
          <a:p>
            <a:pPr marL="0" lvl="0" indent="0" algn="l">
              <a:lnSpc>
                <a:spcPts val="3350"/>
              </a:lnSpc>
              <a:spcBef>
                <a:spcPct val="0"/>
              </a:spcBef>
            </a:pPr>
            <a:endParaRPr lang="en-US" sz="2393" u="none" strike="noStrike">
              <a:solidFill>
                <a:srgbClr val="10101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29325" y="149472"/>
            <a:ext cx="17957093" cy="9970282"/>
            <a:chOff x="0" y="0"/>
            <a:chExt cx="4729440" cy="2625918"/>
          </a:xfrm>
        </p:grpSpPr>
        <p:sp>
          <p:nvSpPr>
            <p:cNvPr id="3" name="Freeform 3"/>
            <p:cNvSpPr/>
            <p:nvPr/>
          </p:nvSpPr>
          <p:spPr>
            <a:xfrm>
              <a:off x="0" y="0"/>
              <a:ext cx="4729440" cy="2625918"/>
            </a:xfrm>
            <a:custGeom>
              <a:avLst/>
              <a:gdLst/>
              <a:ahLst/>
              <a:cxnLst/>
              <a:rect l="l" t="t" r="r" b="b"/>
              <a:pathLst>
                <a:path w="4729440" h="2625918">
                  <a:moveTo>
                    <a:pt x="9916" y="0"/>
                  </a:moveTo>
                  <a:lnTo>
                    <a:pt x="4719524" y="0"/>
                  </a:lnTo>
                  <a:cubicBezTo>
                    <a:pt x="4722154" y="0"/>
                    <a:pt x="4724676" y="1045"/>
                    <a:pt x="4726536" y="2904"/>
                  </a:cubicBezTo>
                  <a:cubicBezTo>
                    <a:pt x="4728395" y="4764"/>
                    <a:pt x="4729440" y="7286"/>
                    <a:pt x="4729440" y="9916"/>
                  </a:cubicBezTo>
                  <a:lnTo>
                    <a:pt x="4729440" y="2616002"/>
                  </a:lnTo>
                  <a:cubicBezTo>
                    <a:pt x="4729440" y="2621478"/>
                    <a:pt x="4725000" y="2625918"/>
                    <a:pt x="4719524" y="2625918"/>
                  </a:cubicBezTo>
                  <a:lnTo>
                    <a:pt x="9916" y="2625918"/>
                  </a:lnTo>
                  <a:cubicBezTo>
                    <a:pt x="4440" y="2625918"/>
                    <a:pt x="0" y="2621478"/>
                    <a:pt x="0" y="2616002"/>
                  </a:cubicBezTo>
                  <a:lnTo>
                    <a:pt x="0" y="9916"/>
                  </a:lnTo>
                  <a:cubicBezTo>
                    <a:pt x="0" y="4440"/>
                    <a:pt x="4440" y="0"/>
                    <a:pt x="9916" y="0"/>
                  </a:cubicBezTo>
                  <a:close/>
                </a:path>
              </a:pathLst>
            </a:custGeom>
            <a:solidFill>
              <a:srgbClr val="FFFFFF"/>
            </a:solidFill>
            <a:ln cap="rnd">
              <a:noFill/>
              <a:prstDash val="solid"/>
              <a:round/>
            </a:ln>
          </p:spPr>
          <p:txBody>
            <a:bodyPr/>
            <a:lstStyle/>
            <a:p>
              <a:endParaRPr lang="en-IN"/>
            </a:p>
          </p:txBody>
        </p:sp>
        <p:sp>
          <p:nvSpPr>
            <p:cNvPr id="4" name="TextBox 4"/>
            <p:cNvSpPr txBox="1"/>
            <p:nvPr/>
          </p:nvSpPr>
          <p:spPr>
            <a:xfrm>
              <a:off x="0" y="-47625"/>
              <a:ext cx="4729440" cy="2673543"/>
            </a:xfrm>
            <a:prstGeom prst="rect">
              <a:avLst/>
            </a:prstGeom>
          </p:spPr>
          <p:txBody>
            <a:bodyPr lIns="50800" tIns="50800" rIns="50800" bIns="50800" rtlCol="0" anchor="ctr"/>
            <a:lstStyle/>
            <a:p>
              <a:pPr marL="0" lvl="0" indent="0" algn="ctr">
                <a:lnSpc>
                  <a:spcPts val="3640"/>
                </a:lnSpc>
                <a:spcBef>
                  <a:spcPct val="0"/>
                </a:spcBef>
              </a:pPr>
              <a:endParaRPr/>
            </a:p>
          </p:txBody>
        </p:sp>
      </p:grpSp>
      <p:grpSp>
        <p:nvGrpSpPr>
          <p:cNvPr id="5" name="Group 5"/>
          <p:cNvGrpSpPr/>
          <p:nvPr/>
        </p:nvGrpSpPr>
        <p:grpSpPr>
          <a:xfrm>
            <a:off x="9290476" y="4074774"/>
            <a:ext cx="3262874" cy="4031036"/>
            <a:chOff x="0" y="0"/>
            <a:chExt cx="1523174" cy="1881767"/>
          </a:xfrm>
        </p:grpSpPr>
        <p:sp>
          <p:nvSpPr>
            <p:cNvPr id="6" name="Freeform 6"/>
            <p:cNvSpPr/>
            <p:nvPr/>
          </p:nvSpPr>
          <p:spPr>
            <a:xfrm>
              <a:off x="0" y="0"/>
              <a:ext cx="1523174" cy="1881768"/>
            </a:xfrm>
            <a:custGeom>
              <a:avLst/>
              <a:gdLst/>
              <a:ahLst/>
              <a:cxnLst/>
              <a:rect l="l" t="t" r="r" b="b"/>
              <a:pathLst>
                <a:path w="1523174" h="1881768">
                  <a:moveTo>
                    <a:pt x="54573" y="0"/>
                  </a:moveTo>
                  <a:lnTo>
                    <a:pt x="1468601" y="0"/>
                  </a:lnTo>
                  <a:cubicBezTo>
                    <a:pt x="1483075" y="0"/>
                    <a:pt x="1496956" y="5750"/>
                    <a:pt x="1507190" y="15984"/>
                  </a:cubicBezTo>
                  <a:cubicBezTo>
                    <a:pt x="1517425" y="26218"/>
                    <a:pt x="1523174" y="40099"/>
                    <a:pt x="1523174" y="54573"/>
                  </a:cubicBezTo>
                  <a:lnTo>
                    <a:pt x="1523174" y="1827195"/>
                  </a:lnTo>
                  <a:cubicBezTo>
                    <a:pt x="1523174" y="1841668"/>
                    <a:pt x="1517425" y="1855549"/>
                    <a:pt x="1507190" y="1865784"/>
                  </a:cubicBezTo>
                  <a:cubicBezTo>
                    <a:pt x="1496956" y="1876018"/>
                    <a:pt x="1483075" y="1881768"/>
                    <a:pt x="1468601" y="1881768"/>
                  </a:cubicBezTo>
                  <a:lnTo>
                    <a:pt x="54573" y="1881768"/>
                  </a:lnTo>
                  <a:cubicBezTo>
                    <a:pt x="40099" y="1881768"/>
                    <a:pt x="26218" y="1876018"/>
                    <a:pt x="15984" y="1865784"/>
                  </a:cubicBezTo>
                  <a:cubicBezTo>
                    <a:pt x="5750" y="1855549"/>
                    <a:pt x="0" y="1841668"/>
                    <a:pt x="0" y="1827195"/>
                  </a:cubicBezTo>
                  <a:lnTo>
                    <a:pt x="0" y="54573"/>
                  </a:lnTo>
                  <a:cubicBezTo>
                    <a:pt x="0" y="40099"/>
                    <a:pt x="5750" y="26218"/>
                    <a:pt x="15984" y="15984"/>
                  </a:cubicBezTo>
                  <a:cubicBezTo>
                    <a:pt x="26218" y="5750"/>
                    <a:pt x="40099" y="0"/>
                    <a:pt x="54573" y="0"/>
                  </a:cubicBezTo>
                  <a:close/>
                </a:path>
              </a:pathLst>
            </a:custGeom>
            <a:solidFill>
              <a:srgbClr val="FFFFFF"/>
            </a:solidFill>
            <a:ln cap="rnd">
              <a:noFill/>
              <a:prstDash val="solid"/>
              <a:round/>
            </a:ln>
          </p:spPr>
          <p:txBody>
            <a:bodyPr/>
            <a:lstStyle/>
            <a:p>
              <a:endParaRPr lang="en-IN"/>
            </a:p>
          </p:txBody>
        </p:sp>
        <p:sp>
          <p:nvSpPr>
            <p:cNvPr id="7" name="TextBox 7"/>
            <p:cNvSpPr txBox="1"/>
            <p:nvPr/>
          </p:nvSpPr>
          <p:spPr>
            <a:xfrm>
              <a:off x="0" y="-47625"/>
              <a:ext cx="1523174" cy="1929392"/>
            </a:xfrm>
            <a:prstGeom prst="rect">
              <a:avLst/>
            </a:prstGeom>
          </p:spPr>
          <p:txBody>
            <a:bodyPr lIns="0" tIns="0" rIns="0" bIns="0" rtlCol="0" anchor="ctr"/>
            <a:lstStyle/>
            <a:p>
              <a:pPr algn="ctr">
                <a:lnSpc>
                  <a:spcPts val="3640"/>
                </a:lnSpc>
              </a:pPr>
              <a:endParaRPr/>
            </a:p>
          </p:txBody>
        </p:sp>
      </p:grpSp>
      <p:sp>
        <p:nvSpPr>
          <p:cNvPr id="8" name="Freeform 8"/>
          <p:cNvSpPr/>
          <p:nvPr/>
        </p:nvSpPr>
        <p:spPr>
          <a:xfrm>
            <a:off x="3314043" y="385925"/>
            <a:ext cx="12415977" cy="6350662"/>
          </a:xfrm>
          <a:custGeom>
            <a:avLst/>
            <a:gdLst/>
            <a:ahLst/>
            <a:cxnLst/>
            <a:rect l="l" t="t" r="r" b="b"/>
            <a:pathLst>
              <a:path w="12415977" h="6350662">
                <a:moveTo>
                  <a:pt x="0" y="0"/>
                </a:moveTo>
                <a:lnTo>
                  <a:pt x="12415976" y="0"/>
                </a:lnTo>
                <a:lnTo>
                  <a:pt x="12415976" y="6350661"/>
                </a:lnTo>
                <a:lnTo>
                  <a:pt x="0" y="6350661"/>
                </a:lnTo>
                <a:lnTo>
                  <a:pt x="0" y="0"/>
                </a:lnTo>
                <a:close/>
              </a:path>
            </a:pathLst>
          </a:custGeom>
          <a:blipFill>
            <a:blip r:embed="rId2"/>
            <a:stretch>
              <a:fillRect l="-2564" r="-1084" b="-4866"/>
            </a:stretch>
          </a:blipFill>
        </p:spPr>
        <p:txBody>
          <a:bodyPr/>
          <a:lstStyle/>
          <a:p>
            <a:endParaRPr lang="en-IN"/>
          </a:p>
        </p:txBody>
      </p:sp>
      <p:sp>
        <p:nvSpPr>
          <p:cNvPr id="9" name="TextBox 9"/>
          <p:cNvSpPr txBox="1"/>
          <p:nvPr/>
        </p:nvSpPr>
        <p:spPr>
          <a:xfrm>
            <a:off x="3139190" y="6522350"/>
            <a:ext cx="12765682" cy="2845366"/>
          </a:xfrm>
          <a:prstGeom prst="rect">
            <a:avLst/>
          </a:prstGeom>
        </p:spPr>
        <p:txBody>
          <a:bodyPr lIns="0" tIns="0" rIns="0" bIns="0" rtlCol="0" anchor="t">
            <a:spAutoFit/>
          </a:bodyPr>
          <a:lstStyle/>
          <a:p>
            <a:pPr marL="588916" lvl="1" indent="-294458" algn="l">
              <a:lnSpc>
                <a:spcPts val="3818"/>
              </a:lnSpc>
              <a:spcBef>
                <a:spcPct val="0"/>
              </a:spcBef>
              <a:buFont typeface="Arial"/>
              <a:buChar char="•"/>
            </a:pPr>
            <a:r>
              <a:rPr lang="en-US" sz="2727">
                <a:solidFill>
                  <a:srgbClr val="101010"/>
                </a:solidFill>
                <a:latin typeface="Montserrat"/>
                <a:ea typeface="Montserrat"/>
                <a:cs typeface="Montserrat"/>
                <a:sym typeface="Montserrat"/>
              </a:rPr>
              <a:t>Br</a:t>
            </a:r>
            <a:r>
              <a:rPr lang="en-US" sz="2727" u="none" strike="noStrike">
                <a:solidFill>
                  <a:srgbClr val="101010"/>
                </a:solidFill>
                <a:latin typeface="Montserrat"/>
                <a:ea typeface="Montserrat"/>
                <a:cs typeface="Montserrat"/>
                <a:sym typeface="Montserrat"/>
              </a:rPr>
              <a:t>onze: Raw energy CSVs from AWS S3 stored as-is.</a:t>
            </a:r>
          </a:p>
          <a:p>
            <a:pPr marL="588916" lvl="1" indent="-294458" algn="l">
              <a:lnSpc>
                <a:spcPts val="3818"/>
              </a:lnSpc>
              <a:spcBef>
                <a:spcPct val="0"/>
              </a:spcBef>
              <a:buFont typeface="Arial"/>
              <a:buChar char="•"/>
            </a:pPr>
            <a:r>
              <a:rPr lang="en-US" sz="2727" u="none" strike="noStrike">
                <a:solidFill>
                  <a:srgbClr val="101010"/>
                </a:solidFill>
                <a:latin typeface="Montserrat"/>
                <a:ea typeface="Montserrat"/>
                <a:cs typeface="Montserrat"/>
                <a:sym typeface="Montserrat"/>
              </a:rPr>
              <a:t>Silver: Cleaned &amp; standardized data (duplicates removed, timestamps fixed).</a:t>
            </a:r>
          </a:p>
          <a:p>
            <a:pPr marL="588916" lvl="1" indent="-294458" algn="l">
              <a:lnSpc>
                <a:spcPts val="3818"/>
              </a:lnSpc>
              <a:spcBef>
                <a:spcPct val="0"/>
              </a:spcBef>
              <a:buFont typeface="Arial"/>
              <a:buChar char="•"/>
            </a:pPr>
            <a:r>
              <a:rPr lang="en-US" sz="2727" u="none" strike="noStrike">
                <a:solidFill>
                  <a:srgbClr val="101010"/>
                </a:solidFill>
                <a:latin typeface="Montserrat"/>
                <a:ea typeface="Montserrat"/>
                <a:cs typeface="Montserrat"/>
                <a:sym typeface="Montserrat"/>
              </a:rPr>
              <a:t>Gold: Aggregated features (hourly/daily consumption) for forecasting.</a:t>
            </a:r>
          </a:p>
          <a:p>
            <a:pPr marL="588916" lvl="1" indent="-294458" algn="l">
              <a:lnSpc>
                <a:spcPts val="3818"/>
              </a:lnSpc>
              <a:spcBef>
                <a:spcPct val="0"/>
              </a:spcBef>
              <a:buFont typeface="Arial"/>
              <a:buChar char="•"/>
            </a:pPr>
            <a:r>
              <a:rPr lang="en-US" sz="2727" u="none" strike="noStrike">
                <a:solidFill>
                  <a:srgbClr val="101010"/>
                </a:solidFill>
                <a:latin typeface="Montserrat"/>
                <a:ea typeface="Montserrat"/>
                <a:cs typeface="Montserrat"/>
                <a:sym typeface="Montserrat"/>
              </a:rPr>
              <a:t>Final Use: Reliable data used for ML forecasts &amp; reports.</a:t>
            </a:r>
          </a:p>
          <a:p>
            <a:pPr marL="0" lvl="0" indent="0" algn="l">
              <a:lnSpc>
                <a:spcPts val="3818"/>
              </a:lnSpc>
              <a:spcBef>
                <a:spcPct val="0"/>
              </a:spcBef>
            </a:pPr>
            <a:endParaRPr lang="en-US" sz="2727" u="none" strike="noStrike">
              <a:solidFill>
                <a:srgbClr val="101010"/>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63013"/>
            <a:ext cx="6283391" cy="9937103"/>
          </a:xfrm>
          <a:custGeom>
            <a:avLst/>
            <a:gdLst/>
            <a:ahLst/>
            <a:cxnLst/>
            <a:rect l="l" t="t" r="r" b="b"/>
            <a:pathLst>
              <a:path w="6283391" h="9937103">
                <a:moveTo>
                  <a:pt x="0" y="0"/>
                </a:moveTo>
                <a:lnTo>
                  <a:pt x="6283391" y="0"/>
                </a:lnTo>
                <a:lnTo>
                  <a:pt x="6283391" y="9937103"/>
                </a:lnTo>
                <a:lnTo>
                  <a:pt x="0" y="9937103"/>
                </a:lnTo>
                <a:lnTo>
                  <a:pt x="0" y="0"/>
                </a:lnTo>
                <a:close/>
              </a:path>
            </a:pathLst>
          </a:custGeom>
          <a:blipFill>
            <a:blip r:embed="rId2"/>
            <a:stretch>
              <a:fillRect l="-9510" t="-2768" b="-1164"/>
            </a:stretch>
          </a:blipFill>
        </p:spPr>
        <p:txBody>
          <a:bodyPr/>
          <a:lstStyle/>
          <a:p>
            <a:endParaRPr lang="en-IN"/>
          </a:p>
        </p:txBody>
      </p:sp>
      <p:sp>
        <p:nvSpPr>
          <p:cNvPr id="4" name="TextBox 4"/>
          <p:cNvSpPr txBox="1"/>
          <p:nvPr/>
        </p:nvSpPr>
        <p:spPr>
          <a:xfrm>
            <a:off x="4881134" y="1181100"/>
            <a:ext cx="8525731" cy="1038225"/>
          </a:xfrm>
          <a:prstGeom prst="rect">
            <a:avLst/>
          </a:prstGeom>
        </p:spPr>
        <p:txBody>
          <a:bodyPr lIns="0" tIns="0" rIns="0" bIns="0" rtlCol="0" anchor="t">
            <a:spAutoFit/>
          </a:bodyPr>
          <a:lstStyle/>
          <a:p>
            <a:pPr marL="0" lvl="0" indent="0" algn="l">
              <a:lnSpc>
                <a:spcPts val="8241"/>
              </a:lnSpc>
              <a:spcBef>
                <a:spcPct val="0"/>
              </a:spcBef>
            </a:pPr>
            <a:r>
              <a:rPr lang="en-US" sz="6868" b="1" dirty="0">
                <a:solidFill>
                  <a:srgbClr val="101010"/>
                </a:solidFill>
                <a:latin typeface="Montserrat Bold"/>
                <a:ea typeface="Montserrat Bold"/>
                <a:cs typeface="Montserrat Bold"/>
                <a:sym typeface="Montserrat Bold"/>
              </a:rPr>
              <a:t>AWS Setup</a:t>
            </a:r>
          </a:p>
        </p:txBody>
      </p:sp>
      <p:sp>
        <p:nvSpPr>
          <p:cNvPr id="13" name="Rectangle 8">
            <a:extLst>
              <a:ext uri="{FF2B5EF4-FFF2-40B4-BE49-F238E27FC236}">
                <a16:creationId xmlns:a16="http://schemas.microsoft.com/office/drawing/2014/main" id="{8E0ECAF5-E797-ACC0-931E-00D59D93B66D}"/>
              </a:ext>
            </a:extLst>
          </p:cNvPr>
          <p:cNvSpPr>
            <a:spLocks noChangeArrowheads="1"/>
          </p:cNvSpPr>
          <p:nvPr/>
        </p:nvSpPr>
        <p:spPr bwMode="auto">
          <a:xfrm>
            <a:off x="5562600" y="2095500"/>
            <a:ext cx="18440400" cy="3690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Source (AWS S3):</a:t>
            </a:r>
            <a:r>
              <a:rPr kumimoji="0" lang="en-US" altLang="en-US" sz="2000" b="0" i="0" u="none" strike="noStrike" cap="none" normalizeH="0" baseline="0" dirty="0">
                <a:ln>
                  <a:noFill/>
                </a:ln>
                <a:solidFill>
                  <a:schemeClr val="tx1"/>
                </a:solidFill>
                <a:effectLst/>
                <a:latin typeface="Arial" panose="020B0604020202020204" pitchFamily="34" charset="0"/>
              </a:rPr>
              <a:t> Raw CSV energy consumption data is ingested daily.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Databricks Workflows &amp; Cluster:</a:t>
            </a:r>
            <a:r>
              <a:rPr kumimoji="0" lang="en-US" altLang="en-US" sz="2000" b="0" i="0" u="none" strike="noStrike" cap="none" normalizeH="0" baseline="0" dirty="0">
                <a:ln>
                  <a:noFill/>
                </a:ln>
                <a:solidFill>
                  <a:schemeClr val="tx1"/>
                </a:solidFill>
                <a:effectLst/>
                <a:latin typeface="Arial" panose="020B0604020202020204" pitchFamily="34" charset="0"/>
              </a:rPr>
              <a:t> Automates ingestion, handles malformed records, and initiates ETL jobs.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Bronze Layer (Delta Lake):</a:t>
            </a:r>
            <a:r>
              <a:rPr kumimoji="0" lang="en-US" altLang="en-US" sz="2000" b="0" i="0" u="none" strike="noStrike" cap="none" normalizeH="0" baseline="0" dirty="0">
                <a:ln>
                  <a:noFill/>
                </a:ln>
                <a:solidFill>
                  <a:schemeClr val="tx1"/>
                </a:solidFill>
                <a:effectLst/>
                <a:latin typeface="Arial" panose="020B0604020202020204" pitchFamily="34" charset="0"/>
              </a:rPr>
              <a:t> Stores raw data in Delta format for durability and reproducibility.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Silver Layer (Delta Lake):</a:t>
            </a:r>
            <a:r>
              <a:rPr kumimoji="0" lang="en-US" altLang="en-US" sz="2000" b="0" i="0" u="none" strike="noStrike" cap="none" normalizeH="0" baseline="0" dirty="0">
                <a:ln>
                  <a:noFill/>
                </a:ln>
                <a:solidFill>
                  <a:schemeClr val="tx1"/>
                </a:solidFill>
                <a:effectLst/>
                <a:latin typeface="Arial" panose="020B0604020202020204" pitchFamily="34" charset="0"/>
              </a:rPr>
              <a:t> Cleansed and standardized datasets with deduplication, formatting, and enrichment.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Gold Layer (Delta Lake):</a:t>
            </a:r>
            <a:r>
              <a:rPr kumimoji="0" lang="en-US" altLang="en-US" sz="2000" b="0" i="0" u="none" strike="noStrike" cap="none" normalizeH="0" baseline="0" dirty="0">
                <a:ln>
                  <a:noFill/>
                </a:ln>
                <a:solidFill>
                  <a:schemeClr val="tx1"/>
                </a:solidFill>
                <a:effectLst/>
                <a:latin typeface="Arial" panose="020B0604020202020204" pitchFamily="34" charset="0"/>
              </a:rPr>
              <a:t> Feature-engineered datasets for analytics, reporting, and ML consumption.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Consumption Forecasting (ML Models):</a:t>
            </a:r>
            <a:r>
              <a:rPr kumimoji="0" lang="en-US" altLang="en-US" sz="2000" b="0" i="0" u="none" strike="noStrike" cap="none" normalizeH="0" baseline="0" dirty="0">
                <a:ln>
                  <a:noFill/>
                </a:ln>
                <a:solidFill>
                  <a:schemeClr val="tx1"/>
                </a:solidFill>
                <a:effectLst/>
                <a:latin typeface="Arial" panose="020B0604020202020204" pitchFamily="34" charset="0"/>
              </a:rPr>
              <a:t> Trained models generate demand forecasts and detect anomalies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8600" y="934365"/>
            <a:ext cx="9734321" cy="1038225"/>
          </a:xfrm>
          <a:prstGeom prst="rect">
            <a:avLst/>
          </a:prstGeom>
        </p:spPr>
        <p:txBody>
          <a:bodyPr lIns="0" tIns="0" rIns="0" bIns="0" rtlCol="0" anchor="t">
            <a:spAutoFit/>
          </a:bodyPr>
          <a:lstStyle/>
          <a:p>
            <a:pPr marL="0" lvl="0" indent="0" algn="l">
              <a:lnSpc>
                <a:spcPts val="8241"/>
              </a:lnSpc>
              <a:spcBef>
                <a:spcPct val="0"/>
              </a:spcBef>
            </a:pPr>
            <a:r>
              <a:rPr lang="en-US" sz="6868" b="1" dirty="0">
                <a:solidFill>
                  <a:srgbClr val="101010"/>
                </a:solidFill>
                <a:latin typeface="Montserrat Bold"/>
                <a:ea typeface="Montserrat Bold"/>
                <a:cs typeface="Montserrat Bold"/>
                <a:sym typeface="Montserrat Bold"/>
              </a:rPr>
              <a:t>Tools &amp; Technologies</a:t>
            </a:r>
          </a:p>
        </p:txBody>
      </p:sp>
      <p:sp>
        <p:nvSpPr>
          <p:cNvPr id="3" name="TextBox 3"/>
          <p:cNvSpPr txBox="1"/>
          <p:nvPr/>
        </p:nvSpPr>
        <p:spPr>
          <a:xfrm>
            <a:off x="1497585" y="2395605"/>
            <a:ext cx="2419945" cy="438786"/>
          </a:xfrm>
          <a:prstGeom prst="rect">
            <a:avLst/>
          </a:prstGeom>
        </p:spPr>
        <p:txBody>
          <a:bodyPr lIns="0" tIns="0" rIns="0" bIns="0" rtlCol="0" anchor="t">
            <a:spAutoFit/>
          </a:bodyPr>
          <a:lstStyle/>
          <a:p>
            <a:pPr algn="ctr">
              <a:lnSpc>
                <a:spcPts val="3639"/>
              </a:lnSpc>
            </a:pPr>
            <a:r>
              <a:rPr lang="en-US" sz="2599" b="1">
                <a:solidFill>
                  <a:srgbClr val="101010"/>
                </a:solidFill>
                <a:latin typeface="Montserrat Bold"/>
                <a:ea typeface="Montserrat Bold"/>
                <a:cs typeface="Montserrat Bold"/>
                <a:sym typeface="Montserrat Bold"/>
              </a:rPr>
              <a:t>🔹 Databricks</a:t>
            </a:r>
          </a:p>
        </p:txBody>
      </p:sp>
      <p:sp>
        <p:nvSpPr>
          <p:cNvPr id="4" name="TextBox 4"/>
          <p:cNvSpPr txBox="1"/>
          <p:nvPr/>
        </p:nvSpPr>
        <p:spPr>
          <a:xfrm>
            <a:off x="2459908" y="2990542"/>
            <a:ext cx="13840190" cy="1369863"/>
          </a:xfrm>
          <a:prstGeom prst="rect">
            <a:avLst/>
          </a:prstGeom>
        </p:spPr>
        <p:txBody>
          <a:bodyPr lIns="0" tIns="0" rIns="0" bIns="0" rtlCol="0" anchor="t">
            <a:spAutoFit/>
          </a:bodyPr>
          <a:lstStyle/>
          <a:p>
            <a:pPr marL="430372" lvl="1" indent="-215186" algn="just">
              <a:lnSpc>
                <a:spcPts val="2790"/>
              </a:lnSpc>
              <a:buFont typeface="Arial"/>
              <a:buChar char="•"/>
            </a:pPr>
            <a:r>
              <a:rPr lang="en-US" sz="1993">
                <a:solidFill>
                  <a:srgbClr val="101010"/>
                </a:solidFill>
                <a:latin typeface="Montserrat"/>
                <a:ea typeface="Montserrat"/>
                <a:cs typeface="Montserrat"/>
                <a:sym typeface="Montserrat"/>
              </a:rPr>
              <a:t>Cloud-based</a:t>
            </a:r>
            <a:r>
              <a:rPr lang="en-US" sz="1993" u="none" strike="noStrike">
                <a:solidFill>
                  <a:srgbClr val="101010"/>
                </a:solidFill>
                <a:latin typeface="Montserrat"/>
                <a:ea typeface="Montserrat"/>
                <a:cs typeface="Montserrat"/>
                <a:sym typeface="Montserrat"/>
              </a:rPr>
              <a:t> unified analytics platform.</a:t>
            </a:r>
          </a:p>
          <a:p>
            <a:pPr marL="430372" lvl="1" indent="-215186" algn="just">
              <a:lnSpc>
                <a:spcPts val="2790"/>
              </a:lnSpc>
              <a:buFont typeface="Arial"/>
              <a:buChar char="•"/>
            </a:pPr>
            <a:r>
              <a:rPr lang="en-US" sz="1993" u="none" strike="noStrike">
                <a:solidFill>
                  <a:srgbClr val="101010"/>
                </a:solidFill>
                <a:latin typeface="Montserrat"/>
                <a:ea typeface="Montserrat"/>
                <a:cs typeface="Montserrat"/>
                <a:sym typeface="Montserrat"/>
              </a:rPr>
              <a:t>Used for data engineering, ML model training, and workflow orchestration.</a:t>
            </a:r>
          </a:p>
          <a:p>
            <a:pPr marL="430372" lvl="1" indent="-215186" algn="just">
              <a:lnSpc>
                <a:spcPts val="2790"/>
              </a:lnSpc>
              <a:buFont typeface="Arial"/>
              <a:buChar char="•"/>
            </a:pPr>
            <a:r>
              <a:rPr lang="en-US" sz="1993" u="none" strike="noStrike">
                <a:solidFill>
                  <a:srgbClr val="101010"/>
                </a:solidFill>
                <a:latin typeface="Montserrat"/>
                <a:ea typeface="Montserrat"/>
                <a:cs typeface="Montserrat"/>
                <a:sym typeface="Montserrat"/>
              </a:rPr>
              <a:t>Provides Delta Lake support for ACID transactions and schema enforcement.</a:t>
            </a:r>
          </a:p>
          <a:p>
            <a:pPr algn="just">
              <a:lnSpc>
                <a:spcPts val="2650"/>
              </a:lnSpc>
            </a:pPr>
            <a:endParaRPr lang="en-US" sz="1993" u="none" strike="noStrike">
              <a:solidFill>
                <a:srgbClr val="101010"/>
              </a:solidFill>
              <a:latin typeface="Montserrat"/>
              <a:ea typeface="Montserrat"/>
              <a:cs typeface="Montserrat"/>
              <a:sym typeface="Montserrat"/>
            </a:endParaRPr>
          </a:p>
        </p:txBody>
      </p:sp>
      <p:sp>
        <p:nvSpPr>
          <p:cNvPr id="5" name="TextBox 5"/>
          <p:cNvSpPr txBox="1"/>
          <p:nvPr/>
        </p:nvSpPr>
        <p:spPr>
          <a:xfrm>
            <a:off x="1716838" y="4312780"/>
            <a:ext cx="1981438" cy="438786"/>
          </a:xfrm>
          <a:prstGeom prst="rect">
            <a:avLst/>
          </a:prstGeom>
        </p:spPr>
        <p:txBody>
          <a:bodyPr lIns="0" tIns="0" rIns="0" bIns="0" rtlCol="0" anchor="t">
            <a:spAutoFit/>
          </a:bodyPr>
          <a:lstStyle/>
          <a:p>
            <a:pPr algn="ctr">
              <a:lnSpc>
                <a:spcPts val="3639"/>
              </a:lnSpc>
            </a:pPr>
            <a:r>
              <a:rPr lang="en-US" sz="2599" b="1">
                <a:solidFill>
                  <a:srgbClr val="101010"/>
                </a:solidFill>
                <a:latin typeface="Montserrat Bold"/>
                <a:ea typeface="Montserrat Bold"/>
                <a:cs typeface="Montserrat Bold"/>
                <a:sym typeface="Montserrat Bold"/>
              </a:rPr>
              <a:t>🔹 PySpark</a:t>
            </a:r>
          </a:p>
        </p:txBody>
      </p:sp>
      <p:sp>
        <p:nvSpPr>
          <p:cNvPr id="6" name="TextBox 6"/>
          <p:cNvSpPr txBox="1"/>
          <p:nvPr/>
        </p:nvSpPr>
        <p:spPr>
          <a:xfrm>
            <a:off x="2707558" y="4903965"/>
            <a:ext cx="13840190" cy="1369863"/>
          </a:xfrm>
          <a:prstGeom prst="rect">
            <a:avLst/>
          </a:prstGeom>
        </p:spPr>
        <p:txBody>
          <a:bodyPr lIns="0" tIns="0" rIns="0" bIns="0" rtlCol="0" anchor="t">
            <a:spAutoFit/>
          </a:bodyPr>
          <a:lstStyle/>
          <a:p>
            <a:pPr marL="430372" lvl="1" indent="-215186" algn="just">
              <a:lnSpc>
                <a:spcPts val="2790"/>
              </a:lnSpc>
              <a:buFont typeface="Arial"/>
              <a:buChar char="•"/>
            </a:pPr>
            <a:r>
              <a:rPr lang="en-US" sz="1993">
                <a:solidFill>
                  <a:srgbClr val="101010"/>
                </a:solidFill>
                <a:latin typeface="Montserrat"/>
                <a:ea typeface="Montserrat"/>
                <a:cs typeface="Montserrat"/>
                <a:sym typeface="Montserrat"/>
              </a:rPr>
              <a:t>Python API</a:t>
            </a:r>
            <a:r>
              <a:rPr lang="en-US" sz="1993" u="none" strike="noStrike">
                <a:solidFill>
                  <a:srgbClr val="101010"/>
                </a:solidFill>
                <a:latin typeface="Montserrat"/>
                <a:ea typeface="Montserrat"/>
                <a:cs typeface="Montserrat"/>
                <a:sym typeface="Montserrat"/>
              </a:rPr>
              <a:t> for Apache Spark.</a:t>
            </a:r>
          </a:p>
          <a:p>
            <a:pPr marL="430372" lvl="1" indent="-215186" algn="just">
              <a:lnSpc>
                <a:spcPts val="2790"/>
              </a:lnSpc>
              <a:buFont typeface="Arial"/>
              <a:buChar char="•"/>
            </a:pPr>
            <a:r>
              <a:rPr lang="en-US" sz="1993" u="none" strike="noStrike">
                <a:solidFill>
                  <a:srgbClr val="101010"/>
                </a:solidFill>
                <a:latin typeface="Montserrat"/>
                <a:ea typeface="Montserrat"/>
                <a:cs typeface="Montserrat"/>
                <a:sym typeface="Montserrat"/>
              </a:rPr>
              <a:t>Distributed computing framework for big data processing.</a:t>
            </a:r>
          </a:p>
          <a:p>
            <a:pPr marL="430372" lvl="1" indent="-215186" algn="just">
              <a:lnSpc>
                <a:spcPts val="2790"/>
              </a:lnSpc>
              <a:buFont typeface="Arial"/>
              <a:buChar char="•"/>
            </a:pPr>
            <a:r>
              <a:rPr lang="en-US" sz="1993" u="none" strike="noStrike">
                <a:solidFill>
                  <a:srgbClr val="101010"/>
                </a:solidFill>
                <a:latin typeface="Montserrat"/>
                <a:ea typeface="Montserrat"/>
                <a:cs typeface="Montserrat"/>
                <a:sym typeface="Montserrat"/>
              </a:rPr>
              <a:t>Handles ETL, data cleaning, transformation, and feature engineering.</a:t>
            </a:r>
          </a:p>
          <a:p>
            <a:pPr algn="just">
              <a:lnSpc>
                <a:spcPts val="2650"/>
              </a:lnSpc>
            </a:pPr>
            <a:endParaRPr lang="en-US" sz="1993" u="none" strike="noStrike">
              <a:solidFill>
                <a:srgbClr val="101010"/>
              </a:solidFill>
              <a:latin typeface="Montserrat"/>
              <a:ea typeface="Montserrat"/>
              <a:cs typeface="Montserrat"/>
              <a:sym typeface="Montserrat"/>
            </a:endParaRPr>
          </a:p>
        </p:txBody>
      </p:sp>
      <p:sp>
        <p:nvSpPr>
          <p:cNvPr id="7" name="TextBox 7"/>
          <p:cNvSpPr txBox="1"/>
          <p:nvPr/>
        </p:nvSpPr>
        <p:spPr>
          <a:xfrm>
            <a:off x="1505145" y="6030623"/>
            <a:ext cx="2404824" cy="438786"/>
          </a:xfrm>
          <a:prstGeom prst="rect">
            <a:avLst/>
          </a:prstGeom>
        </p:spPr>
        <p:txBody>
          <a:bodyPr lIns="0" tIns="0" rIns="0" bIns="0" rtlCol="0" anchor="t">
            <a:spAutoFit/>
          </a:bodyPr>
          <a:lstStyle/>
          <a:p>
            <a:pPr algn="ctr">
              <a:lnSpc>
                <a:spcPts val="3639"/>
              </a:lnSpc>
            </a:pPr>
            <a:r>
              <a:rPr lang="en-US" sz="2599" b="1">
                <a:solidFill>
                  <a:srgbClr val="101010"/>
                </a:solidFill>
                <a:latin typeface="Montserrat Bold"/>
                <a:ea typeface="Montserrat Bold"/>
                <a:cs typeface="Montserrat Bold"/>
                <a:sym typeface="Montserrat Bold"/>
              </a:rPr>
              <a:t>🔹 Delta Lake</a:t>
            </a:r>
          </a:p>
        </p:txBody>
      </p:sp>
      <p:sp>
        <p:nvSpPr>
          <p:cNvPr id="8" name="TextBox 8"/>
          <p:cNvSpPr txBox="1"/>
          <p:nvPr/>
        </p:nvSpPr>
        <p:spPr>
          <a:xfrm>
            <a:off x="2744253" y="6621808"/>
            <a:ext cx="13840190" cy="1369863"/>
          </a:xfrm>
          <a:prstGeom prst="rect">
            <a:avLst/>
          </a:prstGeom>
        </p:spPr>
        <p:txBody>
          <a:bodyPr lIns="0" tIns="0" rIns="0" bIns="0" rtlCol="0" anchor="t">
            <a:spAutoFit/>
          </a:bodyPr>
          <a:lstStyle/>
          <a:p>
            <a:pPr marL="430372" lvl="1" indent="-215186" algn="just">
              <a:lnSpc>
                <a:spcPts val="2790"/>
              </a:lnSpc>
              <a:buFont typeface="Arial"/>
              <a:buChar char="•"/>
            </a:pPr>
            <a:r>
              <a:rPr lang="en-US" sz="1993">
                <a:solidFill>
                  <a:srgbClr val="101010"/>
                </a:solidFill>
                <a:latin typeface="Montserrat"/>
                <a:ea typeface="Montserrat"/>
                <a:cs typeface="Montserrat"/>
                <a:sym typeface="Montserrat"/>
              </a:rPr>
              <a:t>Open-s</a:t>
            </a:r>
            <a:r>
              <a:rPr lang="en-US" sz="1993" u="none" strike="noStrike">
                <a:solidFill>
                  <a:srgbClr val="101010"/>
                </a:solidFill>
                <a:latin typeface="Montserrat"/>
                <a:ea typeface="Montserrat"/>
                <a:cs typeface="Montserrat"/>
                <a:sym typeface="Montserrat"/>
              </a:rPr>
              <a:t>ource storage layer built on top of data lakes.</a:t>
            </a:r>
          </a:p>
          <a:p>
            <a:pPr marL="430372" lvl="1" indent="-215186" algn="just">
              <a:lnSpc>
                <a:spcPts val="2790"/>
              </a:lnSpc>
              <a:buFont typeface="Arial"/>
              <a:buChar char="•"/>
            </a:pPr>
            <a:r>
              <a:rPr lang="en-US" sz="1993" u="none" strike="noStrike">
                <a:solidFill>
                  <a:srgbClr val="101010"/>
                </a:solidFill>
                <a:latin typeface="Montserrat"/>
                <a:ea typeface="Montserrat"/>
                <a:cs typeface="Montserrat"/>
                <a:sym typeface="Montserrat"/>
              </a:rPr>
              <a:t>Ensures ACID transactions, time travel, and schema evolution.</a:t>
            </a:r>
          </a:p>
          <a:p>
            <a:pPr marL="430372" lvl="1" indent="-215186" algn="just">
              <a:lnSpc>
                <a:spcPts val="2790"/>
              </a:lnSpc>
              <a:buFont typeface="Arial"/>
              <a:buChar char="•"/>
            </a:pPr>
            <a:r>
              <a:rPr lang="en-US" sz="1993" u="none" strike="noStrike">
                <a:solidFill>
                  <a:srgbClr val="101010"/>
                </a:solidFill>
                <a:latin typeface="Montserrat"/>
                <a:ea typeface="Montserrat"/>
                <a:cs typeface="Montserrat"/>
                <a:sym typeface="Montserrat"/>
              </a:rPr>
              <a:t>Enables structured pipelines (Bronze → Silver → Gold layers).</a:t>
            </a:r>
          </a:p>
          <a:p>
            <a:pPr algn="just">
              <a:lnSpc>
                <a:spcPts val="2650"/>
              </a:lnSpc>
            </a:pPr>
            <a:endParaRPr lang="en-US" sz="1993" u="none" strike="noStrike">
              <a:solidFill>
                <a:srgbClr val="101010"/>
              </a:solidFill>
              <a:latin typeface="Montserrat"/>
              <a:ea typeface="Montserrat"/>
              <a:cs typeface="Montserrat"/>
              <a:sym typeface="Montserrat"/>
            </a:endParaRPr>
          </a:p>
        </p:txBody>
      </p:sp>
      <p:sp>
        <p:nvSpPr>
          <p:cNvPr id="9" name="TextBox 9"/>
          <p:cNvSpPr txBox="1"/>
          <p:nvPr/>
        </p:nvSpPr>
        <p:spPr>
          <a:xfrm>
            <a:off x="1505145" y="7944046"/>
            <a:ext cx="5559266" cy="438786"/>
          </a:xfrm>
          <a:prstGeom prst="rect">
            <a:avLst/>
          </a:prstGeom>
        </p:spPr>
        <p:txBody>
          <a:bodyPr lIns="0" tIns="0" rIns="0" bIns="0" rtlCol="0" anchor="t">
            <a:spAutoFit/>
          </a:bodyPr>
          <a:lstStyle/>
          <a:p>
            <a:pPr algn="ctr">
              <a:lnSpc>
                <a:spcPts val="3639"/>
              </a:lnSpc>
            </a:pPr>
            <a:r>
              <a:rPr lang="en-US" sz="2599" b="1">
                <a:solidFill>
                  <a:srgbClr val="101010"/>
                </a:solidFill>
                <a:latin typeface="Montserrat Bold"/>
                <a:ea typeface="Montserrat Bold"/>
                <a:cs typeface="Montserrat Bold"/>
                <a:sym typeface="Montserrat Bold"/>
              </a:rPr>
              <a:t>🔹 AWS (Amazon Web Services)</a:t>
            </a:r>
          </a:p>
        </p:txBody>
      </p:sp>
      <p:sp>
        <p:nvSpPr>
          <p:cNvPr id="10" name="TextBox 10"/>
          <p:cNvSpPr txBox="1"/>
          <p:nvPr/>
        </p:nvSpPr>
        <p:spPr>
          <a:xfrm>
            <a:off x="2707558" y="8535232"/>
            <a:ext cx="13840190" cy="1369863"/>
          </a:xfrm>
          <a:prstGeom prst="rect">
            <a:avLst/>
          </a:prstGeom>
        </p:spPr>
        <p:txBody>
          <a:bodyPr lIns="0" tIns="0" rIns="0" bIns="0" rtlCol="0" anchor="t">
            <a:spAutoFit/>
          </a:bodyPr>
          <a:lstStyle/>
          <a:p>
            <a:pPr marL="430372" lvl="1" indent="-215186" algn="just">
              <a:lnSpc>
                <a:spcPts val="2790"/>
              </a:lnSpc>
              <a:buFont typeface="Arial"/>
              <a:buChar char="•"/>
            </a:pPr>
            <a:r>
              <a:rPr lang="en-US" sz="1993">
                <a:solidFill>
                  <a:srgbClr val="101010"/>
                </a:solidFill>
                <a:latin typeface="Montserrat"/>
                <a:ea typeface="Montserrat"/>
                <a:cs typeface="Montserrat"/>
                <a:sym typeface="Montserrat"/>
              </a:rPr>
              <a:t>S3: St</a:t>
            </a:r>
            <a:r>
              <a:rPr lang="en-US" sz="1993" u="none" strike="noStrike">
                <a:solidFill>
                  <a:srgbClr val="101010"/>
                </a:solidFill>
                <a:latin typeface="Montserrat"/>
                <a:ea typeface="Montserrat"/>
                <a:cs typeface="Montserrat"/>
                <a:sym typeface="Montserrat"/>
              </a:rPr>
              <a:t>ores raw energy consumption CSV files.</a:t>
            </a:r>
          </a:p>
          <a:p>
            <a:pPr marL="430372" lvl="1" indent="-215186" algn="just">
              <a:lnSpc>
                <a:spcPts val="2790"/>
              </a:lnSpc>
              <a:buFont typeface="Arial"/>
              <a:buChar char="•"/>
            </a:pPr>
            <a:r>
              <a:rPr lang="en-US" sz="1993" u="none" strike="noStrike">
                <a:solidFill>
                  <a:srgbClr val="101010"/>
                </a:solidFill>
                <a:latin typeface="Montserrat"/>
                <a:ea typeface="Montserrat"/>
                <a:cs typeface="Montserrat"/>
                <a:sym typeface="Montserrat"/>
              </a:rPr>
              <a:t>Glue: ETL service to create Bronze layer with crawlers.</a:t>
            </a:r>
          </a:p>
          <a:p>
            <a:pPr marL="430372" lvl="1" indent="-215186" algn="just">
              <a:lnSpc>
                <a:spcPts val="2790"/>
              </a:lnSpc>
              <a:buFont typeface="Arial"/>
              <a:buChar char="•"/>
            </a:pPr>
            <a:r>
              <a:rPr lang="en-US" sz="1993" u="none" strike="noStrike">
                <a:solidFill>
                  <a:srgbClr val="101010"/>
                </a:solidFill>
                <a:latin typeface="Montserrat"/>
                <a:ea typeface="Montserrat"/>
                <a:cs typeface="Montserrat"/>
                <a:sym typeface="Montserrat"/>
              </a:rPr>
              <a:t>IAM: Provides secure</a:t>
            </a:r>
          </a:p>
          <a:p>
            <a:pPr algn="just">
              <a:lnSpc>
                <a:spcPts val="2650"/>
              </a:lnSpc>
            </a:pPr>
            <a:endParaRPr lang="en-US" sz="1993" u="none" strike="noStrike">
              <a:solidFill>
                <a:srgbClr val="10101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262</TotalTime>
  <Words>1156</Words>
  <Application>Microsoft Office PowerPoint</Application>
  <PresentationFormat>Custom</PresentationFormat>
  <Paragraphs>116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Gill Sans MT</vt:lpstr>
      <vt:lpstr>Wingdings 2</vt:lpstr>
      <vt:lpstr>Alatsi</vt:lpstr>
      <vt:lpstr>Montserrat Bold</vt:lpstr>
      <vt:lpstr>Montserrat</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Forecating Pipline</dc:title>
  <cp:lastModifiedBy>Angarapu Akshaya</cp:lastModifiedBy>
  <cp:revision>1</cp:revision>
  <dcterms:created xsi:type="dcterms:W3CDTF">2006-08-16T00:00:00Z</dcterms:created>
  <dcterms:modified xsi:type="dcterms:W3CDTF">2025-08-23T16:34:04Z</dcterms:modified>
  <dc:identifier>DAGw3aXcMP4</dc:identifier>
</cp:coreProperties>
</file>