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73" r:id="rId10"/>
    <p:sldId id="266" r:id="rId11"/>
    <p:sldId id="267" r:id="rId12"/>
    <p:sldId id="274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BACKTRACKING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Backtracking algorithms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GOOD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45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GOOD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102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GOOD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547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GOOD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120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ROOT</a:t>
            </a:r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GOOD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443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GOOD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656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GOOD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62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GOOD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2774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Backtracking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42172"/>
            <a:ext cx="8946541" cy="4545590"/>
          </a:xfrm>
        </p:spPr>
        <p:txBody>
          <a:bodyPr/>
          <a:lstStyle/>
          <a:p>
            <a:r>
              <a:rPr lang="hu-HU" b="1" dirty="0" smtClean="0"/>
              <a:t>IT IS A FORM OF RECURSION !!!</a:t>
            </a:r>
          </a:p>
          <a:p>
            <a:r>
              <a:rPr lang="hu-HU" dirty="0" smtClean="0"/>
              <a:t>G</a:t>
            </a:r>
            <a:r>
              <a:rPr lang="en-US" dirty="0" err="1"/>
              <a:t>eneral</a:t>
            </a:r>
            <a:r>
              <a:rPr lang="en-US" dirty="0"/>
              <a:t> algorithm for finding all solutions to some </a:t>
            </a:r>
            <a:r>
              <a:rPr lang="en-US" dirty="0" err="1"/>
              <a:t>computationa</a:t>
            </a:r>
            <a:r>
              <a:rPr lang="hu-HU" dirty="0"/>
              <a:t>l</a:t>
            </a:r>
            <a:r>
              <a:rPr lang="en-US" dirty="0"/>
              <a:t> problems 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/>
              <a:t> </a:t>
            </a:r>
            <a:r>
              <a:rPr lang="hu-HU" dirty="0"/>
              <a:t>”</a:t>
            </a:r>
            <a:r>
              <a:rPr lang="en-US" dirty="0"/>
              <a:t>constraint satisfaction problems</a:t>
            </a:r>
            <a:r>
              <a:rPr lang="hu-HU" dirty="0"/>
              <a:t>”</a:t>
            </a:r>
          </a:p>
          <a:p>
            <a:r>
              <a:rPr lang="hu-HU" dirty="0"/>
              <a:t>We i</a:t>
            </a:r>
            <a:r>
              <a:rPr lang="en-US" dirty="0" err="1"/>
              <a:t>ncrementally</a:t>
            </a:r>
            <a:r>
              <a:rPr lang="en-US" dirty="0"/>
              <a:t> build candidates to the solutions</a:t>
            </a:r>
            <a:endParaRPr lang="hu-HU" dirty="0"/>
          </a:p>
          <a:p>
            <a:r>
              <a:rPr lang="hu-HU" dirty="0"/>
              <a:t>If partial candidate </a:t>
            </a:r>
            <a:r>
              <a:rPr lang="hu-HU" b="1" dirty="0"/>
              <a:t>A</a:t>
            </a:r>
            <a:r>
              <a:rPr lang="hu-HU" dirty="0"/>
              <a:t> cannot be completed to a valid solution: we abandon </a:t>
            </a:r>
            <a:r>
              <a:rPr lang="hu-HU" b="1" dirty="0"/>
              <a:t>A</a:t>
            </a:r>
            <a:r>
              <a:rPr lang="hu-HU" dirty="0"/>
              <a:t> as a solution</a:t>
            </a:r>
          </a:p>
          <a:p>
            <a:r>
              <a:rPr lang="hu-HU" dirty="0"/>
              <a:t>For example: </a:t>
            </a:r>
            <a:r>
              <a:rPr lang="hu-HU" dirty="0" smtClean="0"/>
              <a:t>eight-queens </a:t>
            </a:r>
            <a:r>
              <a:rPr lang="hu-HU" dirty="0"/>
              <a:t>problem or sudoku</a:t>
            </a:r>
          </a:p>
          <a:p>
            <a:r>
              <a:rPr lang="hu-HU" dirty="0"/>
              <a:t>B</a:t>
            </a:r>
            <a:r>
              <a:rPr lang="en-US" dirty="0" err="1"/>
              <a:t>acktracking</a:t>
            </a:r>
            <a:r>
              <a:rPr lang="en-US" dirty="0"/>
              <a:t> is often much faster than brute force enumeration of all complete candidates, </a:t>
            </a:r>
            <a:r>
              <a:rPr lang="hu-HU" dirty="0"/>
              <a:t>because</a:t>
            </a:r>
            <a:r>
              <a:rPr lang="en-US" dirty="0"/>
              <a:t> it can eliminate a large number of candidates with a single test</a:t>
            </a:r>
            <a:endParaRPr lang="hu-HU" dirty="0"/>
          </a:p>
          <a:p>
            <a:r>
              <a:rPr lang="en-US" dirty="0"/>
              <a:t>Backtracking is an important tool for solving constraint satisfaction problems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/>
              <a:t>combinatorial optimization problems</a:t>
            </a:r>
            <a:r>
              <a:rPr lang="hu-HU" dirty="0"/>
              <a:t>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47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39839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The </a:t>
            </a:r>
            <a:r>
              <a:rPr lang="hu-HU" b="1" u="sng" dirty="0" err="1" smtClean="0"/>
              <a:t>method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1170"/>
            <a:ext cx="8946541" cy="5296830"/>
          </a:xfrm>
        </p:spPr>
        <p:txBody>
          <a:bodyPr>
            <a:normAutofit/>
          </a:bodyPr>
          <a:lstStyle/>
          <a:p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partial candidates are represented as the nodes of a tree </a:t>
            </a:r>
            <a:r>
              <a:rPr lang="en-US" dirty="0" smtClean="0"/>
              <a:t>structure</a:t>
            </a:r>
            <a:endParaRPr lang="hu-HU" dirty="0" smtClean="0"/>
          </a:p>
          <a:p>
            <a:r>
              <a:rPr lang="hu-HU" b="1" i="1" dirty="0" smtClean="0"/>
              <a:t>„</a:t>
            </a:r>
            <a:r>
              <a:rPr lang="en-US" b="1" i="1" dirty="0" smtClean="0"/>
              <a:t>potential </a:t>
            </a:r>
            <a:r>
              <a:rPr lang="en-US" b="1" i="1" dirty="0"/>
              <a:t>search </a:t>
            </a:r>
            <a:r>
              <a:rPr lang="en-US" b="1" i="1" dirty="0" smtClean="0"/>
              <a:t>tree</a:t>
            </a:r>
            <a:r>
              <a:rPr lang="hu-HU" b="1" i="1" dirty="0" smtClean="0"/>
              <a:t>”</a:t>
            </a:r>
            <a:endParaRPr lang="hu-HU" b="1" i="1" dirty="0"/>
          </a:p>
          <a:p>
            <a:r>
              <a:rPr lang="en-US" dirty="0" smtClean="0"/>
              <a:t>Each </a:t>
            </a:r>
            <a:r>
              <a:rPr lang="en-US" dirty="0"/>
              <a:t>partial candidate is the parent of the candidates that differ from it by a single extension </a:t>
            </a:r>
            <a:r>
              <a:rPr lang="en-US" dirty="0" smtClean="0"/>
              <a:t>step</a:t>
            </a:r>
            <a:endParaRPr lang="hu-HU" dirty="0"/>
          </a:p>
          <a:p>
            <a:r>
              <a:rPr lang="hu-HU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leaves of the tree are the partial candidates that cannot be extended any </a:t>
            </a:r>
            <a:r>
              <a:rPr lang="en-US" dirty="0" smtClean="0"/>
              <a:t>further</a:t>
            </a:r>
            <a:endParaRPr lang="hu-HU" dirty="0" smtClean="0"/>
          </a:p>
          <a:p>
            <a:r>
              <a:rPr lang="en-US" dirty="0"/>
              <a:t>The backtracking algorithm traverses this search tree recursively, from the root </a:t>
            </a:r>
            <a:r>
              <a:rPr lang="en-US" dirty="0" smtClean="0"/>
              <a:t>down</a:t>
            </a:r>
            <a:r>
              <a:rPr lang="hu-HU" dirty="0" smtClean="0"/>
              <a:t> (like </a:t>
            </a:r>
            <a:r>
              <a:rPr lang="hu-HU" b="1" dirty="0" smtClean="0"/>
              <a:t>DFS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94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39839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The </a:t>
            </a:r>
            <a:r>
              <a:rPr lang="hu-HU" b="1" u="sng" dirty="0" err="1" smtClean="0"/>
              <a:t>method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1170"/>
            <a:ext cx="8946541" cy="5296830"/>
          </a:xfrm>
        </p:spPr>
        <p:txBody>
          <a:bodyPr>
            <a:normAutofit/>
          </a:bodyPr>
          <a:lstStyle/>
          <a:p>
            <a:r>
              <a:rPr lang="hu-HU" sz="2400" dirty="0"/>
              <a:t>This is why backtracking is sometimes called depth-first search </a:t>
            </a:r>
            <a:r>
              <a:rPr lang="hu-HU" sz="2400" dirty="0" smtClean="0"/>
              <a:t>!!!</a:t>
            </a:r>
          </a:p>
          <a:p>
            <a:pPr marL="457200" lvl="1" indent="0">
              <a:buNone/>
            </a:pPr>
            <a:r>
              <a:rPr lang="hu-HU" sz="2400" b="1" dirty="0" smtClean="0"/>
              <a:t>1</a:t>
            </a:r>
            <a:r>
              <a:rPr lang="hu-HU" sz="2400" b="1" dirty="0"/>
              <a:t>.) </a:t>
            </a:r>
            <a:r>
              <a:rPr lang="hu-HU" sz="2400" dirty="0"/>
              <a:t>For every node the algorithm checks </a:t>
            </a:r>
            <a:r>
              <a:rPr lang="en-US" sz="2400" dirty="0"/>
              <a:t>whether </a:t>
            </a:r>
            <a:r>
              <a:rPr lang="hu-HU" sz="2400" dirty="0"/>
              <a:t>the </a:t>
            </a:r>
            <a:r>
              <a:rPr lang="hu-HU" sz="2400" dirty="0" smtClean="0"/>
              <a:t>    	given </a:t>
            </a:r>
            <a:r>
              <a:rPr lang="hu-HU" sz="2400" dirty="0"/>
              <a:t>node</a:t>
            </a:r>
            <a:r>
              <a:rPr lang="en-US" sz="2400" dirty="0"/>
              <a:t> can</a:t>
            </a:r>
            <a:r>
              <a:rPr lang="hu-HU" sz="2400" dirty="0"/>
              <a:t> </a:t>
            </a:r>
            <a:r>
              <a:rPr lang="en-US" sz="2400" dirty="0"/>
              <a:t>be completed to a </a:t>
            </a:r>
            <a:r>
              <a:rPr lang="en-US" sz="2400" dirty="0" err="1"/>
              <a:t>val</a:t>
            </a:r>
            <a:r>
              <a:rPr lang="hu-HU" sz="2400" dirty="0"/>
              <a:t>i</a:t>
            </a:r>
            <a:r>
              <a:rPr lang="en-US" sz="2400" dirty="0"/>
              <a:t>d </a:t>
            </a:r>
            <a:r>
              <a:rPr lang="en-US" sz="2400" dirty="0" smtClean="0"/>
              <a:t>solution</a:t>
            </a:r>
            <a:endParaRPr lang="hu-HU" sz="2400" dirty="0" smtClean="0"/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r>
              <a:rPr lang="hu-HU" sz="2400" b="1" dirty="0"/>
              <a:t>2.)  </a:t>
            </a:r>
            <a:r>
              <a:rPr lang="hu-HU" sz="2400" dirty="0"/>
              <a:t>If it can not 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r>
              <a:rPr lang="hu-HU" sz="2400" dirty="0" smtClean="0"/>
              <a:t> </a:t>
            </a:r>
            <a:r>
              <a:rPr lang="hu-HU" sz="2400" dirty="0"/>
              <a:t>the whole subtree is skipped </a:t>
            </a:r>
            <a:r>
              <a:rPr lang="hu-HU" sz="2400" dirty="0" smtClean="0"/>
              <a:t>!!!</a:t>
            </a:r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r>
              <a:rPr lang="hu-HU" sz="2400" b="1" dirty="0"/>
              <a:t>3.) </a:t>
            </a:r>
            <a:r>
              <a:rPr lang="hu-HU" sz="2400" dirty="0"/>
              <a:t>Recursively enumerates all subtree of the node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2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GOOD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5406" y="4341340"/>
            <a:ext cx="7572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we have several options: we can choose </a:t>
            </a:r>
            <a:r>
              <a:rPr lang="hu-HU" b="1" dirty="0" smtClean="0"/>
              <a:t>A</a:t>
            </a:r>
            <a:r>
              <a:rPr lang="hu-HU" dirty="0" smtClean="0"/>
              <a:t> or </a:t>
            </a:r>
            <a:r>
              <a:rPr lang="hu-HU" b="1" dirty="0" smtClean="0"/>
              <a:t>B</a:t>
            </a:r>
            <a:r>
              <a:rPr lang="hu-HU" dirty="0" smtClean="0"/>
              <a:t> at the beginning</a:t>
            </a:r>
          </a:p>
          <a:p>
            <a:r>
              <a:rPr lang="hu-HU" dirty="0" smtClean="0"/>
              <a:t>- after every choice </a:t>
            </a:r>
            <a:r>
              <a:rPr lang="hu-HU" dirty="0" smtClean="0">
                <a:sym typeface="Wingdings" panose="05000000000000000000" pitchFamily="2" charset="2"/>
              </a:rPr>
              <a:t> we have a new set of options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- if we make good choices  we end up with a </a:t>
            </a:r>
            <a:r>
              <a:rPr lang="hu-HU" b="1" dirty="0" smtClean="0">
                <a:sym typeface="Wingdings" panose="05000000000000000000" pitchFamily="2" charset="2"/>
              </a:rPr>
              <a:t>GOOD</a:t>
            </a:r>
            <a:r>
              <a:rPr lang="hu-HU" dirty="0" smtClean="0">
                <a:sym typeface="Wingdings" panose="05000000000000000000" pitchFamily="2" charset="2"/>
              </a:rPr>
              <a:t> state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- if not: we have to </a:t>
            </a:r>
            <a:r>
              <a:rPr lang="hu-HU" b="1" i="1" dirty="0" smtClean="0">
                <a:sym typeface="Wingdings" panose="05000000000000000000" pitchFamily="2" charset="2"/>
              </a:rPr>
              <a:t>backtrack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17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ROOT</a:t>
            </a:r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GOOD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42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GOOD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788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GOOD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925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GOOD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747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240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BACKTRACKING</vt:lpstr>
      <vt:lpstr>Backtracking</vt:lpstr>
      <vt:lpstr>The method</vt:lpstr>
      <vt:lpstr>The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38</cp:revision>
  <dcterms:created xsi:type="dcterms:W3CDTF">2015-03-31T07:38:23Z</dcterms:created>
  <dcterms:modified xsi:type="dcterms:W3CDTF">2017-03-08T12:32:30Z</dcterms:modified>
</cp:coreProperties>
</file>