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64" r:id="rId8"/>
    <p:sldId id="265" r:id="rId9"/>
    <p:sldId id="259" r:id="rId10"/>
    <p:sldId id="281" r:id="rId11"/>
    <p:sldId id="282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2" r:id="rId27"/>
    <p:sldId id="303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00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82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62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66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4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94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44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874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7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42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33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8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85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6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8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4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6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B8383-A817-43FC-831E-39A3B605CADD}" type="datetimeFigureOut">
              <a:rPr lang="hu-HU" smtClean="0"/>
              <a:t>2017. 03. 09.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485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b="1" dirty="0" smtClean="0"/>
              <a:t>COLORING PROBLEM</a:t>
            </a:r>
            <a:endParaRPr lang="hu-HU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BACKTRACKING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363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Backtracking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</a:t>
            </a:r>
            <a:r>
              <a:rPr lang="en-US" dirty="0" smtClean="0"/>
              <a:t>assign </a:t>
            </a:r>
            <a:r>
              <a:rPr lang="en-US" dirty="0"/>
              <a:t>colors one by one to different </a:t>
            </a:r>
            <a:r>
              <a:rPr lang="en-US" dirty="0" smtClean="0"/>
              <a:t>vertices </a:t>
            </a:r>
            <a:r>
              <a:rPr lang="en-US" dirty="0"/>
              <a:t>starting from the </a:t>
            </a:r>
            <a:r>
              <a:rPr lang="hu-HU" dirty="0" smtClean="0"/>
              <a:t>first </a:t>
            </a:r>
            <a:r>
              <a:rPr lang="en-US" dirty="0" smtClean="0"/>
              <a:t>vertex </a:t>
            </a:r>
            <a:r>
              <a:rPr lang="hu-HU" dirty="0" smtClean="0"/>
              <a:t>(optional)</a:t>
            </a:r>
          </a:p>
          <a:p>
            <a:r>
              <a:rPr lang="en-US" dirty="0" smtClean="0"/>
              <a:t>Before </a:t>
            </a:r>
            <a:r>
              <a:rPr lang="en-US" dirty="0"/>
              <a:t>assigning a </a:t>
            </a:r>
            <a:r>
              <a:rPr lang="en-US" dirty="0" smtClean="0"/>
              <a:t>color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check for safety by considering already assigned colors to the adjacent </a:t>
            </a:r>
            <a:r>
              <a:rPr lang="en-US" dirty="0" smtClean="0"/>
              <a:t>vertices</a:t>
            </a:r>
            <a:endParaRPr lang="hu-HU" dirty="0" smtClean="0"/>
          </a:p>
          <a:p>
            <a:r>
              <a:rPr lang="en-US" dirty="0" smtClean="0"/>
              <a:t>If </a:t>
            </a:r>
            <a:r>
              <a:rPr lang="en-US" dirty="0"/>
              <a:t>we find a color assignment which is </a:t>
            </a:r>
            <a:r>
              <a:rPr lang="hu-HU" dirty="0" smtClean="0"/>
              <a:t>feasible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mark the color assignment as part of </a:t>
            </a:r>
            <a:r>
              <a:rPr lang="en-US" dirty="0" smtClean="0"/>
              <a:t>solution</a:t>
            </a:r>
            <a:endParaRPr lang="hu-HU" dirty="0" smtClean="0"/>
          </a:p>
          <a:p>
            <a:r>
              <a:rPr lang="en-US" dirty="0" smtClean="0"/>
              <a:t>If </a:t>
            </a:r>
            <a:r>
              <a:rPr lang="en-US" dirty="0"/>
              <a:t>we do not a find color due to clashes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we backtrack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09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53381" y="280164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71085" y="187466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43361" y="275524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0"/>
            <a:endCxn id="5" idx="4"/>
          </p:cNvCxnSpPr>
          <p:nvPr/>
        </p:nvCxnSpPr>
        <p:spPr>
          <a:xfrm flipV="1">
            <a:off x="3710959" y="2389817"/>
            <a:ext cx="2617704" cy="4118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328663" y="2389817"/>
            <a:ext cx="2272276" cy="3654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0505" y="2801647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84088" y="2755250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5358083" y="2389817"/>
            <a:ext cx="970580" cy="411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5" idx="4"/>
          </p:cNvCxnSpPr>
          <p:nvPr/>
        </p:nvCxnSpPr>
        <p:spPr>
          <a:xfrm flipH="1" flipV="1">
            <a:off x="6328663" y="2389817"/>
            <a:ext cx="713003" cy="365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11461" y="282816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</a:t>
            </a:r>
            <a:r>
              <a:rPr lang="hu-HU" b="1" dirty="0" smtClean="0"/>
              <a:t>ertex 0</a:t>
            </a:r>
            <a:endParaRPr lang="hu-HU" b="1" dirty="0"/>
          </a:p>
        </p:txBody>
      </p:sp>
      <p:sp>
        <p:nvSpPr>
          <p:cNvPr id="50" name="Oval 49"/>
          <p:cNvSpPr/>
          <p:nvPr/>
        </p:nvSpPr>
        <p:spPr>
          <a:xfrm>
            <a:off x="3111048" y="3645748"/>
            <a:ext cx="211634" cy="2116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954623" y="3657334"/>
            <a:ext cx="211634" cy="21163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>
            <a:stCxn id="50" idx="0"/>
            <a:endCxn id="4" idx="4"/>
          </p:cNvCxnSpPr>
          <p:nvPr/>
        </p:nvCxnSpPr>
        <p:spPr>
          <a:xfrm flipV="1">
            <a:off x="3216865" y="3316803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" idx="4"/>
          </p:cNvCxnSpPr>
          <p:nvPr/>
        </p:nvCxnSpPr>
        <p:spPr>
          <a:xfrm flipH="1" flipV="1">
            <a:off x="3710959" y="3316803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93747" y="3647422"/>
            <a:ext cx="211634" cy="211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74185" y="3645748"/>
            <a:ext cx="211634" cy="21163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4" idx="0"/>
            <a:endCxn id="4" idx="4"/>
          </p:cNvCxnSpPr>
          <p:nvPr/>
        </p:nvCxnSpPr>
        <p:spPr>
          <a:xfrm flipV="1">
            <a:off x="3499564" y="3316803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0"/>
            <a:endCxn id="4" idx="4"/>
          </p:cNvCxnSpPr>
          <p:nvPr/>
        </p:nvCxnSpPr>
        <p:spPr>
          <a:xfrm flipH="1" flipV="1">
            <a:off x="3710959" y="3316803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772085" y="3645748"/>
            <a:ext cx="211634" cy="2116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615660" y="3657334"/>
            <a:ext cx="211634" cy="21163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73" idx="0"/>
          </p:cNvCxnSpPr>
          <p:nvPr/>
        </p:nvCxnSpPr>
        <p:spPr>
          <a:xfrm flipV="1">
            <a:off x="4877902" y="3316803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0"/>
          </p:cNvCxnSpPr>
          <p:nvPr/>
        </p:nvCxnSpPr>
        <p:spPr>
          <a:xfrm flipH="1" flipV="1">
            <a:off x="5371996" y="3316803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054784" y="3647422"/>
            <a:ext cx="211634" cy="211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5335222" y="3645748"/>
            <a:ext cx="211634" cy="21163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>
            <a:stCxn id="77" idx="0"/>
          </p:cNvCxnSpPr>
          <p:nvPr/>
        </p:nvCxnSpPr>
        <p:spPr>
          <a:xfrm flipV="1">
            <a:off x="5160601" y="3316803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0"/>
          </p:cNvCxnSpPr>
          <p:nvPr/>
        </p:nvCxnSpPr>
        <p:spPr>
          <a:xfrm flipH="1" flipV="1">
            <a:off x="5371996" y="3316803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456995" y="3599349"/>
            <a:ext cx="211634" cy="2116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7300570" y="3610935"/>
            <a:ext cx="211634" cy="21163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>
            <a:stCxn id="81" idx="0"/>
          </p:cNvCxnSpPr>
          <p:nvPr/>
        </p:nvCxnSpPr>
        <p:spPr>
          <a:xfrm flipV="1">
            <a:off x="6562812" y="3270404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0"/>
          </p:cNvCxnSpPr>
          <p:nvPr/>
        </p:nvCxnSpPr>
        <p:spPr>
          <a:xfrm flipH="1" flipV="1">
            <a:off x="7056906" y="3270404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739694" y="3601023"/>
            <a:ext cx="211634" cy="211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020132" y="3599349"/>
            <a:ext cx="211634" cy="21163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>
            <a:stCxn id="85" idx="0"/>
          </p:cNvCxnSpPr>
          <p:nvPr/>
        </p:nvCxnSpPr>
        <p:spPr>
          <a:xfrm flipV="1">
            <a:off x="6845511" y="3270404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6" idx="0"/>
          </p:cNvCxnSpPr>
          <p:nvPr/>
        </p:nvCxnSpPr>
        <p:spPr>
          <a:xfrm flipH="1" flipV="1">
            <a:off x="7056906" y="3270404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23179" y="3587763"/>
            <a:ext cx="211634" cy="2116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8866754" y="3599349"/>
            <a:ext cx="211634" cy="21163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>
            <a:stCxn id="89" idx="0"/>
          </p:cNvCxnSpPr>
          <p:nvPr/>
        </p:nvCxnSpPr>
        <p:spPr>
          <a:xfrm flipV="1">
            <a:off x="8128996" y="3258818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0" idx="0"/>
          </p:cNvCxnSpPr>
          <p:nvPr/>
        </p:nvCxnSpPr>
        <p:spPr>
          <a:xfrm flipH="1" flipV="1">
            <a:off x="8623090" y="3258818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05878" y="3589437"/>
            <a:ext cx="211634" cy="211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8586316" y="3587763"/>
            <a:ext cx="211634" cy="21163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</p:cNvCxnSpPr>
          <p:nvPr/>
        </p:nvCxnSpPr>
        <p:spPr>
          <a:xfrm flipV="1">
            <a:off x="8411695" y="3258818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8623090" y="3258818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07189" y="353208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</a:t>
            </a:r>
            <a:r>
              <a:rPr lang="hu-HU" b="1" dirty="0" smtClean="0"/>
              <a:t>ertex 1</a:t>
            </a:r>
            <a:endParaRPr lang="hu-HU" b="1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94859" y="3845796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3488953" y="3845796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277558" y="3845796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3488953" y="3845796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Coloring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04634"/>
            <a:ext cx="8946541" cy="4195481"/>
          </a:xfrm>
        </p:spPr>
        <p:txBody>
          <a:bodyPr/>
          <a:lstStyle/>
          <a:p>
            <a:r>
              <a:rPr lang="hu-HU" b="1" dirty="0" smtClean="0"/>
              <a:t>NP-complete </a:t>
            </a:r>
            <a:r>
              <a:rPr lang="hu-HU" dirty="0" smtClean="0"/>
              <a:t>problem </a:t>
            </a:r>
            <a:r>
              <a:rPr lang="hu-HU" dirty="0" smtClean="0"/>
              <a:t>!!! ~ exponential running time </a:t>
            </a:r>
            <a:endParaRPr lang="hu-HU" dirty="0" smtClean="0"/>
          </a:p>
          <a:p>
            <a:r>
              <a:rPr lang="hu-HU" u="sng" dirty="0" smtClean="0"/>
              <a:t>Problem</a:t>
            </a:r>
            <a:r>
              <a:rPr lang="hu-HU" dirty="0" smtClean="0"/>
              <a:t>: </a:t>
            </a:r>
            <a:r>
              <a:rPr lang="en-US" dirty="0"/>
              <a:t> coloring the vertices of a graph such that no two adjacent </a:t>
            </a:r>
            <a:r>
              <a:rPr lang="en-US" dirty="0" smtClean="0"/>
              <a:t>vertices</a:t>
            </a:r>
            <a:r>
              <a:rPr lang="hu-HU" dirty="0"/>
              <a:t> </a:t>
            </a:r>
            <a:r>
              <a:rPr lang="en-US" dirty="0" smtClean="0"/>
              <a:t>share </a:t>
            </a:r>
            <a:r>
              <a:rPr lang="en-US" dirty="0"/>
              <a:t>the same </a:t>
            </a:r>
            <a:r>
              <a:rPr lang="en-US" dirty="0" smtClean="0"/>
              <a:t>color</a:t>
            </a:r>
            <a:endParaRPr lang="hu-HU" dirty="0" smtClean="0"/>
          </a:p>
          <a:p>
            <a:r>
              <a:rPr lang="hu-HU" dirty="0"/>
              <a:t>T</a:t>
            </a:r>
            <a:r>
              <a:rPr lang="en-US" dirty="0" smtClean="0"/>
              <a:t>his </a:t>
            </a:r>
            <a:r>
              <a:rPr lang="en-US" dirty="0"/>
              <a:t>is called a </a:t>
            </a:r>
            <a:r>
              <a:rPr lang="en-US" b="1" dirty="0"/>
              <a:t>vertex </a:t>
            </a:r>
            <a:r>
              <a:rPr lang="en-US" b="1" dirty="0" smtClean="0"/>
              <a:t>coloring</a:t>
            </a:r>
            <a:endParaRPr lang="hu-HU" b="1" dirty="0"/>
          </a:p>
          <a:p>
            <a:r>
              <a:rPr lang="hu-HU" dirty="0"/>
              <a:t>R</a:t>
            </a:r>
            <a:r>
              <a:rPr lang="en-US" dirty="0" err="1" smtClean="0"/>
              <a:t>eached</a:t>
            </a:r>
            <a:r>
              <a:rPr lang="en-US" dirty="0" smtClean="0"/>
              <a:t> </a:t>
            </a:r>
            <a:r>
              <a:rPr lang="en-US" dirty="0"/>
              <a:t>popularity with the general public in the form of the popular number puzzle </a:t>
            </a:r>
            <a:r>
              <a:rPr lang="en-US" dirty="0" smtClean="0"/>
              <a:t>Sudoku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smallest number of colors needed to color a graph </a:t>
            </a:r>
            <a:r>
              <a:rPr lang="en-US" b="1" dirty="0"/>
              <a:t>G</a:t>
            </a:r>
            <a:r>
              <a:rPr lang="en-US" dirty="0"/>
              <a:t> is called </a:t>
            </a:r>
            <a:r>
              <a:rPr lang="en-US" dirty="0" smtClean="0"/>
              <a:t>its</a:t>
            </a:r>
            <a:r>
              <a:rPr lang="hu-HU" dirty="0" smtClean="0"/>
              <a:t> </a:t>
            </a:r>
            <a:r>
              <a:rPr lang="en-US" b="1" dirty="0" smtClean="0"/>
              <a:t>chromatic number</a:t>
            </a:r>
            <a:endParaRPr lang="hu-HU" b="1" dirty="0" smtClean="0"/>
          </a:p>
          <a:p>
            <a:r>
              <a:rPr lang="hu-HU" dirty="0" smtClean="0"/>
              <a:t>There may be more than one solution: for example we can color a graph with </a:t>
            </a:r>
            <a:r>
              <a:rPr lang="hu-HU" b="1" dirty="0" smtClean="0"/>
              <a:t>4</a:t>
            </a:r>
            <a:r>
              <a:rPr lang="hu-HU" dirty="0" smtClean="0"/>
              <a:t> vertices in </a:t>
            </a:r>
            <a:r>
              <a:rPr lang="hu-HU" b="1" dirty="0" smtClean="0"/>
              <a:t>12</a:t>
            </a:r>
            <a:r>
              <a:rPr lang="hu-HU" dirty="0" smtClean="0"/>
              <a:t> ways with </a:t>
            </a:r>
            <a:r>
              <a:rPr lang="hu-HU" b="1" dirty="0" smtClean="0"/>
              <a:t>3</a:t>
            </a:r>
            <a:r>
              <a:rPr lang="hu-HU" dirty="0" smtClean="0"/>
              <a:t> colors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34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26320" y="237988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93662" y="1860075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4036" y="4264911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 flipV="1">
            <a:off x="4041475" y="2117653"/>
            <a:ext cx="2352187" cy="5198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6251614" y="2375230"/>
            <a:ext cx="399626" cy="18896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9763" y="3780835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13519" y="297840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3189475" y="2299787"/>
            <a:ext cx="3279630" cy="15564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2" idx="6"/>
          </p:cNvCxnSpPr>
          <p:nvPr/>
        </p:nvCxnSpPr>
        <p:spPr>
          <a:xfrm flipH="1" flipV="1">
            <a:off x="3264918" y="4038413"/>
            <a:ext cx="2729118" cy="4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6" idx="7"/>
          </p:cNvCxnSpPr>
          <p:nvPr/>
        </p:nvCxnSpPr>
        <p:spPr>
          <a:xfrm flipH="1">
            <a:off x="6433748" y="3235986"/>
            <a:ext cx="1279771" cy="11043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  <a:endCxn id="4" idx="6"/>
          </p:cNvCxnSpPr>
          <p:nvPr/>
        </p:nvCxnSpPr>
        <p:spPr>
          <a:xfrm flipH="1" flipV="1">
            <a:off x="4041475" y="2637461"/>
            <a:ext cx="2028004" cy="1702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26320" y="2379883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93662" y="1860075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4036" y="4264911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 flipV="1">
            <a:off x="4041475" y="2117653"/>
            <a:ext cx="2352187" cy="5198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6251614" y="2375230"/>
            <a:ext cx="399626" cy="18896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9763" y="3780835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13519" y="297840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3189475" y="2299787"/>
            <a:ext cx="3279630" cy="15564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2" idx="6"/>
          </p:cNvCxnSpPr>
          <p:nvPr/>
        </p:nvCxnSpPr>
        <p:spPr>
          <a:xfrm flipH="1" flipV="1">
            <a:off x="3264918" y="4038413"/>
            <a:ext cx="2729118" cy="4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6" idx="7"/>
          </p:cNvCxnSpPr>
          <p:nvPr/>
        </p:nvCxnSpPr>
        <p:spPr>
          <a:xfrm flipH="1">
            <a:off x="6433748" y="3235986"/>
            <a:ext cx="1279771" cy="11043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  <a:endCxn id="4" idx="6"/>
          </p:cNvCxnSpPr>
          <p:nvPr/>
        </p:nvCxnSpPr>
        <p:spPr>
          <a:xfrm flipH="1" flipV="1">
            <a:off x="4041475" y="2637461"/>
            <a:ext cx="2028004" cy="1702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88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Bipartite graphs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if a graph can be colored with </a:t>
            </a:r>
            <a:r>
              <a:rPr lang="en-US" b="1" dirty="0"/>
              <a:t>2</a:t>
            </a:r>
            <a:r>
              <a:rPr lang="en-US" dirty="0"/>
              <a:t> colors is equivalent to determining whether or not the graph is bipartite, and thus computable in linear time using breadth-first </a:t>
            </a:r>
            <a:r>
              <a:rPr lang="en-US" dirty="0" smtClean="0"/>
              <a:t>search</a:t>
            </a:r>
            <a:endParaRPr lang="hu-HU" dirty="0" smtClean="0"/>
          </a:p>
          <a:p>
            <a:r>
              <a:rPr lang="hu-HU" dirty="0" smtClean="0"/>
              <a:t>Bipartite graph: </a:t>
            </a:r>
            <a:r>
              <a:rPr lang="en-US" dirty="0"/>
              <a:t>a graph whose vertices can be divided into two disjoint </a:t>
            </a:r>
            <a:r>
              <a:rPr lang="en-US" dirty="0" smtClean="0"/>
              <a:t>sets</a:t>
            </a:r>
            <a:r>
              <a:rPr lang="hu-HU" dirty="0" smtClean="0"/>
              <a:t> </a:t>
            </a:r>
            <a:r>
              <a:rPr lang="hu-HU" b="1" dirty="0" smtClean="0"/>
              <a:t>U</a:t>
            </a:r>
            <a:r>
              <a:rPr lang="hu-HU" dirty="0" smtClean="0"/>
              <a:t> and </a:t>
            </a:r>
            <a:r>
              <a:rPr lang="hu-HU" b="1" dirty="0" smtClean="0"/>
              <a:t>V</a:t>
            </a:r>
            <a:r>
              <a:rPr lang="hu-HU" dirty="0" smtClean="0"/>
              <a:t> ( </a:t>
            </a:r>
            <a:r>
              <a:rPr lang="hu-HU" b="1" dirty="0" smtClean="0"/>
              <a:t>U</a:t>
            </a:r>
            <a:r>
              <a:rPr lang="hu-HU" dirty="0" smtClean="0"/>
              <a:t> and </a:t>
            </a:r>
            <a:r>
              <a:rPr lang="hu-HU" b="1" dirty="0" smtClean="0"/>
              <a:t>V</a:t>
            </a:r>
            <a:r>
              <a:rPr lang="hu-HU" dirty="0" smtClean="0"/>
              <a:t> are independent sets ) such that every edge connects a vertex in </a:t>
            </a:r>
            <a:r>
              <a:rPr lang="hu-HU" b="1" dirty="0" smtClean="0"/>
              <a:t>U</a:t>
            </a:r>
            <a:r>
              <a:rPr lang="hu-HU" dirty="0" smtClean="0"/>
              <a:t> to one in </a:t>
            </a:r>
            <a:r>
              <a:rPr lang="hu-HU" b="1" dirty="0" smtClean="0"/>
              <a:t>V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540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Making schedules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W</a:t>
            </a:r>
            <a:r>
              <a:rPr lang="en-US" dirty="0" smtClean="0"/>
              <a:t>e </a:t>
            </a:r>
            <a:r>
              <a:rPr lang="hu-HU" dirty="0" smtClean="0"/>
              <a:t>want to make </a:t>
            </a:r>
            <a:r>
              <a:rPr lang="en-US" dirty="0" smtClean="0"/>
              <a:t>a</a:t>
            </a:r>
            <a:r>
              <a:rPr lang="hu-HU" dirty="0" smtClean="0"/>
              <a:t>n</a:t>
            </a:r>
            <a:r>
              <a:rPr lang="en-US" dirty="0" smtClean="0"/>
              <a:t> </a:t>
            </a:r>
            <a:r>
              <a:rPr lang="en-US" dirty="0"/>
              <a:t>exam schedule for a university. We have </a:t>
            </a:r>
            <a:r>
              <a:rPr lang="en-US" dirty="0" smtClean="0"/>
              <a:t>different </a:t>
            </a:r>
            <a:r>
              <a:rPr lang="en-US" dirty="0"/>
              <a:t>subjects </a:t>
            </a:r>
            <a:r>
              <a:rPr lang="en-US" dirty="0" smtClean="0"/>
              <a:t>and</a:t>
            </a:r>
            <a:r>
              <a:rPr lang="hu-HU" dirty="0" smtClean="0"/>
              <a:t> </a:t>
            </a:r>
            <a:r>
              <a:rPr lang="hu-HU" dirty="0" smtClean="0"/>
              <a:t>different</a:t>
            </a:r>
            <a:r>
              <a:rPr lang="en-US" dirty="0" smtClean="0"/>
              <a:t> </a:t>
            </a:r>
            <a:r>
              <a:rPr lang="en-US" dirty="0"/>
              <a:t>students enrolled </a:t>
            </a:r>
            <a:r>
              <a:rPr lang="hu-HU" dirty="0" smtClean="0"/>
              <a:t>on </a:t>
            </a:r>
            <a:r>
              <a:rPr lang="en-US" dirty="0" smtClean="0"/>
              <a:t>every </a:t>
            </a:r>
            <a:r>
              <a:rPr lang="en-US" dirty="0"/>
              <a:t>subject. Many subjects would have common </a:t>
            </a:r>
            <a:r>
              <a:rPr lang="en-US" dirty="0" smtClean="0"/>
              <a:t>students</a:t>
            </a:r>
            <a:r>
              <a:rPr lang="hu-HU" dirty="0" smtClean="0"/>
              <a:t>.</a:t>
            </a:r>
            <a:endParaRPr lang="hu-HU" dirty="0" smtClean="0"/>
          </a:p>
          <a:p>
            <a:pPr marL="0" indent="0">
              <a:buNone/>
            </a:pPr>
            <a:r>
              <a:rPr lang="en-US" b="1" dirty="0" smtClean="0"/>
              <a:t>How </a:t>
            </a:r>
            <a:r>
              <a:rPr lang="en-US" b="1" dirty="0"/>
              <a:t>do we schedule the exam so that no two exams with a common student are scheduled </a:t>
            </a:r>
            <a:r>
              <a:rPr lang="en-US" b="1" dirty="0" smtClean="0"/>
              <a:t>at</a:t>
            </a:r>
            <a:r>
              <a:rPr lang="hu-HU" b="1" dirty="0" smtClean="0"/>
              <a:t> the</a:t>
            </a:r>
            <a:r>
              <a:rPr lang="en-US" b="1" dirty="0" smtClean="0"/>
              <a:t> </a:t>
            </a:r>
            <a:r>
              <a:rPr lang="en-US" b="1" dirty="0"/>
              <a:t>same time? How many minimum time slots are needed to schedule all exams</a:t>
            </a:r>
            <a:r>
              <a:rPr lang="en-US" b="1" dirty="0" smtClean="0"/>
              <a:t>?</a:t>
            </a:r>
            <a:endParaRPr lang="hu-HU" b="1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problem can be represented as a graph where every vertex is a subject and an edge between two vertices </a:t>
            </a:r>
            <a:r>
              <a:rPr lang="en-US" dirty="0" smtClean="0"/>
              <a:t>mean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there is a common student. So this is a graph coloring problem where minimum number of time slots is equal to the chromatic number of the graph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8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5" y="452718"/>
            <a:ext cx="9316739" cy="1400530"/>
          </a:xfrm>
        </p:spPr>
        <p:txBody>
          <a:bodyPr/>
          <a:lstStyle/>
          <a:p>
            <a:r>
              <a:rPr lang="hu-HU" b="1" u="sng" dirty="0" smtClean="0"/>
              <a:t>Radio frequency assignment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468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frequencies are assigned to towers, frequencies assigned to all towers at the same location must be </a:t>
            </a:r>
            <a:r>
              <a:rPr lang="en-US" dirty="0" smtClean="0"/>
              <a:t>different</a:t>
            </a:r>
            <a:r>
              <a:rPr lang="hu-HU" dirty="0"/>
              <a:t> </a:t>
            </a:r>
            <a:r>
              <a:rPr lang="hu-HU" dirty="0" smtClean="0"/>
              <a:t>because of the interference </a:t>
            </a:r>
            <a:r>
              <a:rPr lang="hu-HU" dirty="0" smtClean="0"/>
              <a:t>!!!</a:t>
            </a:r>
            <a:endParaRPr lang="hu-HU" dirty="0" smtClean="0"/>
          </a:p>
          <a:p>
            <a:pPr marL="0" indent="0">
              <a:buNone/>
            </a:pPr>
            <a:r>
              <a:rPr lang="en-US" b="1" dirty="0" smtClean="0"/>
              <a:t>How </a:t>
            </a:r>
            <a:r>
              <a:rPr lang="en-US" b="1" dirty="0"/>
              <a:t>to assign frequencies with this constraint? What is the minimum number of frequencies needed? </a:t>
            </a:r>
            <a:endParaRPr lang="hu-HU" b="1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problem is also an instance of graph coloring problem where every tower represents a vertex and an edge between two towers represents that they are in range of each other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97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Register allocation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compiler </a:t>
            </a:r>
            <a:r>
              <a:rPr lang="en-US" dirty="0" smtClean="0"/>
              <a:t>optimization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register allocation is the process of assigning a large number of target program variables onto a small number of </a:t>
            </a:r>
            <a:r>
              <a:rPr lang="en-US" b="1" dirty="0"/>
              <a:t>CPU</a:t>
            </a:r>
            <a:r>
              <a:rPr lang="en-US" dirty="0"/>
              <a:t> </a:t>
            </a:r>
            <a:r>
              <a:rPr lang="en-US" dirty="0" smtClean="0"/>
              <a:t>registers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34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Map coloring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We want to construct a map of countries or states where adjacent countries or states can not be assigned the same </a:t>
            </a:r>
            <a:r>
              <a:rPr lang="hu-HU" dirty="0" smtClean="0"/>
              <a:t>color</a:t>
            </a:r>
            <a:endParaRPr lang="hu-HU" dirty="0" smtClean="0"/>
          </a:p>
          <a:p>
            <a:pPr marL="0" indent="0">
              <a:buNone/>
            </a:pPr>
            <a:r>
              <a:rPr lang="hu-HU" b="1" dirty="0" smtClean="0"/>
              <a:t>This is the „tipical” coloring problem by the way </a:t>
            </a:r>
            <a:r>
              <a:rPr lang="hu-HU" b="1" dirty="0" smtClean="0"/>
              <a:t>!!!</a:t>
            </a:r>
            <a:endParaRPr lang="hu-HU" b="1" dirty="0" smtClean="0"/>
          </a:p>
          <a:p>
            <a:pPr marL="0" indent="0">
              <a:buNone/>
            </a:pPr>
            <a:r>
              <a:rPr lang="en-US" dirty="0" smtClean="0"/>
              <a:t>Four </a:t>
            </a:r>
            <a:r>
              <a:rPr lang="en-US" dirty="0"/>
              <a:t>colors are sufficient to color any </a:t>
            </a:r>
            <a:r>
              <a:rPr lang="en-US" dirty="0" smtClean="0"/>
              <a:t>map</a:t>
            </a:r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	</a:t>
            </a:r>
            <a:r>
              <a:rPr lang="hu-HU" b="1" i="1" dirty="0" smtClean="0"/>
              <a:t>„four color theorem”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3511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Greedy approach </a:t>
            </a:r>
            <a:r>
              <a:rPr lang="hu-HU" dirty="0" smtClean="0">
                <a:sym typeface="Wingdings" panose="05000000000000000000" pitchFamily="2" charset="2"/>
              </a:rPr>
              <a:t> finds the solution but not the most optimal one </a:t>
            </a:r>
            <a:endParaRPr lang="hu-HU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It may uses more colors than necessary !!!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Powell-Welsh algorithm  relies on sorting the nodes according to the degrees + we start assigning colors to the nodes with the most neighbors !!!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BACKTRACKING</a:t>
            </a:r>
            <a:endParaRPr lang="hu-HU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18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1679</TotalTime>
  <Words>515</Words>
  <Application>Microsoft Office PowerPoint</Application>
  <PresentationFormat>Widescreen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</vt:lpstr>
      <vt:lpstr>COLORING PROBLEM</vt:lpstr>
      <vt:lpstr>Coloring problem</vt:lpstr>
      <vt:lpstr>APPLICATIONS</vt:lpstr>
      <vt:lpstr>Bipartite graphs</vt:lpstr>
      <vt:lpstr>Making schedules</vt:lpstr>
      <vt:lpstr>Radio frequency assignment</vt:lpstr>
      <vt:lpstr>Register allocation</vt:lpstr>
      <vt:lpstr>Map coloring</vt:lpstr>
      <vt:lpstr>Solutions</vt:lpstr>
      <vt:lpstr>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User</dc:creator>
  <cp:lastModifiedBy>User</cp:lastModifiedBy>
  <cp:revision>55</cp:revision>
  <dcterms:created xsi:type="dcterms:W3CDTF">2015-03-28T11:16:14Z</dcterms:created>
  <dcterms:modified xsi:type="dcterms:W3CDTF">2017-03-10T14:39:31Z</dcterms:modified>
</cp:coreProperties>
</file>