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2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9" r:id="rId29"/>
    <p:sldId id="288" r:id="rId30"/>
    <p:sldId id="30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b="1" dirty="0" smtClean="0"/>
              <a:t>HAMILTONIAN PATH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backtracking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96992" y="5035639"/>
            <a:ext cx="6736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valid hamiltonian path is: </a:t>
            </a:r>
            <a:r>
              <a:rPr lang="hu-HU" b="1" dirty="0" smtClean="0"/>
              <a:t>{ a b c d a } </a:t>
            </a:r>
          </a:p>
          <a:p>
            <a:endParaRPr lang="hu-HU" dirty="0"/>
          </a:p>
          <a:p>
            <a:r>
              <a:rPr lang="hu-HU" dirty="0" smtClean="0"/>
              <a:t>There may be several hamiltonian path in a given graph !!!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u="sng" dirty="0" smtClean="0"/>
              <a:t>hamiltonian path</a:t>
            </a:r>
            <a:r>
              <a:rPr lang="hu-HU" dirty="0" smtClean="0"/>
              <a:t>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u="sng" dirty="0" smtClean="0"/>
              <a:t>Hamiltonian cycle</a:t>
            </a:r>
            <a:r>
              <a:rPr lang="hu-HU" dirty="0" smtClean="0"/>
              <a:t>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are the same vertexes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72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whether such paths and cycles exist in graphs is the Hamiltonian path </a:t>
            </a:r>
            <a:r>
              <a:rPr lang="en-US" dirty="0" smtClean="0"/>
              <a:t>problem</a:t>
            </a:r>
            <a:endParaRPr lang="hu-HU" dirty="0" smtClean="0"/>
          </a:p>
          <a:p>
            <a:r>
              <a:rPr lang="hu-HU" dirty="0" smtClean="0"/>
              <a:t>This is an</a:t>
            </a:r>
            <a:r>
              <a:rPr lang="en-US" dirty="0"/>
              <a:t> </a:t>
            </a:r>
            <a:r>
              <a:rPr lang="en-US" b="1" dirty="0" smtClean="0"/>
              <a:t>NP-complete</a:t>
            </a:r>
            <a:r>
              <a:rPr lang="hu-HU" dirty="0" smtClean="0"/>
              <a:t> complete problem !!!</a:t>
            </a:r>
          </a:p>
          <a:p>
            <a:r>
              <a:rPr lang="hu-HU" u="sng" dirty="0" smtClean="0"/>
              <a:t>Dirac-principle</a:t>
            </a:r>
            <a:r>
              <a:rPr lang="hu-HU" dirty="0" smtClean="0"/>
              <a:t>:  a simple graph with </a:t>
            </a:r>
            <a:r>
              <a:rPr lang="hu-HU" b="1" dirty="0" smtClean="0"/>
              <a:t>N</a:t>
            </a:r>
            <a:r>
              <a:rPr lang="hu-HU" dirty="0" smtClean="0"/>
              <a:t> vertices is hamiltonian if every vertex has degree </a:t>
            </a:r>
            <a:r>
              <a:rPr lang="hu-HU" b="1" dirty="0" smtClean="0"/>
              <a:t>N/2</a:t>
            </a:r>
            <a:r>
              <a:rPr lang="hu-HU" dirty="0" smtClean="0"/>
              <a:t> or greater  ( degree is the number of edges of a vertex ) </a:t>
            </a:r>
          </a:p>
          <a:p>
            <a:r>
              <a:rPr lang="hu-HU" dirty="0" smtClean="0"/>
              <a:t>Important fact: finding Hamiltonian path is </a:t>
            </a:r>
            <a:r>
              <a:rPr lang="hu-HU" b="1" dirty="0" smtClean="0"/>
              <a:t>NP-complete</a:t>
            </a:r>
            <a:r>
              <a:rPr lang="hu-HU" dirty="0" smtClean="0"/>
              <a:t>, but we can decide whether such path exists in linear time complexity with topological ordering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85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Naive approach</a:t>
            </a:r>
            <a:r>
              <a:rPr lang="hu-HU" dirty="0" smtClean="0"/>
              <a:t>: </a:t>
            </a:r>
          </a:p>
          <a:p>
            <a:r>
              <a:rPr lang="hu-HU" dirty="0"/>
              <a:t>G</a:t>
            </a:r>
            <a:r>
              <a:rPr lang="en-US" dirty="0" err="1" smtClean="0"/>
              <a:t>enerate</a:t>
            </a:r>
            <a:r>
              <a:rPr lang="en-US" dirty="0" smtClean="0"/>
              <a:t> </a:t>
            </a:r>
            <a:r>
              <a:rPr lang="en-US" dirty="0"/>
              <a:t>all possible configurations </a:t>
            </a:r>
            <a:r>
              <a:rPr lang="en-US" dirty="0" smtClean="0"/>
              <a:t>of</a:t>
            </a:r>
            <a:r>
              <a:rPr lang="hu-HU" dirty="0" smtClean="0"/>
              <a:t> the</a:t>
            </a:r>
            <a:r>
              <a:rPr lang="en-US" dirty="0" smtClean="0"/>
              <a:t> </a:t>
            </a:r>
            <a:r>
              <a:rPr lang="en-US" dirty="0"/>
              <a:t>vertices and print a configuration that satisfies the given </a:t>
            </a:r>
            <a:r>
              <a:rPr lang="en-US" dirty="0" smtClean="0"/>
              <a:t>constraints</a:t>
            </a:r>
            <a:endParaRPr lang="hu-HU" dirty="0" smtClean="0"/>
          </a:p>
          <a:p>
            <a:r>
              <a:rPr lang="hu-HU" dirty="0" smtClean="0"/>
              <a:t>Problem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if the graph has </a:t>
            </a:r>
            <a:r>
              <a:rPr lang="hu-HU" b="1" dirty="0" smtClean="0"/>
              <a:t>N</a:t>
            </a:r>
            <a:r>
              <a:rPr lang="hu-HU" dirty="0" smtClean="0"/>
              <a:t> vertices, there are </a:t>
            </a:r>
            <a:r>
              <a:rPr lang="hu-HU" b="1" dirty="0" smtClean="0"/>
              <a:t>N!</a:t>
            </a:r>
            <a:r>
              <a:rPr lang="hu-HU" dirty="0" smtClean="0"/>
              <a:t> configurations, so the „solution space” is enormous </a:t>
            </a:r>
          </a:p>
          <a:p>
            <a:r>
              <a:rPr lang="hu-HU" dirty="0" smtClean="0"/>
              <a:t> Very very inefficient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Constructing a tree</a:t>
            </a:r>
            <a:r>
              <a:rPr lang="hu-HU" dirty="0" smtClean="0"/>
              <a:t>: 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017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5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ROOT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1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89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5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6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cycle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19229" y="210796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42096" y="1850382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76925" y="378006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3826941" y="3288522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616586" y="4679441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70259" y="303094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734384" y="2107960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534503" y="2547672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5"/>
          </p:cNvCxnSpPr>
          <p:nvPr/>
        </p:nvCxnSpPr>
        <p:spPr>
          <a:xfrm flipH="1" flipV="1">
            <a:off x="1716637" y="4219779"/>
            <a:ext cx="1899949" cy="7172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792080" y="3546100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4056298" y="3470657"/>
            <a:ext cx="1389404" cy="1284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3874164" y="3803677"/>
            <a:ext cx="210355" cy="875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5" idx="5"/>
          </p:cNvCxnSpPr>
          <p:nvPr/>
        </p:nvCxnSpPr>
        <p:spPr>
          <a:xfrm flipH="1" flipV="1">
            <a:off x="4781808" y="2290094"/>
            <a:ext cx="663894" cy="816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94404" y="730847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G(V,E)</a:t>
            </a:r>
          </a:p>
          <a:p>
            <a:endParaRPr lang="hu-HU" dirty="0"/>
          </a:p>
          <a:p>
            <a:r>
              <a:rPr lang="hu-HU" b="1" dirty="0" smtClean="0"/>
              <a:t>V: </a:t>
            </a:r>
            <a:r>
              <a:rPr lang="hu-HU" dirty="0" smtClean="0"/>
              <a:t>vertices in the graph</a:t>
            </a:r>
          </a:p>
          <a:p>
            <a:r>
              <a:rPr lang="hu-HU" b="1" dirty="0" smtClean="0"/>
              <a:t>E: </a:t>
            </a:r>
            <a:r>
              <a:rPr lang="hu-HU" dirty="0" smtClean="0"/>
              <a:t>edges in the graph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62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4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FF00"/>
                </a:solidFill>
              </a:rPr>
              <a:t>ROOT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3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7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ROOT</a:t>
            </a:r>
            <a:endParaRPr lang="hu-HU" b="1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good</a:t>
            </a:r>
            <a:endParaRPr lang="hu-H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316264" y="4830413"/>
            <a:ext cx="944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tree is an abstract model of the possible sequences of choices we could </a:t>
            </a:r>
            <a:r>
              <a:rPr lang="en-US" dirty="0" smtClean="0"/>
              <a:t>make</a:t>
            </a:r>
            <a:endParaRPr lang="hu-HU" dirty="0" smtClean="0"/>
          </a:p>
          <a:p>
            <a:r>
              <a:rPr lang="hu-HU" dirty="0" smtClean="0"/>
              <a:t>Here we do a depth-first search on the tree</a:t>
            </a:r>
          </a:p>
          <a:p>
            <a:endParaRPr lang="hu-HU" dirty="0"/>
          </a:p>
          <a:p>
            <a:r>
              <a:rPr lang="hu-HU" u="sng" dirty="0" smtClean="0"/>
              <a:t>Problem</a:t>
            </a:r>
            <a:r>
              <a:rPr lang="hu-HU" dirty="0" smtClean="0"/>
              <a:t>: hard to construct a tree if </a:t>
            </a:r>
            <a:r>
              <a:rPr lang="hu-HU" b="1" dirty="0" smtClean="0"/>
              <a:t>N</a:t>
            </a:r>
            <a:r>
              <a:rPr lang="hu-HU" dirty="0" smtClean="0"/>
              <a:t> is big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1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Backtracking</a:t>
            </a:r>
            <a:r>
              <a:rPr lang="hu-HU" dirty="0" smtClean="0"/>
              <a:t>: </a:t>
            </a:r>
          </a:p>
          <a:p>
            <a:r>
              <a:rPr lang="hu-HU" dirty="0" smtClean="0"/>
              <a:t>We use recursion to solve the problem</a:t>
            </a:r>
          </a:p>
          <a:p>
            <a:r>
              <a:rPr lang="en-US" dirty="0"/>
              <a:t>Create an empty path array and add vertex </a:t>
            </a:r>
            <a:r>
              <a:rPr lang="en-US" b="1" dirty="0"/>
              <a:t>0</a:t>
            </a:r>
            <a:r>
              <a:rPr lang="en-US" dirty="0"/>
              <a:t> to </a:t>
            </a:r>
            <a:r>
              <a:rPr lang="en-US" dirty="0" smtClean="0"/>
              <a:t>it</a:t>
            </a:r>
            <a:r>
              <a:rPr lang="hu-HU" dirty="0" smtClean="0"/>
              <a:t> as the starting vertex</a:t>
            </a:r>
          </a:p>
          <a:p>
            <a:r>
              <a:rPr lang="en-US" dirty="0" smtClean="0"/>
              <a:t>Add </a:t>
            </a:r>
            <a:r>
              <a:rPr lang="en-US" dirty="0"/>
              <a:t>other vertices, starting from the vertex </a:t>
            </a:r>
            <a:r>
              <a:rPr lang="en-US" b="1" dirty="0" smtClean="0"/>
              <a:t>1</a:t>
            </a:r>
            <a:endParaRPr lang="hu-HU" b="1" dirty="0" smtClean="0"/>
          </a:p>
          <a:p>
            <a:r>
              <a:rPr lang="en-US" dirty="0" smtClean="0"/>
              <a:t>Before </a:t>
            </a:r>
            <a:r>
              <a:rPr lang="en-US" dirty="0"/>
              <a:t>adding a vertex, check </a:t>
            </a:r>
            <a:r>
              <a:rPr lang="en-US" dirty="0" smtClean="0"/>
              <a:t>whether </a:t>
            </a:r>
            <a:r>
              <a:rPr lang="en-US" dirty="0"/>
              <a:t>it is adjacent to the previously added vertex </a:t>
            </a:r>
            <a:r>
              <a:rPr lang="hu-HU" dirty="0" smtClean="0"/>
              <a:t> + make sure it is </a:t>
            </a:r>
            <a:r>
              <a:rPr lang="en-US" dirty="0" smtClean="0"/>
              <a:t>not </a:t>
            </a:r>
            <a:r>
              <a:rPr lang="en-US" dirty="0"/>
              <a:t>already </a:t>
            </a:r>
            <a:r>
              <a:rPr lang="en-US" dirty="0" smtClean="0"/>
              <a:t>added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we find such a </a:t>
            </a:r>
            <a:r>
              <a:rPr lang="en-US" dirty="0" smtClean="0"/>
              <a:t>vertex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add the vertex as part of the </a:t>
            </a:r>
            <a:r>
              <a:rPr lang="en-US" dirty="0" smtClean="0"/>
              <a:t>solution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we do not find a vertex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return </a:t>
            </a:r>
            <a:r>
              <a:rPr lang="en-US" dirty="0" smtClean="0"/>
              <a:t>false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594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32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19024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826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1253878" y="201081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63587" y="201470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53878" y="403328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63588" y="4043151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1769033" y="2268393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1511456" y="2525970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1769033" y="4290863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4021165" y="2529859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08733" y="3020900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760864" y="294545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2948445" y="2454416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1693590" y="2450527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2948445" y="3460612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1693590" y="3460612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4203299" y="2454416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4203300" y="3385169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97425" y="1743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21" name="Oval 20"/>
          <p:cNvSpPr/>
          <p:nvPr/>
        </p:nvSpPr>
        <p:spPr>
          <a:xfrm>
            <a:off x="8190137" y="683271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28879" y="160141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90137" y="160141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451395" y="1601414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21" idx="4"/>
            <a:endCxn id="22" idx="0"/>
          </p:cNvCxnSpPr>
          <p:nvPr/>
        </p:nvCxnSpPr>
        <p:spPr>
          <a:xfrm flipH="1">
            <a:off x="7186457" y="1198426"/>
            <a:ext cx="1261258" cy="4029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4"/>
            <a:endCxn id="23" idx="0"/>
          </p:cNvCxnSpPr>
          <p:nvPr/>
        </p:nvCxnSpPr>
        <p:spPr>
          <a:xfrm>
            <a:off x="8447715" y="1198426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4"/>
            <a:endCxn id="24" idx="0"/>
          </p:cNvCxnSpPr>
          <p:nvPr/>
        </p:nvCxnSpPr>
        <p:spPr>
          <a:xfrm>
            <a:off x="8447715" y="1198426"/>
            <a:ext cx="1261258" cy="402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928879" y="2116571"/>
            <a:ext cx="263981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92860" y="2116571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92860" y="2116571"/>
            <a:ext cx="251174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190137" y="2124830"/>
            <a:ext cx="263981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54118" y="2124830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4118" y="2124830"/>
            <a:ext cx="251174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444990" y="2121461"/>
            <a:ext cx="263981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08971" y="2121461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708971" y="2121461"/>
            <a:ext cx="251174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457797" y="245133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9450724" y="2966494"/>
            <a:ext cx="263981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714705" y="2966494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714705" y="2966494"/>
            <a:ext cx="251174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457797" y="3297951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9447089" y="3819807"/>
            <a:ext cx="263981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711070" y="3819807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711070" y="3819807"/>
            <a:ext cx="251174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459896" y="4149685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9452823" y="4664840"/>
            <a:ext cx="263981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716804" y="4664840"/>
            <a:ext cx="0" cy="40299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716804" y="4664840"/>
            <a:ext cx="251174" cy="3249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59896" y="499629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5287" y="256585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23739" y="256585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  <a:endParaRPr lang="hu-H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51144" y="55829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00B050"/>
                </a:solidFill>
              </a:rPr>
              <a:t>GOOD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2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cycle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19229" y="210796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42096" y="1850382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76925" y="378006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3826941" y="3288522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616586" y="4679441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70259" y="303094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734384" y="2107960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534503" y="2547672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5"/>
          </p:cNvCxnSpPr>
          <p:nvPr/>
        </p:nvCxnSpPr>
        <p:spPr>
          <a:xfrm flipH="1" flipV="1">
            <a:off x="1716637" y="4219779"/>
            <a:ext cx="1899949" cy="7172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792080" y="3546100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4056298" y="3470657"/>
            <a:ext cx="1389404" cy="1284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3874164" y="3803677"/>
            <a:ext cx="210355" cy="875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5" idx="5"/>
          </p:cNvCxnSpPr>
          <p:nvPr/>
        </p:nvCxnSpPr>
        <p:spPr>
          <a:xfrm flipH="1" flipV="1">
            <a:off x="4781808" y="2290094"/>
            <a:ext cx="663894" cy="816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94404" y="730847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G(V,E)</a:t>
            </a:r>
          </a:p>
          <a:p>
            <a:endParaRPr lang="hu-HU" dirty="0"/>
          </a:p>
          <a:p>
            <a:r>
              <a:rPr lang="hu-HU" b="1" dirty="0" smtClean="0"/>
              <a:t>V: </a:t>
            </a:r>
            <a:r>
              <a:rPr lang="hu-HU" dirty="0" smtClean="0"/>
              <a:t>vertices in the graph</a:t>
            </a:r>
          </a:p>
          <a:p>
            <a:r>
              <a:rPr lang="hu-HU" b="1" dirty="0" smtClean="0"/>
              <a:t>E: </a:t>
            </a:r>
            <a:r>
              <a:rPr lang="hu-HU" dirty="0" smtClean="0"/>
              <a:t>edges in the graph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27324" y="3391434"/>
            <a:ext cx="0" cy="2075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27324" y="5467397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27324" y="3376409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764593" y="3371801"/>
            <a:ext cx="0" cy="2075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68379" y="5447763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468379" y="3371801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7846" y="293208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b   c   d   e   f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96111" y="3496611"/>
            <a:ext cx="585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spc="300" dirty="0"/>
              <a:t>a</a:t>
            </a:r>
            <a:r>
              <a:rPr lang="hu-HU" b="1" spc="300" dirty="0" smtClean="0"/>
              <a:t>  </a:t>
            </a:r>
          </a:p>
          <a:p>
            <a:r>
              <a:rPr lang="hu-HU" b="1" spc="300" dirty="0" smtClean="0"/>
              <a:t>b </a:t>
            </a:r>
          </a:p>
          <a:p>
            <a:r>
              <a:rPr lang="hu-HU" b="1" spc="300" dirty="0"/>
              <a:t>c</a:t>
            </a:r>
            <a:endParaRPr lang="hu-HU" b="1" spc="300" dirty="0" smtClean="0"/>
          </a:p>
          <a:p>
            <a:r>
              <a:rPr lang="hu-HU" b="1" spc="300" dirty="0"/>
              <a:t>d</a:t>
            </a:r>
            <a:endParaRPr lang="hu-HU" b="1" spc="300" dirty="0" smtClean="0"/>
          </a:p>
          <a:p>
            <a:r>
              <a:rPr lang="hu-HU" b="1" spc="300" dirty="0"/>
              <a:t>e</a:t>
            </a:r>
            <a:endParaRPr lang="hu-HU" b="1" spc="300" dirty="0" smtClean="0"/>
          </a:p>
          <a:p>
            <a:r>
              <a:rPr lang="hu-HU" b="1" spc="300" dirty="0" smtClean="0"/>
              <a:t>f</a:t>
            </a:r>
            <a:endParaRPr lang="hu-HU" b="1" spc="300" dirty="0"/>
          </a:p>
        </p:txBody>
      </p:sp>
      <p:sp>
        <p:nvSpPr>
          <p:cNvPr id="26" name="TextBox 25"/>
          <p:cNvSpPr txBox="1"/>
          <p:nvPr/>
        </p:nvSpPr>
        <p:spPr>
          <a:xfrm>
            <a:off x="2004601" y="5912998"/>
            <a:ext cx="834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A(i,j) = { 1 – if there is a connection between i and j ; 0 – if no connection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26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889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31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846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623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358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914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518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49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366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0924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cycle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2219229" y="210796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42096" y="1850382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76925" y="378006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" name="Oval 6"/>
          <p:cNvSpPr/>
          <p:nvPr/>
        </p:nvSpPr>
        <p:spPr>
          <a:xfrm>
            <a:off x="3826941" y="3288522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616586" y="4679441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370259" y="303094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734384" y="2107960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534503" y="2547672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6" idx="5"/>
          </p:cNvCxnSpPr>
          <p:nvPr/>
        </p:nvCxnSpPr>
        <p:spPr>
          <a:xfrm flipH="1" flipV="1">
            <a:off x="1716637" y="4219779"/>
            <a:ext cx="1899949" cy="7172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792080" y="3546100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4056298" y="3470657"/>
            <a:ext cx="1389404" cy="1284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0"/>
            <a:endCxn id="7" idx="4"/>
          </p:cNvCxnSpPr>
          <p:nvPr/>
        </p:nvCxnSpPr>
        <p:spPr>
          <a:xfrm flipV="1">
            <a:off x="3874164" y="3803677"/>
            <a:ext cx="210355" cy="875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1"/>
            <a:endCxn id="5" idx="5"/>
          </p:cNvCxnSpPr>
          <p:nvPr/>
        </p:nvCxnSpPr>
        <p:spPr>
          <a:xfrm flipH="1" flipV="1">
            <a:off x="4781808" y="2290094"/>
            <a:ext cx="663894" cy="816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94404" y="730847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G(V,E)</a:t>
            </a:r>
          </a:p>
          <a:p>
            <a:endParaRPr lang="hu-HU" dirty="0"/>
          </a:p>
          <a:p>
            <a:r>
              <a:rPr lang="hu-HU" b="1" dirty="0" smtClean="0"/>
              <a:t>V: </a:t>
            </a:r>
            <a:r>
              <a:rPr lang="hu-HU" dirty="0" smtClean="0"/>
              <a:t>vertices in the graph</a:t>
            </a:r>
          </a:p>
          <a:p>
            <a:r>
              <a:rPr lang="hu-HU" b="1" dirty="0" smtClean="0"/>
              <a:t>E: </a:t>
            </a:r>
            <a:r>
              <a:rPr lang="hu-HU" dirty="0" smtClean="0"/>
              <a:t>edges in the graph</a:t>
            </a:r>
            <a:endParaRPr lang="hu-HU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27324" y="3391434"/>
            <a:ext cx="0" cy="2075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27324" y="5467397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27324" y="3376409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764593" y="3371801"/>
            <a:ext cx="0" cy="2075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468379" y="5447763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468379" y="3371801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7846" y="293208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   b   c   d   e   f</a:t>
            </a:r>
            <a:endParaRPr lang="hu-HU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196111" y="3496611"/>
            <a:ext cx="585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spc="300" dirty="0"/>
              <a:t>a</a:t>
            </a:r>
            <a:r>
              <a:rPr lang="hu-HU" b="1" spc="300" dirty="0" smtClean="0"/>
              <a:t>  </a:t>
            </a:r>
          </a:p>
          <a:p>
            <a:r>
              <a:rPr lang="hu-HU" b="1" spc="300" dirty="0" smtClean="0"/>
              <a:t>b </a:t>
            </a:r>
          </a:p>
          <a:p>
            <a:r>
              <a:rPr lang="hu-HU" b="1" spc="300" dirty="0"/>
              <a:t>c</a:t>
            </a:r>
            <a:endParaRPr lang="hu-HU" b="1" spc="300" dirty="0" smtClean="0"/>
          </a:p>
          <a:p>
            <a:r>
              <a:rPr lang="hu-HU" b="1" spc="300" dirty="0"/>
              <a:t>d</a:t>
            </a:r>
            <a:endParaRPr lang="hu-HU" b="1" spc="300" dirty="0" smtClean="0"/>
          </a:p>
          <a:p>
            <a:r>
              <a:rPr lang="hu-HU" b="1" spc="300" dirty="0"/>
              <a:t>e</a:t>
            </a:r>
            <a:endParaRPr lang="hu-HU" b="1" spc="300" dirty="0" smtClean="0"/>
          </a:p>
          <a:p>
            <a:r>
              <a:rPr lang="hu-HU" b="1" spc="300" dirty="0" smtClean="0"/>
              <a:t>f</a:t>
            </a:r>
            <a:endParaRPr lang="hu-HU" b="1" spc="300" dirty="0"/>
          </a:p>
        </p:txBody>
      </p:sp>
      <p:sp>
        <p:nvSpPr>
          <p:cNvPr id="26" name="TextBox 25"/>
          <p:cNvSpPr txBox="1"/>
          <p:nvPr/>
        </p:nvSpPr>
        <p:spPr>
          <a:xfrm>
            <a:off x="2004601" y="5912998"/>
            <a:ext cx="834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A(i,j) = { 1 – if there is a connection between i and j ; 0 – if no connection }</a:t>
            </a:r>
            <a:endParaRPr lang="hu-HU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2564" y="334014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0   1   0    0   0   1</a:t>
            </a:r>
            <a:endParaRPr lang="hu-H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88721" y="370948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  <a:r>
              <a:rPr lang="hu-HU" b="1" dirty="0" smtClean="0"/>
              <a:t>   </a:t>
            </a:r>
            <a:r>
              <a:rPr lang="hu-HU" b="1" dirty="0"/>
              <a:t>0</a:t>
            </a:r>
            <a:r>
              <a:rPr lang="hu-HU" b="1" dirty="0" smtClean="0"/>
              <a:t>   </a:t>
            </a:r>
            <a:r>
              <a:rPr lang="hu-HU" b="1" dirty="0"/>
              <a:t>1</a:t>
            </a:r>
            <a:r>
              <a:rPr lang="hu-HU" b="1" dirty="0" smtClean="0"/>
              <a:t>    0   0   0</a:t>
            </a:r>
            <a:endParaRPr lang="hu-HU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01602" y="406822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0   1   0    0   1   0</a:t>
            </a:r>
            <a:endParaRPr lang="hu-H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1900" y="441688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0   0   0    0   1   1</a:t>
            </a:r>
            <a:endParaRPr lang="hu-HU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288720" y="47913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   </a:t>
            </a:r>
            <a:r>
              <a:rPr lang="hu-HU" b="1" dirty="0"/>
              <a:t>0</a:t>
            </a:r>
            <a:r>
              <a:rPr lang="hu-HU" b="1" dirty="0" smtClean="0"/>
              <a:t>   1    </a:t>
            </a:r>
            <a:r>
              <a:rPr lang="hu-HU" b="1" dirty="0"/>
              <a:t>1</a:t>
            </a:r>
            <a:r>
              <a:rPr lang="hu-HU" b="1" dirty="0" smtClean="0"/>
              <a:t>   0   1</a:t>
            </a:r>
            <a:endParaRPr lang="hu-H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66116" y="516142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  <a:r>
              <a:rPr lang="hu-HU" b="1" dirty="0" smtClean="0"/>
              <a:t>   </a:t>
            </a:r>
            <a:r>
              <a:rPr lang="hu-HU" b="1" dirty="0"/>
              <a:t>0</a:t>
            </a:r>
            <a:r>
              <a:rPr lang="hu-HU" b="1" dirty="0" smtClean="0"/>
              <a:t>   0    1   </a:t>
            </a:r>
            <a:r>
              <a:rPr lang="hu-HU" b="1" dirty="0"/>
              <a:t>1</a:t>
            </a:r>
            <a:r>
              <a:rPr lang="hu-HU" b="1" dirty="0" smtClean="0"/>
              <a:t>   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463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696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779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5187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15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267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8192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688017" y="2204176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5" idx="2"/>
          </p:cNvCxnSpPr>
          <p:nvPr/>
        </p:nvCxnSpPr>
        <p:spPr>
          <a:xfrm>
            <a:off x="4693463" y="2457865"/>
            <a:ext cx="1994554" cy="38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6945595" y="2719331"/>
            <a:ext cx="1" cy="15132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433163" y="3210372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85294" y="313492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13" idx="7"/>
            <a:endCxn id="5" idx="3"/>
          </p:cNvCxnSpPr>
          <p:nvPr/>
        </p:nvCxnSpPr>
        <p:spPr>
          <a:xfrm flipV="1">
            <a:off x="5872875" y="2643888"/>
            <a:ext cx="890585" cy="64192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5"/>
            <a:endCxn id="13" idx="1"/>
          </p:cNvCxnSpPr>
          <p:nvPr/>
        </p:nvCxnSpPr>
        <p:spPr>
          <a:xfrm>
            <a:off x="4618020" y="2639999"/>
            <a:ext cx="890586" cy="6458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5"/>
            <a:endCxn id="7" idx="1"/>
          </p:cNvCxnSpPr>
          <p:nvPr/>
        </p:nvCxnSpPr>
        <p:spPr>
          <a:xfrm>
            <a:off x="5872875" y="3650084"/>
            <a:ext cx="890586" cy="65798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7"/>
            <a:endCxn id="13" idx="3"/>
          </p:cNvCxnSpPr>
          <p:nvPr/>
        </p:nvCxnSpPr>
        <p:spPr>
          <a:xfrm flipV="1">
            <a:off x="4618020" y="3650084"/>
            <a:ext cx="890586" cy="64811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1"/>
            <a:endCxn id="5" idx="5"/>
          </p:cNvCxnSpPr>
          <p:nvPr/>
        </p:nvCxnSpPr>
        <p:spPr>
          <a:xfrm flipH="1" flipV="1">
            <a:off x="7127729" y="2643888"/>
            <a:ext cx="633008" cy="5664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3"/>
            <a:endCxn id="7" idx="7"/>
          </p:cNvCxnSpPr>
          <p:nvPr/>
        </p:nvCxnSpPr>
        <p:spPr>
          <a:xfrm flipH="1">
            <a:off x="7127730" y="3574641"/>
            <a:ext cx="633007" cy="73342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21855" y="1933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0</a:t>
            </a:r>
            <a:endParaRPr lang="hu-H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53878" y="4966048"/>
            <a:ext cx="5873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found the Hamiltonian-cycle in this graph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b="1" dirty="0"/>
              <a:t>	</a:t>
            </a:r>
            <a:r>
              <a:rPr lang="hu-HU" b="1" dirty="0" smtClean="0"/>
              <a:t>	{ a , d , f , e , b , c , a }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605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605" y="38717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State-space tree</a:t>
            </a:r>
            <a:endParaRPr lang="hu-HU" b="1" u="sng" dirty="0"/>
          </a:p>
        </p:txBody>
      </p:sp>
      <p:sp>
        <p:nvSpPr>
          <p:cNvPr id="3" name="Oval 2"/>
          <p:cNvSpPr/>
          <p:nvPr/>
        </p:nvSpPr>
        <p:spPr>
          <a:xfrm>
            <a:off x="4178308" y="220028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78308" y="4222757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88018" y="4232623"/>
            <a:ext cx="515155" cy="51515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f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3" idx="4"/>
            <a:endCxn id="6" idx="0"/>
          </p:cNvCxnSpPr>
          <p:nvPr/>
        </p:nvCxnSpPr>
        <p:spPr>
          <a:xfrm>
            <a:off x="4435886" y="2715442"/>
            <a:ext cx="0" cy="15073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6" idx="6"/>
          </p:cNvCxnSpPr>
          <p:nvPr/>
        </p:nvCxnSpPr>
        <p:spPr>
          <a:xfrm flipH="1" flipV="1">
            <a:off x="4693463" y="4480335"/>
            <a:ext cx="1994555" cy="98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u="sng" dirty="0" smtClean="0"/>
              <a:t>hamiltonian path</a:t>
            </a:r>
            <a:r>
              <a:rPr lang="hu-HU" dirty="0" smtClean="0"/>
              <a:t>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u="sng" dirty="0" smtClean="0"/>
              <a:t>Hamiltonian cycle</a:t>
            </a:r>
            <a:r>
              <a:rPr lang="hu-HU" dirty="0" smtClean="0"/>
              <a:t>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are the same vertexes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78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u="sng" dirty="0" smtClean="0"/>
              <a:t>hamiltonian path</a:t>
            </a:r>
            <a:r>
              <a:rPr lang="hu-HU" dirty="0" smtClean="0"/>
              <a:t>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u="sng" dirty="0" smtClean="0"/>
              <a:t>Hamiltonian cycle</a:t>
            </a:r>
            <a:r>
              <a:rPr lang="hu-HU" dirty="0" smtClean="0"/>
              <a:t>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are the same vertexes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17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u="sng" dirty="0" smtClean="0"/>
              <a:t>hamiltonian path</a:t>
            </a:r>
            <a:r>
              <a:rPr lang="hu-HU" dirty="0" smtClean="0"/>
              <a:t>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u="sng" dirty="0" smtClean="0"/>
              <a:t>Hamiltonian cycle</a:t>
            </a:r>
            <a:r>
              <a:rPr lang="hu-HU" dirty="0" smtClean="0"/>
              <a:t>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are the same vertexes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2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u="sng" dirty="0" smtClean="0"/>
              <a:t>hamiltonian path</a:t>
            </a:r>
            <a:r>
              <a:rPr lang="hu-HU" dirty="0" smtClean="0"/>
              <a:t>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u="sng" dirty="0" smtClean="0"/>
              <a:t>Hamiltonian cycle</a:t>
            </a:r>
            <a:r>
              <a:rPr lang="hu-HU" dirty="0" smtClean="0"/>
              <a:t>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are the same vertexes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8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</a:t>
            </a:r>
            <a:r>
              <a:rPr lang="hu-HU" u="sng" dirty="0" smtClean="0"/>
              <a:t>hamiltonian path</a:t>
            </a:r>
            <a:r>
              <a:rPr lang="hu-HU" dirty="0" smtClean="0"/>
              <a:t>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u="sng" dirty="0" smtClean="0"/>
              <a:t>Hamiltonian cycle</a:t>
            </a:r>
            <a:r>
              <a:rPr lang="hu-HU" dirty="0" smtClean="0"/>
              <a:t>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are the same vertexes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4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317</TotalTime>
  <Words>1371</Words>
  <Application>Microsoft Office PowerPoint</Application>
  <PresentationFormat>Widescreen</PresentationFormat>
  <Paragraphs>508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Wingdings</vt:lpstr>
      <vt:lpstr>Wingdings 3</vt:lpstr>
      <vt:lpstr>Ion</vt:lpstr>
      <vt:lpstr>HAMILTONIAN PATH</vt:lpstr>
      <vt:lpstr>Hamiltonian cycle</vt:lpstr>
      <vt:lpstr>Hamiltonian cycle</vt:lpstr>
      <vt:lpstr>Hamiltonian cycle</vt:lpstr>
      <vt:lpstr>Hamiltonian path</vt:lpstr>
      <vt:lpstr>Hamiltonian path</vt:lpstr>
      <vt:lpstr>Hamiltonian path</vt:lpstr>
      <vt:lpstr>Hamiltonian path</vt:lpstr>
      <vt:lpstr>Hamiltonian path</vt:lpstr>
      <vt:lpstr>Hamiltonian path</vt:lpstr>
      <vt:lpstr>Hamiltonian problem</vt:lpstr>
      <vt:lpstr>Solutions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55</cp:revision>
  <dcterms:created xsi:type="dcterms:W3CDTF">2015-03-31T07:38:23Z</dcterms:created>
  <dcterms:modified xsi:type="dcterms:W3CDTF">2017-03-09T13:01:05Z</dcterms:modified>
</cp:coreProperties>
</file>