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SUDOKU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BACKTRACKING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26" y="1485966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3765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26" y="1485966"/>
            <a:ext cx="4195762" cy="4195762"/>
          </a:xfrm>
        </p:spPr>
      </p:pic>
      <p:sp>
        <p:nvSpPr>
          <p:cNvPr id="3" name="Rectangle 2"/>
          <p:cNvSpPr/>
          <p:nvPr/>
        </p:nvSpPr>
        <p:spPr>
          <a:xfrm>
            <a:off x="3955526" y="1485966"/>
            <a:ext cx="1414964" cy="13860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240924" y="217795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single box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0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Sudoku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hu-HU" dirty="0" smtClean="0"/>
              <a:t>aim of sudoku</a:t>
            </a:r>
            <a:r>
              <a:rPr lang="en-US" dirty="0" smtClean="0"/>
              <a:t> </a:t>
            </a:r>
            <a:r>
              <a:rPr lang="en-US" dirty="0"/>
              <a:t>is to fill a </a:t>
            </a:r>
            <a:r>
              <a:rPr lang="en-US" b="1" dirty="0"/>
              <a:t>9×9</a:t>
            </a:r>
            <a:r>
              <a:rPr lang="en-US" dirty="0"/>
              <a:t> </a:t>
            </a:r>
            <a:r>
              <a:rPr lang="hu-HU" dirty="0" smtClean="0"/>
              <a:t>chessboard-like </a:t>
            </a:r>
            <a:r>
              <a:rPr lang="en-US" dirty="0" smtClean="0"/>
              <a:t>grid </a:t>
            </a:r>
            <a:r>
              <a:rPr lang="en-US" dirty="0"/>
              <a:t>with </a:t>
            </a:r>
            <a:r>
              <a:rPr lang="en-US" dirty="0" smtClean="0"/>
              <a:t>digits</a:t>
            </a:r>
            <a:endParaRPr lang="hu-HU" dirty="0" smtClean="0"/>
          </a:p>
          <a:p>
            <a:r>
              <a:rPr lang="hu-HU" dirty="0" smtClean="0"/>
              <a:t>We have some </a:t>
            </a:r>
            <a:r>
              <a:rPr lang="hu-HU" u="sng" dirty="0" smtClean="0"/>
              <a:t>rules</a:t>
            </a:r>
            <a:r>
              <a:rPr lang="hu-HU" dirty="0" smtClean="0"/>
              <a:t>:</a:t>
            </a:r>
            <a:endParaRPr lang="hu-HU" dirty="0"/>
          </a:p>
          <a:p>
            <a:r>
              <a:rPr lang="hu-HU" dirty="0" smtClean="0"/>
              <a:t>E</a:t>
            </a:r>
            <a:r>
              <a:rPr lang="en-US" dirty="0" smtClean="0"/>
              <a:t>ach column</a:t>
            </a:r>
            <a:r>
              <a:rPr lang="hu-HU" dirty="0" smtClean="0"/>
              <a:t> +</a:t>
            </a:r>
            <a:r>
              <a:rPr lang="en-US" dirty="0" smtClean="0"/>
              <a:t> </a:t>
            </a:r>
            <a:r>
              <a:rPr lang="en-US" dirty="0"/>
              <a:t>each row, and each of the nine </a:t>
            </a:r>
            <a:r>
              <a:rPr lang="en-US" b="1" dirty="0"/>
              <a:t>3×3</a:t>
            </a:r>
            <a:r>
              <a:rPr lang="en-US" dirty="0"/>
              <a:t> sub-grids that compose the grid </a:t>
            </a:r>
            <a:r>
              <a:rPr lang="en-US" dirty="0" smtClean="0"/>
              <a:t>(boxes</a:t>
            </a:r>
            <a:r>
              <a:rPr lang="hu-HU" dirty="0" smtClean="0"/>
              <a:t>) </a:t>
            </a:r>
            <a:r>
              <a:rPr lang="en-US" dirty="0" smtClean="0"/>
              <a:t>contains </a:t>
            </a:r>
            <a:r>
              <a:rPr lang="en-US" dirty="0"/>
              <a:t>all of the digits from</a:t>
            </a:r>
            <a:r>
              <a:rPr lang="en-US" b="1" dirty="0"/>
              <a:t> 1 </a:t>
            </a:r>
            <a:r>
              <a:rPr lang="en-US" dirty="0"/>
              <a:t>to </a:t>
            </a:r>
            <a:r>
              <a:rPr lang="en-US" b="1" dirty="0" smtClean="0"/>
              <a:t>9</a:t>
            </a:r>
            <a:endParaRPr lang="hu-HU" b="1" dirty="0" smtClean="0"/>
          </a:p>
          <a:p>
            <a:r>
              <a:rPr lang="hu-HU" dirty="0" smtClean="0"/>
              <a:t>Initially we have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 </a:t>
            </a:r>
            <a:r>
              <a:rPr lang="en-US" dirty="0"/>
              <a:t>partially completed grid, which for a well-posed puzzle has a unique </a:t>
            </a:r>
            <a:r>
              <a:rPr lang="en-US" dirty="0" smtClean="0"/>
              <a:t>solution</a:t>
            </a:r>
            <a:endParaRPr lang="hu-HU" dirty="0" smtClean="0"/>
          </a:p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same </a:t>
            </a:r>
            <a:r>
              <a:rPr lang="en-US" dirty="0" smtClean="0"/>
              <a:t>integer </a:t>
            </a:r>
            <a:r>
              <a:rPr lang="en-US" dirty="0"/>
              <a:t>may </a:t>
            </a:r>
            <a:r>
              <a:rPr lang="hu-HU" dirty="0" smtClean="0"/>
              <a:t>not </a:t>
            </a:r>
            <a:r>
              <a:rPr lang="en-US" dirty="0" smtClean="0"/>
              <a:t>appear </a:t>
            </a:r>
            <a:r>
              <a:rPr lang="en-US" dirty="0"/>
              <a:t>twice in the same </a:t>
            </a:r>
            <a:r>
              <a:rPr lang="en-US" dirty="0" smtClean="0"/>
              <a:t>row</a:t>
            </a:r>
            <a:r>
              <a:rPr lang="hu-HU" dirty="0" smtClean="0"/>
              <a:t> +</a:t>
            </a:r>
            <a:r>
              <a:rPr lang="en-US" dirty="0" smtClean="0"/>
              <a:t> </a:t>
            </a:r>
            <a:r>
              <a:rPr lang="en-US" dirty="0"/>
              <a:t>column or in any of the nine </a:t>
            </a:r>
            <a:r>
              <a:rPr lang="en-US" b="1" dirty="0"/>
              <a:t>3×3 </a:t>
            </a:r>
            <a:r>
              <a:rPr lang="en-US" dirty="0" err="1" smtClean="0"/>
              <a:t>subregions</a:t>
            </a:r>
            <a:r>
              <a:rPr lang="hu-HU" dirty="0" smtClean="0"/>
              <a:t> / boxes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b="1" dirty="0" smtClean="0"/>
              <a:t>9x9</a:t>
            </a:r>
            <a:r>
              <a:rPr lang="hu-HU" dirty="0" smtClean="0"/>
              <a:t> grid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12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26" y="1485967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8496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Sudoku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problem itself is </a:t>
            </a:r>
            <a:r>
              <a:rPr lang="hu-HU" b="1" dirty="0" smtClean="0"/>
              <a:t>NP-complete</a:t>
            </a:r>
          </a:p>
          <a:p>
            <a:r>
              <a:rPr lang="en-US" dirty="0" smtClean="0"/>
              <a:t>Running </a:t>
            </a:r>
            <a:r>
              <a:rPr lang="hu-HU" dirty="0" smtClean="0"/>
              <a:t>time complexity: </a:t>
            </a:r>
            <a:r>
              <a:rPr lang="hu-HU" b="1" dirty="0" smtClean="0"/>
              <a:t>O(m  )</a:t>
            </a:r>
          </a:p>
          <a:p>
            <a:r>
              <a:rPr lang="hu-HU" b="1" dirty="0"/>
              <a:t>m</a:t>
            </a:r>
            <a:r>
              <a:rPr lang="hu-HU" dirty="0" smtClean="0"/>
              <a:t>: number of possibilities for a single cell (</a:t>
            </a:r>
            <a:r>
              <a:rPr lang="hu-HU" b="1" dirty="0" smtClean="0"/>
              <a:t>9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n</a:t>
            </a:r>
            <a:r>
              <a:rPr lang="hu-HU" dirty="0" smtClean="0"/>
              <a:t>: number of blank fields at the beginning</a:t>
            </a:r>
            <a:endParaRPr lang="hu-HU" dirty="0" smtClean="0"/>
          </a:p>
          <a:p>
            <a:r>
              <a:rPr lang="hu-HU" u="sng" dirty="0" smtClean="0"/>
              <a:t>Backtracking</a:t>
            </a:r>
            <a:r>
              <a:rPr lang="hu-HU" dirty="0" smtClean="0"/>
              <a:t>:</a:t>
            </a:r>
          </a:p>
          <a:p>
            <a:r>
              <a:rPr lang="hu-HU" dirty="0" smtClean="0"/>
              <a:t>I</a:t>
            </a:r>
            <a:r>
              <a:rPr lang="en-US" dirty="0" err="1" smtClean="0"/>
              <a:t>terates</a:t>
            </a:r>
            <a:r>
              <a:rPr lang="en-US" dirty="0" smtClean="0"/>
              <a:t> </a:t>
            </a:r>
            <a:r>
              <a:rPr lang="en-US" dirty="0"/>
              <a:t>all the possible solutions for the given </a:t>
            </a:r>
            <a:r>
              <a:rPr lang="en-US" dirty="0" smtClean="0"/>
              <a:t>Sudoku</a:t>
            </a:r>
            <a:endParaRPr lang="hu-HU" dirty="0" smtClean="0"/>
          </a:p>
          <a:p>
            <a:r>
              <a:rPr lang="en-US" dirty="0"/>
              <a:t>If the solutions assigned do not lead to the solution of Sudoku, the algorithm discards the solutions and rollbacks to the original solutions and retries again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167820" y="243813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n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4805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Search tree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7431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Search tree</a:t>
            </a:r>
            <a:endParaRPr lang="hu-HU" b="1" u="sng" dirty="0"/>
          </a:p>
        </p:txBody>
      </p:sp>
      <p:sp>
        <p:nvSpPr>
          <p:cNvPr id="3" name="Rectangle 2"/>
          <p:cNvSpPr/>
          <p:nvPr/>
        </p:nvSpPr>
        <p:spPr>
          <a:xfrm>
            <a:off x="5622311" y="700217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4159" y="700217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6007" y="700217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2311" y="972065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4159" y="972065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6007" y="972065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2311" y="1243913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4159" y="1243913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6007" y="1243913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3348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5196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7044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3348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5196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7044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93348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5196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7044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2492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44340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16188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2492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4340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16188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72492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44340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16188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59881" y="22491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31729" y="22491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03577" y="22491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59881" y="2520972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31729" y="2520972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03577" y="2520972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59881" y="2792820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31729" y="2792820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03577" y="2792820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47270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19118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90966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47270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19118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90966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7270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19118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90966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22311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94159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66007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22311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94159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66007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22311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94159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66007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05584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77432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49280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05584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77432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49280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5584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977432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49280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784747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56595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28443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784747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56595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328443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784747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56595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28443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835089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106937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378785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835089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06937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378785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35089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06937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378785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860693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132541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404389" y="224902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860693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132541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404389" y="252087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860693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132541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404389" y="2792724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>
            <a:stCxn id="10" idx="2"/>
            <a:endCxn id="49" idx="0"/>
          </p:cNvCxnSpPr>
          <p:nvPr/>
        </p:nvCxnSpPr>
        <p:spPr>
          <a:xfrm>
            <a:off x="6030083" y="1515761"/>
            <a:ext cx="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0" idx="2"/>
            <a:endCxn id="13" idx="0"/>
          </p:cNvCxnSpPr>
          <p:nvPr/>
        </p:nvCxnSpPr>
        <p:spPr>
          <a:xfrm flipH="1">
            <a:off x="1701120" y="1515761"/>
            <a:ext cx="4328963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0" idx="2"/>
            <a:endCxn id="22" idx="0"/>
          </p:cNvCxnSpPr>
          <p:nvPr/>
        </p:nvCxnSpPr>
        <p:spPr>
          <a:xfrm flipH="1">
            <a:off x="2780264" y="1515761"/>
            <a:ext cx="3249819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0" idx="2"/>
            <a:endCxn id="31" idx="0"/>
          </p:cNvCxnSpPr>
          <p:nvPr/>
        </p:nvCxnSpPr>
        <p:spPr>
          <a:xfrm flipH="1">
            <a:off x="3867653" y="1515761"/>
            <a:ext cx="2162430" cy="733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0" idx="2"/>
            <a:endCxn id="40" idx="0"/>
          </p:cNvCxnSpPr>
          <p:nvPr/>
        </p:nvCxnSpPr>
        <p:spPr>
          <a:xfrm flipH="1">
            <a:off x="4955042" y="1515761"/>
            <a:ext cx="1075041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2"/>
            <a:endCxn id="67" idx="0"/>
          </p:cNvCxnSpPr>
          <p:nvPr/>
        </p:nvCxnSpPr>
        <p:spPr>
          <a:xfrm>
            <a:off x="6030083" y="1515761"/>
            <a:ext cx="2162436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" idx="2"/>
            <a:endCxn id="58" idx="0"/>
          </p:cNvCxnSpPr>
          <p:nvPr/>
        </p:nvCxnSpPr>
        <p:spPr>
          <a:xfrm>
            <a:off x="6030083" y="1515761"/>
            <a:ext cx="1083273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" idx="2"/>
            <a:endCxn id="76" idx="0"/>
          </p:cNvCxnSpPr>
          <p:nvPr/>
        </p:nvCxnSpPr>
        <p:spPr>
          <a:xfrm>
            <a:off x="6030083" y="1515761"/>
            <a:ext cx="3212778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85" idx="0"/>
          </p:cNvCxnSpPr>
          <p:nvPr/>
        </p:nvCxnSpPr>
        <p:spPr>
          <a:xfrm>
            <a:off x="6042431" y="1515665"/>
            <a:ext cx="4226034" cy="733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700044" y="30644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5085" y="30548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912482" y="30644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938086" y="30548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2771412" y="3075460"/>
            <a:ext cx="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339820" y="3075460"/>
            <a:ext cx="431593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455131" y="3075460"/>
            <a:ext cx="316282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545766" y="3075460"/>
            <a:ext cx="225646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636382" y="3075460"/>
            <a:ext cx="135031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771412" y="3075460"/>
            <a:ext cx="215064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771412" y="3075460"/>
            <a:ext cx="13503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771412" y="3075460"/>
            <a:ext cx="350988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783760" y="3075364"/>
            <a:ext cx="474564" cy="733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698030" y="3075460"/>
            <a:ext cx="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266438" y="3075460"/>
            <a:ext cx="431593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1381749" y="3075460"/>
            <a:ext cx="316282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1472384" y="3075460"/>
            <a:ext cx="225646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1563000" y="3075460"/>
            <a:ext cx="135031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698030" y="3075460"/>
            <a:ext cx="215064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698030" y="3075460"/>
            <a:ext cx="13503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9" idx="2"/>
            <a:endCxn id="186" idx="0"/>
          </p:cNvCxnSpPr>
          <p:nvPr/>
        </p:nvCxnSpPr>
        <p:spPr>
          <a:xfrm>
            <a:off x="1701120" y="3064572"/>
            <a:ext cx="358593" cy="7480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710378" y="3075364"/>
            <a:ext cx="474564" cy="733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868687" y="3083698"/>
            <a:ext cx="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437095" y="3083698"/>
            <a:ext cx="431593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3552406" y="3083698"/>
            <a:ext cx="316282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3643041" y="3083698"/>
            <a:ext cx="225646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3733657" y="3083698"/>
            <a:ext cx="135031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868687" y="3083698"/>
            <a:ext cx="215064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868687" y="3083698"/>
            <a:ext cx="13503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868687" y="3083698"/>
            <a:ext cx="350988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881035" y="3083602"/>
            <a:ext cx="474564" cy="733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945380" y="3082523"/>
            <a:ext cx="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4513788" y="3082523"/>
            <a:ext cx="431593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4629099" y="3082523"/>
            <a:ext cx="316282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4719734" y="3082523"/>
            <a:ext cx="225646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4810350" y="3082523"/>
            <a:ext cx="135031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945380" y="3082523"/>
            <a:ext cx="215064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945380" y="3082523"/>
            <a:ext cx="13503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945380" y="3082523"/>
            <a:ext cx="350988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957728" y="3082427"/>
            <a:ext cx="474564" cy="733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195292" y="3082523"/>
            <a:ext cx="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7763700" y="3082523"/>
            <a:ext cx="431593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7879011" y="3082523"/>
            <a:ext cx="316282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7969646" y="3082523"/>
            <a:ext cx="225646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060262" y="3082523"/>
            <a:ext cx="135031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195292" y="3082523"/>
            <a:ext cx="215064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195292" y="3082523"/>
            <a:ext cx="13503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195292" y="3082523"/>
            <a:ext cx="350988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207640" y="3082427"/>
            <a:ext cx="474564" cy="733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081931" y="4639081"/>
            <a:ext cx="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1650339" y="4639081"/>
            <a:ext cx="431593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1765650" y="4639081"/>
            <a:ext cx="316282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1856285" y="4639081"/>
            <a:ext cx="225646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1946901" y="4639081"/>
            <a:ext cx="135031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081931" y="4639081"/>
            <a:ext cx="215064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081931" y="4639081"/>
            <a:ext cx="135030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081931" y="4639081"/>
            <a:ext cx="350988" cy="7332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094279" y="4638985"/>
            <a:ext cx="474564" cy="733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1651941" y="3812649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923789" y="3812649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195637" y="3812649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651941" y="4084497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23789" y="4084497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195637" y="4084497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51941" y="4356345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923789" y="4356345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195637" y="4356345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183286" y="5383140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455134" y="5383140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726982" y="5383140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183286" y="565498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455134" y="565498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726982" y="5654988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183286" y="592683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455134" y="592683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726982" y="5926836"/>
            <a:ext cx="271848" cy="271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119527" y="6177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GOOD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782</TotalTime>
  <Words>257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SUDOKU</vt:lpstr>
      <vt:lpstr>PowerPoint Presentation</vt:lpstr>
      <vt:lpstr>PowerPoint Presentation</vt:lpstr>
      <vt:lpstr>Sudoku</vt:lpstr>
      <vt:lpstr>PowerPoint Presentation</vt:lpstr>
      <vt:lpstr>Sudoku</vt:lpstr>
      <vt:lpstr>Search tree</vt:lpstr>
      <vt:lpstr>Search tree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54</cp:revision>
  <dcterms:created xsi:type="dcterms:W3CDTF">2015-03-31T07:38:23Z</dcterms:created>
  <dcterms:modified xsi:type="dcterms:W3CDTF">2017-03-11T19:54:23Z</dcterms:modified>
</cp:coreProperties>
</file>