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5" r:id="rId9"/>
    <p:sldId id="264" r:id="rId10"/>
    <p:sldId id="268" r:id="rId11"/>
    <p:sldId id="269" r:id="rId12"/>
    <p:sldId id="265" r:id="rId13"/>
    <p:sldId id="266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2" r:id="rId26"/>
    <p:sldId id="283" r:id="rId27"/>
    <p:sldId id="284" r:id="rId2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2017. 03. 14.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6936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2017. 03. 14.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45099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2017. 03. 14.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9902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2017. 03. 14.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38734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2017. 03. 14.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67682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2017. 03. 14.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0112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2017. 03. 14.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2447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2017. 03. 14.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48551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2017. 03. 14.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28163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2017. 03. 14.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6287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2017. 03. 14.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514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2017. 03. 14.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8729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2017. 03. 14.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3083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2017. 03. 14.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15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2017. 03. 14.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676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2017. 03. 14.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1890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2017. 03. 14.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94868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C9AA5B5-5AC6-4B5D-A2F6-075E82429DD2}" type="datetimeFigureOut">
              <a:rPr lang="hu-HU" smtClean="0"/>
              <a:t>2017. 03. 14.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098251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COIN CHANGE PROBLEM</a:t>
            </a:r>
            <a:endParaRPr lang="hu-HU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 smtClean="0"/>
              <a:t>Dynamic programming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7441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09" y="412124"/>
            <a:ext cx="6662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M</a:t>
            </a:r>
            <a:r>
              <a:rPr lang="hu-HU" dirty="0" smtClean="0"/>
              <a:t> = 4				numOfColumns = M+1</a:t>
            </a:r>
          </a:p>
          <a:p>
            <a:r>
              <a:rPr lang="hu-HU" b="1" dirty="0"/>
              <a:t>v</a:t>
            </a:r>
            <a:r>
              <a:rPr lang="hu-HU" b="1" dirty="0" smtClean="0"/>
              <a:t>[] </a:t>
            </a:r>
            <a:r>
              <a:rPr lang="hu-HU" dirty="0" smtClean="0"/>
              <a:t>= {1,2,3}			numOfRows = v.length+1</a:t>
            </a:r>
            <a:endParaRPr lang="hu-HU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787301" y="1531035"/>
          <a:ext cx="8128002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019763" y="1531035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totals</a:t>
            </a:r>
            <a:endParaRPr lang="hu-H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086377" y="338523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coins</a:t>
            </a:r>
            <a:endParaRPr lang="hu-HU" b="1" dirty="0"/>
          </a:p>
        </p:txBody>
      </p:sp>
      <p:sp>
        <p:nvSpPr>
          <p:cNvPr id="2" name="TextBox 1"/>
          <p:cNvSpPr txBox="1"/>
          <p:nvPr/>
        </p:nvSpPr>
        <p:spPr>
          <a:xfrm>
            <a:off x="837127" y="4275786"/>
            <a:ext cx="10459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smtClean="0"/>
              <a:t>Subproblems</a:t>
            </a:r>
            <a:r>
              <a:rPr lang="hu-HU" dirty="0" smtClean="0"/>
              <a:t>: we consider the totals {0,1,2,3,4} step by step when we can have {0,1,2,3}</a:t>
            </a:r>
          </a:p>
          <a:p>
            <a:r>
              <a:rPr lang="hu-HU" dirty="0"/>
              <a:t>c</a:t>
            </a:r>
            <a:r>
              <a:rPr lang="hu-HU" dirty="0" smtClean="0"/>
              <a:t>oins at the same time !!! We solve the subproblems and combine them for the final solution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3270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09" y="412124"/>
            <a:ext cx="6662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M</a:t>
            </a:r>
            <a:r>
              <a:rPr lang="hu-HU" dirty="0" smtClean="0"/>
              <a:t> = 4				numOfColumns = M+1</a:t>
            </a:r>
          </a:p>
          <a:p>
            <a:r>
              <a:rPr lang="hu-HU" b="1" dirty="0"/>
              <a:t>v</a:t>
            </a:r>
            <a:r>
              <a:rPr lang="hu-HU" b="1" dirty="0" smtClean="0"/>
              <a:t>[] </a:t>
            </a:r>
            <a:r>
              <a:rPr lang="hu-HU" dirty="0" smtClean="0"/>
              <a:t>= {1,2,3}			numOfRows = v.length+1</a:t>
            </a:r>
            <a:endParaRPr lang="hu-HU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47518"/>
              </p:ext>
            </p:extLst>
          </p:nvPr>
        </p:nvGraphicFramePr>
        <p:xfrm>
          <a:off x="1787301" y="1531035"/>
          <a:ext cx="8128002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M=0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M=1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M=2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M=3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M=4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019763" y="1531035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totals</a:t>
            </a:r>
            <a:endParaRPr lang="hu-H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086377" y="338523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coins</a:t>
            </a:r>
            <a:endParaRPr lang="hu-HU" b="1" dirty="0"/>
          </a:p>
        </p:txBody>
      </p:sp>
      <p:sp>
        <p:nvSpPr>
          <p:cNvPr id="2" name="TextBox 1"/>
          <p:cNvSpPr txBox="1"/>
          <p:nvPr/>
        </p:nvSpPr>
        <p:spPr>
          <a:xfrm>
            <a:off x="837127" y="4275786"/>
            <a:ext cx="10459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smtClean="0"/>
              <a:t>Subproblems</a:t>
            </a:r>
            <a:r>
              <a:rPr lang="hu-HU" dirty="0" smtClean="0"/>
              <a:t>: we consider the totals {0,1,2,3,4} step by step when we can have {0,1,2,3}</a:t>
            </a:r>
          </a:p>
          <a:p>
            <a:r>
              <a:rPr lang="hu-HU" dirty="0"/>
              <a:t>c</a:t>
            </a:r>
            <a:r>
              <a:rPr lang="hu-HU" dirty="0" smtClean="0"/>
              <a:t>oins at the same time !!! We solve the subproblems and combine them for the final solution</a:t>
            </a:r>
            <a:endParaRPr lang="hu-HU" dirty="0"/>
          </a:p>
        </p:txBody>
      </p:sp>
      <p:sp>
        <p:nvSpPr>
          <p:cNvPr id="4" name="TextBox 3"/>
          <p:cNvSpPr txBox="1"/>
          <p:nvPr/>
        </p:nvSpPr>
        <p:spPr>
          <a:xfrm>
            <a:off x="581307" y="2273469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Take 1</a:t>
            </a:r>
            <a:endParaRPr lang="hu-HU" dirty="0"/>
          </a:p>
        </p:txBody>
      </p:sp>
      <p:sp>
        <p:nvSpPr>
          <p:cNvPr id="9" name="TextBox 8"/>
          <p:cNvSpPr txBox="1"/>
          <p:nvPr/>
        </p:nvSpPr>
        <p:spPr>
          <a:xfrm>
            <a:off x="308747" y="2645433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Take 1 or 2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2979354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Take 1 or 2 or 3</a:t>
            </a:r>
            <a:endParaRPr lang="hu-HU" dirty="0"/>
          </a:p>
        </p:txBody>
      </p:sp>
      <p:sp>
        <p:nvSpPr>
          <p:cNvPr id="11" name="TextBox 10"/>
          <p:cNvSpPr txBox="1"/>
          <p:nvPr/>
        </p:nvSpPr>
        <p:spPr>
          <a:xfrm>
            <a:off x="84591" y="1900367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Take no coins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1037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09" y="412124"/>
            <a:ext cx="6662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M</a:t>
            </a:r>
            <a:r>
              <a:rPr lang="hu-HU" dirty="0" smtClean="0"/>
              <a:t> = 4				numOfColumns = M+1</a:t>
            </a:r>
          </a:p>
          <a:p>
            <a:r>
              <a:rPr lang="hu-HU" b="1" dirty="0"/>
              <a:t>v</a:t>
            </a:r>
            <a:r>
              <a:rPr lang="hu-HU" b="1" dirty="0" smtClean="0"/>
              <a:t>[] </a:t>
            </a:r>
            <a:r>
              <a:rPr lang="hu-HU" dirty="0" smtClean="0"/>
              <a:t>= {1,2,3}			numOfRows = v.length+1</a:t>
            </a:r>
            <a:endParaRPr lang="hu-HU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961597"/>
              </p:ext>
            </p:extLst>
          </p:nvPr>
        </p:nvGraphicFramePr>
        <p:xfrm>
          <a:off x="1787301" y="1531035"/>
          <a:ext cx="8128002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037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09" y="412124"/>
            <a:ext cx="6662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M</a:t>
            </a:r>
            <a:r>
              <a:rPr lang="hu-HU" dirty="0" smtClean="0"/>
              <a:t> = 4				numOfColumns = M+1</a:t>
            </a:r>
          </a:p>
          <a:p>
            <a:r>
              <a:rPr lang="hu-HU" b="1" dirty="0"/>
              <a:t>v</a:t>
            </a:r>
            <a:r>
              <a:rPr lang="hu-HU" b="1" dirty="0" smtClean="0"/>
              <a:t>[] </a:t>
            </a:r>
            <a:r>
              <a:rPr lang="hu-HU" dirty="0" smtClean="0"/>
              <a:t>= {1,2,3}			numOfRows = v.length+1</a:t>
            </a:r>
            <a:endParaRPr lang="hu-HU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696344"/>
              </p:ext>
            </p:extLst>
          </p:nvPr>
        </p:nvGraphicFramePr>
        <p:xfrm>
          <a:off x="1787301" y="1531035"/>
          <a:ext cx="8128002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530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09" y="412124"/>
            <a:ext cx="6662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M</a:t>
            </a:r>
            <a:r>
              <a:rPr lang="hu-HU" dirty="0" smtClean="0"/>
              <a:t> = 4				numOfColumns = M+1</a:t>
            </a:r>
          </a:p>
          <a:p>
            <a:r>
              <a:rPr lang="hu-HU" b="1" dirty="0"/>
              <a:t>v</a:t>
            </a:r>
            <a:r>
              <a:rPr lang="hu-HU" b="1" dirty="0" smtClean="0"/>
              <a:t>[] </a:t>
            </a:r>
            <a:r>
              <a:rPr lang="hu-HU" dirty="0" smtClean="0"/>
              <a:t>= {1,2,3}			numOfRows = v.length+1</a:t>
            </a:r>
            <a:endParaRPr lang="hu-HU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168890"/>
              </p:ext>
            </p:extLst>
          </p:nvPr>
        </p:nvGraphicFramePr>
        <p:xfrm>
          <a:off x="1787301" y="1531035"/>
          <a:ext cx="8128002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119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09" y="412124"/>
            <a:ext cx="6662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M</a:t>
            </a:r>
            <a:r>
              <a:rPr lang="hu-HU" dirty="0" smtClean="0"/>
              <a:t> = 4				numOfColumns = M+1</a:t>
            </a:r>
          </a:p>
          <a:p>
            <a:r>
              <a:rPr lang="hu-HU" b="1" dirty="0"/>
              <a:t>v</a:t>
            </a:r>
            <a:r>
              <a:rPr lang="hu-HU" b="1" dirty="0" smtClean="0"/>
              <a:t>[] </a:t>
            </a:r>
            <a:r>
              <a:rPr lang="hu-HU" dirty="0" smtClean="0"/>
              <a:t>= {1,2,3}			numOfRows = v.length+1</a:t>
            </a:r>
            <a:endParaRPr lang="hu-HU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860719"/>
              </p:ext>
            </p:extLst>
          </p:nvPr>
        </p:nvGraphicFramePr>
        <p:xfrm>
          <a:off x="1787301" y="1531035"/>
          <a:ext cx="8128002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37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09" y="412124"/>
            <a:ext cx="6662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M</a:t>
            </a:r>
            <a:r>
              <a:rPr lang="hu-HU" dirty="0" smtClean="0"/>
              <a:t> = 4				numOfColumns = M+1</a:t>
            </a:r>
          </a:p>
          <a:p>
            <a:r>
              <a:rPr lang="hu-HU" b="1" dirty="0"/>
              <a:t>v</a:t>
            </a:r>
            <a:r>
              <a:rPr lang="hu-HU" b="1" dirty="0" smtClean="0"/>
              <a:t>[]</a:t>
            </a:r>
            <a:r>
              <a:rPr lang="hu-HU" dirty="0" smtClean="0"/>
              <a:t> = {1,2,3}			numOfRows = v.length+1</a:t>
            </a:r>
            <a:endParaRPr lang="hu-HU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931401"/>
              </p:ext>
            </p:extLst>
          </p:nvPr>
        </p:nvGraphicFramePr>
        <p:xfrm>
          <a:off x="1787301" y="1531035"/>
          <a:ext cx="8128002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163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09" y="412124"/>
            <a:ext cx="6662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M</a:t>
            </a:r>
            <a:r>
              <a:rPr lang="hu-HU" dirty="0" smtClean="0"/>
              <a:t> = 4				numOfColumns = M+1</a:t>
            </a:r>
          </a:p>
          <a:p>
            <a:r>
              <a:rPr lang="hu-HU" b="1" dirty="0"/>
              <a:t>v</a:t>
            </a:r>
            <a:r>
              <a:rPr lang="hu-HU" b="1" dirty="0" smtClean="0"/>
              <a:t>[] </a:t>
            </a:r>
            <a:r>
              <a:rPr lang="hu-HU" dirty="0" smtClean="0"/>
              <a:t>= {1,2,3}			numOfRows = v.length+1</a:t>
            </a:r>
            <a:endParaRPr lang="hu-HU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474551"/>
              </p:ext>
            </p:extLst>
          </p:nvPr>
        </p:nvGraphicFramePr>
        <p:xfrm>
          <a:off x="1787301" y="1531035"/>
          <a:ext cx="8128002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751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09" y="412124"/>
            <a:ext cx="6662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M</a:t>
            </a:r>
            <a:r>
              <a:rPr lang="hu-HU" dirty="0" smtClean="0"/>
              <a:t> = 4				numOfColumns = M+1</a:t>
            </a:r>
          </a:p>
          <a:p>
            <a:r>
              <a:rPr lang="hu-HU" b="1" dirty="0"/>
              <a:t>v</a:t>
            </a:r>
            <a:r>
              <a:rPr lang="hu-HU" b="1" dirty="0" smtClean="0"/>
              <a:t>[] </a:t>
            </a:r>
            <a:r>
              <a:rPr lang="hu-HU" dirty="0" smtClean="0"/>
              <a:t>= {1,2,3}			numOfRows = v.length+1</a:t>
            </a:r>
            <a:endParaRPr lang="hu-HU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281963"/>
              </p:ext>
            </p:extLst>
          </p:nvPr>
        </p:nvGraphicFramePr>
        <p:xfrm>
          <a:off x="1787301" y="1531035"/>
          <a:ext cx="8128002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095780" y="3897466"/>
            <a:ext cx="1972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dpTable[i][j] = </a:t>
            </a:r>
            <a:endParaRPr lang="hu-HU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382591" y="4969466"/>
            <a:ext cx="78454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What does it mean simply?</a:t>
            </a:r>
          </a:p>
          <a:p>
            <a:r>
              <a:rPr lang="hu-HU" dirty="0" smtClean="0"/>
              <a:t>If the given </a:t>
            </a:r>
            <a:r>
              <a:rPr lang="hu-HU" b="1" dirty="0" smtClean="0"/>
              <a:t>v[i] &gt; j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</a:t>
            </a:r>
            <a:r>
              <a:rPr lang="hu-HU" dirty="0" smtClean="0"/>
              <a:t>copy the content of the box above the current</a:t>
            </a:r>
          </a:p>
          <a:p>
            <a:r>
              <a:rPr lang="hu-HU" dirty="0" smtClean="0"/>
              <a:t>Else: </a:t>
            </a:r>
            <a:r>
              <a:rPr lang="hu-HU" b="1" dirty="0" smtClean="0"/>
              <a:t>dpTable[i][j] = value of box </a:t>
            </a:r>
            <a:r>
              <a:rPr lang="hu-HU" b="1" dirty="0"/>
              <a:t>above the </a:t>
            </a:r>
            <a:r>
              <a:rPr lang="hu-HU" b="1" dirty="0" smtClean="0"/>
              <a:t>current </a:t>
            </a:r>
          </a:p>
          <a:p>
            <a:r>
              <a:rPr lang="hu-HU" b="1" dirty="0"/>
              <a:t>	</a:t>
            </a:r>
            <a:r>
              <a:rPr lang="hu-HU" b="1" dirty="0" smtClean="0"/>
              <a:t>+ (value in same row – v[i] )</a:t>
            </a:r>
            <a:endParaRPr lang="hu-HU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4067795" y="3737807"/>
                <a:ext cx="5869492" cy="719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hu-HU" b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𝐯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hu-HU" b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hu-HU" b="1" i="0">
                                          <a:latin typeface="Cambria Math" panose="02040503050406030204" pitchFamily="18" charset="0"/>
                                        </a:rPr>
                                        <m:t>𝐢</m:t>
                                      </m:r>
                                      <m:r>
                                        <a:rPr lang="hu-HU" b="1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hu-HU" b="1" i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e>
                              </m:d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</m:e>
                            <m:e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e>
                              </m:d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795" y="3737807"/>
                <a:ext cx="5869492" cy="71942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08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09" y="412124"/>
            <a:ext cx="6662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M</a:t>
            </a:r>
            <a:r>
              <a:rPr lang="hu-HU" dirty="0" smtClean="0"/>
              <a:t> = 4				numOfColumns = M+1</a:t>
            </a:r>
          </a:p>
          <a:p>
            <a:r>
              <a:rPr lang="hu-HU" b="1" dirty="0"/>
              <a:t>v</a:t>
            </a:r>
            <a:r>
              <a:rPr lang="hu-HU" b="1" dirty="0" smtClean="0"/>
              <a:t>[] </a:t>
            </a:r>
            <a:r>
              <a:rPr lang="hu-HU" dirty="0" smtClean="0"/>
              <a:t>= {1,2,3}			numOfRows = v.length+1</a:t>
            </a:r>
            <a:endParaRPr lang="hu-HU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254615"/>
              </p:ext>
            </p:extLst>
          </p:nvPr>
        </p:nvGraphicFramePr>
        <p:xfrm>
          <a:off x="1787301" y="1531035"/>
          <a:ext cx="8128002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095780" y="3897466"/>
            <a:ext cx="1972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dpTable[i][j] = </a:t>
            </a:r>
            <a:endParaRPr lang="hu-HU" sz="2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4067795" y="3737807"/>
                <a:ext cx="5869492" cy="719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hu-HU" b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𝐯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hu-HU" b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hu-HU" b="1" i="0">
                                          <a:latin typeface="Cambria Math" panose="02040503050406030204" pitchFamily="18" charset="0"/>
                                        </a:rPr>
                                        <m:t>𝐢</m:t>
                                      </m:r>
                                      <m:r>
                                        <a:rPr lang="hu-HU" b="1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hu-HU" b="1" i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e>
                              </m:d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</m:e>
                            <m:e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e>
                              </m:d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795" y="3737807"/>
                <a:ext cx="5869492" cy="71942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657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Coin change problem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Given a set of coins </a:t>
            </a:r>
            <a:r>
              <a:rPr lang="hu-HU" b="1" dirty="0" smtClean="0"/>
              <a:t>v</a:t>
            </a:r>
            <a:r>
              <a:rPr lang="hu-HU" dirty="0" smtClean="0"/>
              <a:t>[] for example {1,2,3}</a:t>
            </a:r>
          </a:p>
          <a:p>
            <a:r>
              <a:rPr lang="hu-HU" dirty="0" smtClean="0"/>
              <a:t>Given an </a:t>
            </a:r>
            <a:r>
              <a:rPr lang="hu-HU" b="1" dirty="0" smtClean="0"/>
              <a:t>M</a:t>
            </a:r>
            <a:r>
              <a:rPr lang="hu-HU" dirty="0" smtClean="0"/>
              <a:t> amount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the total</a:t>
            </a:r>
          </a:p>
          <a:p>
            <a:r>
              <a:rPr lang="hu-HU" dirty="0" smtClean="0"/>
              <a:t>How many ways the coins </a:t>
            </a:r>
            <a:r>
              <a:rPr lang="hu-HU" b="1" dirty="0" smtClean="0"/>
              <a:t>v</a:t>
            </a:r>
            <a:r>
              <a:rPr lang="hu-HU" dirty="0" smtClean="0"/>
              <a:t>[] can be combined in order to get the total </a:t>
            </a:r>
            <a:r>
              <a:rPr lang="hu-HU" b="1" dirty="0" smtClean="0"/>
              <a:t>M</a:t>
            </a:r>
            <a:r>
              <a:rPr lang="hu-HU" dirty="0" smtClean="0"/>
              <a:t>?</a:t>
            </a:r>
          </a:p>
          <a:p>
            <a:r>
              <a:rPr lang="en-US" dirty="0"/>
              <a:t>The order of coins </a:t>
            </a:r>
            <a:r>
              <a:rPr lang="en-US" dirty="0" smtClean="0"/>
              <a:t>does</a:t>
            </a:r>
            <a:r>
              <a:rPr lang="hu-HU" dirty="0" smtClean="0"/>
              <a:t> not</a:t>
            </a:r>
            <a:r>
              <a:rPr lang="en-US" dirty="0" smtClean="0"/>
              <a:t> matter</a:t>
            </a:r>
            <a:r>
              <a:rPr lang="hu-HU" dirty="0" smtClean="0"/>
              <a:t> !!!</a:t>
            </a:r>
            <a:endParaRPr lang="hu-HU" b="1" dirty="0" smtClean="0"/>
          </a:p>
          <a:p>
            <a:r>
              <a:rPr lang="hu-HU" dirty="0" smtClean="0"/>
              <a:t>This is the coin change problem</a:t>
            </a:r>
          </a:p>
          <a:p>
            <a:endParaRPr lang="hu-HU" dirty="0" smtClean="0"/>
          </a:p>
          <a:p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7699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63125"/>
              </p:ext>
            </p:extLst>
          </p:nvPr>
        </p:nvGraphicFramePr>
        <p:xfrm>
          <a:off x="1787301" y="1531035"/>
          <a:ext cx="8128002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95780" y="5138671"/>
            <a:ext cx="5245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dpTable[2][2] = dpTable[1][2] + dpTable[2][0]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1030309" y="412124"/>
            <a:ext cx="6662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M</a:t>
            </a:r>
            <a:r>
              <a:rPr lang="hu-HU" dirty="0" smtClean="0"/>
              <a:t> = 4				numOfColumns = M+1</a:t>
            </a:r>
          </a:p>
          <a:p>
            <a:r>
              <a:rPr lang="hu-HU" b="1" dirty="0"/>
              <a:t>v</a:t>
            </a:r>
            <a:r>
              <a:rPr lang="hu-HU" b="1" dirty="0" smtClean="0"/>
              <a:t>[] </a:t>
            </a:r>
            <a:r>
              <a:rPr lang="hu-HU" dirty="0" smtClean="0"/>
              <a:t>= {1,2,3}			numOfRows = v.length+1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2095780" y="3897466"/>
            <a:ext cx="1972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dpTable[i][j] = </a:t>
            </a:r>
            <a:endParaRPr lang="hu-HU" sz="2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4067795" y="3737807"/>
                <a:ext cx="5869492" cy="719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hu-HU" b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𝐯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hu-HU" b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hu-HU" b="1" i="0">
                                          <a:latin typeface="Cambria Math" panose="02040503050406030204" pitchFamily="18" charset="0"/>
                                        </a:rPr>
                                        <m:t>𝐢</m:t>
                                      </m:r>
                                      <m:r>
                                        <a:rPr lang="hu-HU" b="1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hu-HU" b="1" i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e>
                              </m:d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</m:e>
                            <m:e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e>
                              </m:d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795" y="3737807"/>
                <a:ext cx="5869492" cy="71942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658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620494"/>
              </p:ext>
            </p:extLst>
          </p:nvPr>
        </p:nvGraphicFramePr>
        <p:xfrm>
          <a:off x="1787301" y="1531035"/>
          <a:ext cx="8128002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95780" y="5138671"/>
            <a:ext cx="5245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dpTable[2][3] = dpTable[1][3] + dpTable[2][1]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1030309" y="412124"/>
            <a:ext cx="6662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M</a:t>
            </a:r>
            <a:r>
              <a:rPr lang="hu-HU" dirty="0" smtClean="0"/>
              <a:t> = 4				numOfColumns = M+1</a:t>
            </a:r>
          </a:p>
          <a:p>
            <a:r>
              <a:rPr lang="hu-HU" b="1" dirty="0"/>
              <a:t>v</a:t>
            </a:r>
            <a:r>
              <a:rPr lang="hu-HU" b="1" dirty="0" smtClean="0"/>
              <a:t>[] </a:t>
            </a:r>
            <a:r>
              <a:rPr lang="hu-HU" dirty="0" smtClean="0"/>
              <a:t>= {1,2,3}			numOfRows = v.length+1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2095780" y="3897466"/>
            <a:ext cx="1972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dpTable[i][j] = </a:t>
            </a:r>
            <a:endParaRPr lang="hu-HU" sz="2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4067795" y="3737807"/>
                <a:ext cx="5869492" cy="719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hu-HU" b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𝐯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hu-HU" b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hu-HU" b="1" i="0">
                                          <a:latin typeface="Cambria Math" panose="02040503050406030204" pitchFamily="18" charset="0"/>
                                        </a:rPr>
                                        <m:t>𝐢</m:t>
                                      </m:r>
                                      <m:r>
                                        <a:rPr lang="hu-HU" b="1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hu-HU" b="1" i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e>
                              </m:d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</m:e>
                            <m:e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e>
                              </m:d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795" y="3737807"/>
                <a:ext cx="5869492" cy="71942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73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872289"/>
              </p:ext>
            </p:extLst>
          </p:nvPr>
        </p:nvGraphicFramePr>
        <p:xfrm>
          <a:off x="1787301" y="1531035"/>
          <a:ext cx="8128002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95780" y="5138671"/>
            <a:ext cx="5245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dpTable[2][4] = dpTable[1][4] + dpTable[2][2]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1030309" y="412124"/>
            <a:ext cx="6662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M</a:t>
            </a:r>
            <a:r>
              <a:rPr lang="hu-HU" dirty="0" smtClean="0"/>
              <a:t> = 4				numOfColumns = M+1</a:t>
            </a:r>
          </a:p>
          <a:p>
            <a:r>
              <a:rPr lang="hu-HU" b="1" dirty="0"/>
              <a:t>v</a:t>
            </a:r>
            <a:r>
              <a:rPr lang="hu-HU" b="1" dirty="0" smtClean="0"/>
              <a:t>[] </a:t>
            </a:r>
            <a:r>
              <a:rPr lang="hu-HU" dirty="0" smtClean="0"/>
              <a:t>= {1,2,3}			numOfRows = v.length+1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2095780" y="3897466"/>
            <a:ext cx="1972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dpTable[i][j] = </a:t>
            </a:r>
            <a:endParaRPr lang="hu-HU" sz="2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4067795" y="3737807"/>
                <a:ext cx="5869492" cy="719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hu-HU" b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𝐯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hu-HU" b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hu-HU" b="1" i="0">
                                          <a:latin typeface="Cambria Math" panose="02040503050406030204" pitchFamily="18" charset="0"/>
                                        </a:rPr>
                                        <m:t>𝐢</m:t>
                                      </m:r>
                                      <m:r>
                                        <a:rPr lang="hu-HU" b="1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hu-HU" b="1" i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e>
                              </m:d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</m:e>
                            <m:e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e>
                              </m:d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795" y="3737807"/>
                <a:ext cx="5869492" cy="71942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349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661412"/>
              </p:ext>
            </p:extLst>
          </p:nvPr>
        </p:nvGraphicFramePr>
        <p:xfrm>
          <a:off x="1787301" y="1531035"/>
          <a:ext cx="8128002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30309" y="412124"/>
            <a:ext cx="6662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M</a:t>
            </a:r>
            <a:r>
              <a:rPr lang="hu-HU" dirty="0" smtClean="0"/>
              <a:t> = 4				numOfColumns = M+1</a:t>
            </a:r>
          </a:p>
          <a:p>
            <a:r>
              <a:rPr lang="hu-HU" b="1" dirty="0"/>
              <a:t>v</a:t>
            </a:r>
            <a:r>
              <a:rPr lang="hu-HU" b="1" dirty="0" smtClean="0"/>
              <a:t>[] </a:t>
            </a:r>
            <a:r>
              <a:rPr lang="hu-HU" dirty="0" smtClean="0"/>
              <a:t>= {1,2,3}			numOfRows = v.length+1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2095780" y="3897466"/>
            <a:ext cx="1972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dpTable[i][j] = </a:t>
            </a:r>
            <a:endParaRPr lang="hu-HU" sz="2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4067795" y="3737807"/>
                <a:ext cx="5869492" cy="719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hu-HU" b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𝐯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hu-HU" b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hu-HU" b="1" i="0">
                                          <a:latin typeface="Cambria Math" panose="02040503050406030204" pitchFamily="18" charset="0"/>
                                        </a:rPr>
                                        <m:t>𝐢</m:t>
                                      </m:r>
                                      <m:r>
                                        <a:rPr lang="hu-HU" b="1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hu-HU" b="1" i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e>
                              </m:d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</m:e>
                            <m:e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e>
                              </m:d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795" y="3737807"/>
                <a:ext cx="5869492" cy="71942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2095780" y="5138671"/>
            <a:ext cx="346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dpTable[3][1] </a:t>
            </a:r>
            <a:r>
              <a:rPr lang="hu-HU" dirty="0" smtClean="0"/>
              <a:t>= </a:t>
            </a:r>
            <a:r>
              <a:rPr lang="hu-HU" dirty="0" smtClean="0"/>
              <a:t>dpTable[2][1]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0642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898904"/>
              </p:ext>
            </p:extLst>
          </p:nvPr>
        </p:nvGraphicFramePr>
        <p:xfrm>
          <a:off x="1787301" y="1531035"/>
          <a:ext cx="8128002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30309" y="412124"/>
            <a:ext cx="6662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M</a:t>
            </a:r>
            <a:r>
              <a:rPr lang="hu-HU" dirty="0" smtClean="0"/>
              <a:t> = 4				numOfColumns = M+1</a:t>
            </a:r>
          </a:p>
          <a:p>
            <a:r>
              <a:rPr lang="hu-HU" b="1" dirty="0"/>
              <a:t>v</a:t>
            </a:r>
            <a:r>
              <a:rPr lang="hu-HU" b="1" dirty="0" smtClean="0"/>
              <a:t>[] </a:t>
            </a:r>
            <a:r>
              <a:rPr lang="hu-HU" dirty="0" smtClean="0"/>
              <a:t>= {1,2,3}			numOfRows = v.length+1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2095780" y="3897466"/>
            <a:ext cx="1972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dpTable[i][j] = </a:t>
            </a:r>
            <a:endParaRPr lang="hu-HU" sz="2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4067795" y="3737807"/>
                <a:ext cx="5869492" cy="719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hu-HU" b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𝐯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hu-HU" b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hu-HU" b="1" i="0">
                                          <a:latin typeface="Cambria Math" panose="02040503050406030204" pitchFamily="18" charset="0"/>
                                        </a:rPr>
                                        <m:t>𝐢</m:t>
                                      </m:r>
                                      <m:r>
                                        <a:rPr lang="hu-HU" b="1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hu-HU" b="1" i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e>
                              </m:d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</m:e>
                            <m:e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e>
                              </m:d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795" y="3737807"/>
                <a:ext cx="5869492" cy="71942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2095780" y="5138671"/>
            <a:ext cx="346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dpTable[3][2] </a:t>
            </a:r>
            <a:r>
              <a:rPr lang="hu-HU" dirty="0" smtClean="0"/>
              <a:t>= </a:t>
            </a:r>
            <a:r>
              <a:rPr lang="hu-HU" dirty="0" smtClean="0"/>
              <a:t>dpTable[2][2]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6465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075881"/>
              </p:ext>
            </p:extLst>
          </p:nvPr>
        </p:nvGraphicFramePr>
        <p:xfrm>
          <a:off x="1787301" y="1531035"/>
          <a:ext cx="8128002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95780" y="5138671"/>
            <a:ext cx="5245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dpTable[3][3] = dpTable[2][</a:t>
            </a:r>
            <a:r>
              <a:rPr lang="hu-HU" dirty="0"/>
              <a:t>3</a:t>
            </a:r>
            <a:r>
              <a:rPr lang="hu-HU" dirty="0" smtClean="0"/>
              <a:t>] + dpTable[3][</a:t>
            </a:r>
            <a:r>
              <a:rPr lang="hu-HU" dirty="0"/>
              <a:t>0</a:t>
            </a:r>
            <a:r>
              <a:rPr lang="hu-HU" dirty="0" smtClean="0"/>
              <a:t>]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1030309" y="412124"/>
            <a:ext cx="6662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M</a:t>
            </a:r>
            <a:r>
              <a:rPr lang="hu-HU" dirty="0" smtClean="0"/>
              <a:t> = 4				numOfColumns = M+1</a:t>
            </a:r>
          </a:p>
          <a:p>
            <a:r>
              <a:rPr lang="hu-HU" b="1" dirty="0"/>
              <a:t>v</a:t>
            </a:r>
            <a:r>
              <a:rPr lang="hu-HU" b="1" dirty="0" smtClean="0"/>
              <a:t>[] </a:t>
            </a:r>
            <a:r>
              <a:rPr lang="hu-HU" dirty="0" smtClean="0"/>
              <a:t>= {1,2,3}			numOfRows = v.length+1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2095780" y="3897466"/>
            <a:ext cx="1972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dpTable[i][j] = </a:t>
            </a:r>
            <a:endParaRPr lang="hu-HU" sz="2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4067795" y="3737807"/>
                <a:ext cx="5869492" cy="719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hu-HU" b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𝐯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hu-HU" b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hu-HU" b="1" i="0">
                                          <a:latin typeface="Cambria Math" panose="02040503050406030204" pitchFamily="18" charset="0"/>
                                        </a:rPr>
                                        <m:t>𝐢</m:t>
                                      </m:r>
                                      <m:r>
                                        <a:rPr lang="hu-HU" b="1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hu-HU" b="1" i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e>
                              </m:d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</m:e>
                            <m:e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e>
                              </m:d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795" y="3737807"/>
                <a:ext cx="5869492" cy="71942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219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457723"/>
              </p:ext>
            </p:extLst>
          </p:nvPr>
        </p:nvGraphicFramePr>
        <p:xfrm>
          <a:off x="1787301" y="1531035"/>
          <a:ext cx="8128002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95780" y="5138671"/>
            <a:ext cx="5245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dpTable[3][4] = dpTable[2][4] + dpTable[3][1]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1030309" y="412124"/>
            <a:ext cx="6662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M</a:t>
            </a:r>
            <a:r>
              <a:rPr lang="hu-HU" dirty="0" smtClean="0"/>
              <a:t> = 4				numOfColumns = M+1</a:t>
            </a:r>
          </a:p>
          <a:p>
            <a:r>
              <a:rPr lang="hu-HU" b="1" dirty="0"/>
              <a:t>v</a:t>
            </a:r>
            <a:r>
              <a:rPr lang="hu-HU" b="1" dirty="0" smtClean="0"/>
              <a:t>[] </a:t>
            </a:r>
            <a:r>
              <a:rPr lang="hu-HU" dirty="0" smtClean="0"/>
              <a:t>= {1,2,3}			numOfRows = v.length+1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2095780" y="3897466"/>
            <a:ext cx="1972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dpTable[i][j] = </a:t>
            </a:r>
            <a:endParaRPr lang="hu-HU" sz="2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4067795" y="3737807"/>
                <a:ext cx="5869492" cy="719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hu-HU" b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𝐯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hu-HU" b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hu-HU" b="1" i="0">
                                          <a:latin typeface="Cambria Math" panose="02040503050406030204" pitchFamily="18" charset="0"/>
                                        </a:rPr>
                                        <m:t>𝐢</m:t>
                                      </m:r>
                                      <m:r>
                                        <a:rPr lang="hu-HU" b="1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hu-HU" b="1" i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e>
                              </m:d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</m:e>
                            <m:e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e>
                              </m:d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795" y="3737807"/>
                <a:ext cx="5869492" cy="71942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728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554369"/>
              </p:ext>
            </p:extLst>
          </p:nvPr>
        </p:nvGraphicFramePr>
        <p:xfrm>
          <a:off x="1787301" y="1531035"/>
          <a:ext cx="8128002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944710" y="5370491"/>
            <a:ext cx="7620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SO WE HAVE SOLVED OUR PROBLEM WITHOUT RECALCULATING THE</a:t>
            </a:r>
          </a:p>
          <a:p>
            <a:r>
              <a:rPr lang="hu-HU" b="1" dirty="0" smtClean="0"/>
              <a:t>SAME PROBLEMS OVER AND OVER AGAIN !!!</a:t>
            </a:r>
            <a:endParaRPr lang="hu-H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30309" y="412124"/>
            <a:ext cx="6662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M</a:t>
            </a:r>
            <a:r>
              <a:rPr lang="hu-HU" dirty="0" smtClean="0"/>
              <a:t> = 4				numOfColumns = M+1</a:t>
            </a:r>
          </a:p>
          <a:p>
            <a:r>
              <a:rPr lang="hu-HU" b="1" dirty="0"/>
              <a:t>v</a:t>
            </a:r>
            <a:r>
              <a:rPr lang="hu-HU" b="1" dirty="0" smtClean="0"/>
              <a:t>[] </a:t>
            </a:r>
            <a:r>
              <a:rPr lang="hu-HU" dirty="0" smtClean="0"/>
              <a:t>= {1,2,3}			numOfRows = v.length+1</a:t>
            </a:r>
            <a:endParaRPr lang="hu-HU" dirty="0"/>
          </a:p>
        </p:txBody>
      </p:sp>
      <p:sp>
        <p:nvSpPr>
          <p:cNvPr id="9" name="TextBox 8"/>
          <p:cNvSpPr txBox="1"/>
          <p:nvPr/>
        </p:nvSpPr>
        <p:spPr>
          <a:xfrm>
            <a:off x="2095780" y="3897466"/>
            <a:ext cx="1972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dpTable[i][j] = </a:t>
            </a:r>
            <a:endParaRPr lang="hu-HU" sz="2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4067795" y="3737807"/>
                <a:ext cx="5869492" cy="719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hu-HU" b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𝐯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hu-HU" b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hu-HU" b="1" i="0">
                                          <a:latin typeface="Cambria Math" panose="02040503050406030204" pitchFamily="18" charset="0"/>
                                        </a:rPr>
                                        <m:t>𝐢</m:t>
                                      </m:r>
                                      <m:r>
                                        <a:rPr lang="hu-HU" b="1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hu-HU" b="1" i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e>
                              </m:d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</m:e>
                            <m:e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e>
                              </m:d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795" y="3737807"/>
                <a:ext cx="5869492" cy="71942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63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95834" y="1692005"/>
            <a:ext cx="483177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smtClean="0"/>
              <a:t>Coins </a:t>
            </a:r>
            <a:r>
              <a:rPr lang="hu-HU" sz="2000" b="1" dirty="0" smtClean="0"/>
              <a:t>v[]</a:t>
            </a:r>
            <a:r>
              <a:rPr lang="hu-HU" sz="2000" dirty="0" smtClean="0"/>
              <a:t> </a:t>
            </a:r>
            <a:r>
              <a:rPr lang="hu-HU" sz="2000" dirty="0" smtClean="0">
                <a:sym typeface="Wingdings" panose="05000000000000000000" pitchFamily="2" charset="2"/>
              </a:rPr>
              <a:t></a:t>
            </a:r>
            <a:r>
              <a:rPr lang="hu-HU" sz="2000" dirty="0" smtClean="0"/>
              <a:t> {1</a:t>
            </a:r>
            <a:r>
              <a:rPr lang="hu-HU" sz="2000" dirty="0" smtClean="0"/>
              <a:t>, 2, 3</a:t>
            </a:r>
            <a:r>
              <a:rPr lang="hu-HU" sz="2000" dirty="0" smtClean="0"/>
              <a:t>}</a:t>
            </a:r>
          </a:p>
          <a:p>
            <a:endParaRPr lang="hu-HU" sz="2000" dirty="0"/>
          </a:p>
          <a:p>
            <a:r>
              <a:rPr lang="hu-HU" sz="2000" dirty="0" smtClean="0"/>
              <a:t>Total amount </a:t>
            </a:r>
            <a:r>
              <a:rPr lang="hu-HU" sz="2000" b="1" dirty="0" smtClean="0"/>
              <a:t>M</a:t>
            </a:r>
            <a:r>
              <a:rPr lang="hu-HU" sz="2000" dirty="0" smtClean="0"/>
              <a:t> </a:t>
            </a:r>
            <a:r>
              <a:rPr lang="hu-HU" sz="2000" dirty="0" smtClean="0">
                <a:sym typeface="Wingdings" panose="05000000000000000000" pitchFamily="2" charset="2"/>
              </a:rPr>
              <a:t></a:t>
            </a:r>
            <a:r>
              <a:rPr lang="hu-HU" sz="2000" dirty="0" smtClean="0"/>
              <a:t> 4</a:t>
            </a:r>
          </a:p>
          <a:p>
            <a:endParaRPr lang="hu-HU" sz="2000" dirty="0"/>
          </a:p>
          <a:p>
            <a:r>
              <a:rPr lang="hu-HU" sz="2000" dirty="0" smtClean="0"/>
              <a:t>Solution to the coin change problem:</a:t>
            </a:r>
          </a:p>
          <a:p>
            <a:r>
              <a:rPr lang="hu-HU" sz="2000" dirty="0" smtClean="0"/>
              <a:t>  {1,1,1,1} {1,1,2} {1,3} {2,2}</a:t>
            </a:r>
          </a:p>
          <a:p>
            <a:endParaRPr lang="hu-HU" sz="2000" dirty="0"/>
          </a:p>
          <a:p>
            <a:r>
              <a:rPr lang="en-US" sz="2000" dirty="0"/>
              <a:t>The order of coins </a:t>
            </a:r>
            <a:r>
              <a:rPr lang="en-US" sz="2000" dirty="0" smtClean="0"/>
              <a:t>d</a:t>
            </a:r>
            <a:r>
              <a:rPr lang="hu-HU" sz="2000" dirty="0" smtClean="0"/>
              <a:t>oes not</a:t>
            </a:r>
            <a:r>
              <a:rPr lang="en-US" sz="2000" dirty="0" smtClean="0"/>
              <a:t> </a:t>
            </a:r>
            <a:r>
              <a:rPr lang="en-US" sz="2000" dirty="0" smtClean="0"/>
              <a:t>matter</a:t>
            </a:r>
            <a:r>
              <a:rPr lang="hu-HU" sz="2000" dirty="0" smtClean="0"/>
              <a:t> !!!</a:t>
            </a:r>
          </a:p>
          <a:p>
            <a:r>
              <a:rPr lang="hu-HU" sz="2000" dirty="0"/>
              <a:t> </a:t>
            </a:r>
            <a:r>
              <a:rPr lang="hu-HU" sz="2000" dirty="0" smtClean="0"/>
              <a:t>	For </a:t>
            </a:r>
            <a:r>
              <a:rPr lang="hu-HU" sz="2000" dirty="0" smtClean="0"/>
              <a:t>exmple {1,3} = {3,1}</a:t>
            </a:r>
            <a:endParaRPr lang="hu-HU" sz="2000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hu-HU" b="1" u="sng" dirty="0" smtClean="0"/>
              <a:t>Coin change problem</a:t>
            </a:r>
            <a:endParaRPr lang="hu-HU" b="1" u="sng" dirty="0"/>
          </a:p>
        </p:txBody>
      </p:sp>
    </p:spTree>
    <p:extLst>
      <p:ext uri="{BB962C8B-B14F-4D97-AF65-F5344CB8AC3E}">
        <p14:creationId xmlns:p14="http://schemas.microsoft.com/office/powerpoint/2010/main" val="296032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Recursion</a:t>
            </a:r>
            <a:endParaRPr lang="hu-HU" b="1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 smtClean="0"/>
                  <a:t>The naive approach is to use a simple recursive method / function</a:t>
                </a:r>
              </a:p>
              <a:p>
                <a:r>
                  <a:rPr lang="hu-HU" dirty="0" smtClean="0"/>
                  <a:t>For every single coin we have two options: include it in our solution or exclude it</a:t>
                </a:r>
              </a:p>
              <a:p>
                <a:r>
                  <a:rPr lang="hu-HU" u="sng" dirty="0" smtClean="0"/>
                  <a:t>Problems</a:t>
                </a:r>
                <a:r>
                  <a:rPr lang="hu-HU" dirty="0" smtClean="0"/>
                  <a:t>: time complexity + overlapping subproblems</a:t>
                </a:r>
              </a:p>
              <a:p>
                <a:r>
                  <a:rPr lang="hu-HU" dirty="0" smtClean="0"/>
                  <a:t>Exponential time complexity: </a:t>
                </a:r>
                <a:r>
                  <a:rPr lang="hu-HU" b="1" dirty="0" smtClean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hu-HU" b="1" i="0" smtClean="0">
                            <a:latin typeface="Cambria Math" panose="02040503050406030204" pitchFamily="18" charset="0"/>
                          </a:rPr>
                          <m:t>𝐍</m:t>
                        </m:r>
                      </m:sup>
                    </m:sSup>
                    <m:r>
                      <a:rPr lang="hu-HU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b="1" dirty="0" smtClean="0"/>
                  <a:t> </a:t>
                </a:r>
                <a:r>
                  <a:rPr lang="hu-HU" dirty="0" smtClean="0"/>
                  <a:t>where </a:t>
                </a:r>
                <a:r>
                  <a:rPr lang="hu-HU" b="1" dirty="0" smtClean="0"/>
                  <a:t>N</a:t>
                </a:r>
                <a:r>
                  <a:rPr lang="hu-HU" dirty="0" smtClean="0"/>
                  <a:t> is the number of coins</a:t>
                </a:r>
              </a:p>
              <a:p>
                <a:r>
                  <a:rPr lang="hu-HU" dirty="0"/>
                  <a:t>F</a:t>
                </a:r>
                <a:r>
                  <a:rPr lang="hu-HU" dirty="0" smtClean="0"/>
                  <a:t>or every coin we have </a:t>
                </a:r>
                <a:r>
                  <a:rPr lang="hu-HU" b="1" dirty="0" smtClean="0"/>
                  <a:t>2</a:t>
                </a:r>
                <a:r>
                  <a:rPr lang="hu-HU" dirty="0" smtClean="0"/>
                  <a:t> options whether to take it or not </a:t>
                </a:r>
                <a:endParaRPr lang="hu-HU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681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Dynamic programming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2949263" y="1390918"/>
            <a:ext cx="772358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to create a solution matrix:</a:t>
            </a:r>
          </a:p>
          <a:p>
            <a:endParaRPr lang="hu-HU" dirty="0"/>
          </a:p>
          <a:p>
            <a:r>
              <a:rPr lang="hu-HU" dirty="0" smtClean="0"/>
              <a:t>       </a:t>
            </a:r>
            <a:r>
              <a:rPr lang="hu-HU" b="1" dirty="0" smtClean="0"/>
              <a:t>dpTable[numOfCoins+1][totalAmount+1]</a:t>
            </a:r>
          </a:p>
          <a:p>
            <a:r>
              <a:rPr lang="hu-HU" dirty="0"/>
              <a:t>	 </a:t>
            </a:r>
            <a:r>
              <a:rPr lang="hu-HU" dirty="0" smtClean="0"/>
              <a:t>             </a:t>
            </a:r>
            <a:r>
              <a:rPr lang="hu-HU" b="1" dirty="0" smtClean="0">
                <a:solidFill>
                  <a:srgbClr val="FFFF00"/>
                </a:solidFill>
              </a:rPr>
              <a:t>rows</a:t>
            </a:r>
            <a:r>
              <a:rPr lang="hu-HU" dirty="0" smtClean="0"/>
              <a:t>                      </a:t>
            </a:r>
            <a:r>
              <a:rPr lang="hu-HU" b="1" dirty="0" smtClean="0">
                <a:solidFill>
                  <a:srgbClr val="FFFF00"/>
                </a:solidFill>
              </a:rPr>
              <a:t>columns</a:t>
            </a:r>
          </a:p>
          <a:p>
            <a:endParaRPr lang="hu-HU" dirty="0">
              <a:solidFill>
                <a:schemeClr val="bg1"/>
              </a:solidFill>
            </a:endParaRPr>
          </a:p>
          <a:p>
            <a:r>
              <a:rPr lang="hu-HU" dirty="0" smtClean="0">
                <a:solidFill>
                  <a:schemeClr val="tx2"/>
                </a:solidFill>
              </a:rPr>
              <a:t>We have to define the </a:t>
            </a:r>
            <a:r>
              <a:rPr lang="hu-HU" u="sng" dirty="0" smtClean="0">
                <a:solidFill>
                  <a:schemeClr val="tx2"/>
                </a:solidFill>
              </a:rPr>
              <a:t>base cases</a:t>
            </a:r>
            <a:r>
              <a:rPr lang="hu-HU" dirty="0" smtClean="0">
                <a:solidFill>
                  <a:schemeClr val="tx2"/>
                </a:solidFill>
              </a:rPr>
              <a:t>:</a:t>
            </a:r>
          </a:p>
          <a:p>
            <a:r>
              <a:rPr lang="hu-HU" dirty="0">
                <a:solidFill>
                  <a:schemeClr val="tx2"/>
                </a:solidFill>
              </a:rPr>
              <a:t>	</a:t>
            </a:r>
            <a:r>
              <a:rPr lang="hu-HU" dirty="0" smtClean="0">
                <a:solidFill>
                  <a:schemeClr val="tx2"/>
                </a:solidFill>
              </a:rPr>
              <a:t>- if totalAmount is </a:t>
            </a:r>
            <a:r>
              <a:rPr lang="hu-HU" b="1" dirty="0" smtClean="0">
                <a:solidFill>
                  <a:schemeClr val="tx2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 </a:t>
            </a:r>
            <a:r>
              <a:rPr lang="hu-HU" dirty="0" smtClean="0">
                <a:solidFill>
                  <a:schemeClr val="tx2"/>
                </a:solidFill>
                <a:sym typeface="Wingdings" panose="05000000000000000000" pitchFamily="2" charset="2"/>
              </a:rPr>
              <a:t></a:t>
            </a:r>
            <a:r>
              <a:rPr lang="hu-HU" dirty="0" smtClean="0">
                <a:solidFill>
                  <a:schemeClr val="tx2"/>
                </a:solidFill>
              </a:rPr>
              <a:t> there is </a:t>
            </a:r>
            <a:r>
              <a:rPr lang="hu-HU" b="1" dirty="0" smtClean="0">
                <a:solidFill>
                  <a:schemeClr val="tx2"/>
                </a:solidFill>
              </a:rPr>
              <a:t>1</a:t>
            </a:r>
            <a:r>
              <a:rPr lang="hu-HU" dirty="0" smtClean="0">
                <a:solidFill>
                  <a:schemeClr val="tx2"/>
                </a:solidFill>
              </a:rPr>
              <a:t> way to make the </a:t>
            </a:r>
            <a:r>
              <a:rPr lang="hu-HU" dirty="0" smtClean="0">
                <a:solidFill>
                  <a:schemeClr val="tx2"/>
                </a:solidFill>
              </a:rPr>
              <a:t>change</a:t>
            </a:r>
          </a:p>
          <a:p>
            <a:r>
              <a:rPr lang="hu-HU" dirty="0" smtClean="0">
                <a:solidFill>
                  <a:schemeClr val="tx2"/>
                </a:solidFill>
              </a:rPr>
              <a:t>		Because we do not include any coin !!!</a:t>
            </a:r>
            <a:endParaRPr lang="hu-HU" dirty="0">
              <a:solidFill>
                <a:schemeClr val="tx2"/>
              </a:solidFill>
            </a:endParaRPr>
          </a:p>
          <a:p>
            <a:endParaRPr lang="hu-HU" dirty="0" smtClean="0">
              <a:solidFill>
                <a:schemeClr val="tx2"/>
              </a:solidFill>
            </a:endParaRPr>
          </a:p>
          <a:p>
            <a:r>
              <a:rPr lang="hu-HU" dirty="0">
                <a:solidFill>
                  <a:schemeClr val="tx2"/>
                </a:solidFill>
              </a:rPr>
              <a:t>	</a:t>
            </a:r>
            <a:r>
              <a:rPr lang="hu-HU" dirty="0" smtClean="0">
                <a:solidFill>
                  <a:schemeClr val="tx2"/>
                </a:solidFill>
              </a:rPr>
              <a:t>- if numOfCoins is </a:t>
            </a:r>
            <a:r>
              <a:rPr lang="hu-HU" b="1" dirty="0" smtClean="0">
                <a:solidFill>
                  <a:schemeClr val="tx2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 </a:t>
            </a:r>
            <a:r>
              <a:rPr lang="hu-HU" dirty="0" smtClean="0">
                <a:solidFill>
                  <a:schemeClr val="tx2"/>
                </a:solidFill>
                <a:sym typeface="Wingdings" panose="05000000000000000000" pitchFamily="2" charset="2"/>
              </a:rPr>
              <a:t></a:t>
            </a:r>
            <a:r>
              <a:rPr lang="hu-HU" dirty="0" smtClean="0">
                <a:solidFill>
                  <a:schemeClr val="tx2"/>
                </a:solidFill>
              </a:rPr>
              <a:t> there is </a:t>
            </a:r>
            <a:r>
              <a:rPr lang="hu-HU" b="1" dirty="0" smtClean="0">
                <a:solidFill>
                  <a:schemeClr val="tx2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 way to change the </a:t>
            </a:r>
            <a:r>
              <a:rPr lang="hu-HU" dirty="0" smtClean="0">
                <a:solidFill>
                  <a:schemeClr val="tx2"/>
                </a:solidFill>
              </a:rPr>
              <a:t>amount</a:t>
            </a:r>
          </a:p>
          <a:p>
            <a:r>
              <a:rPr lang="hu-HU" dirty="0">
                <a:solidFill>
                  <a:schemeClr val="tx2"/>
                </a:solidFill>
              </a:rPr>
              <a:t>	</a:t>
            </a:r>
            <a:r>
              <a:rPr lang="hu-HU" dirty="0" smtClean="0">
                <a:solidFill>
                  <a:schemeClr val="tx2"/>
                </a:solidFill>
              </a:rPr>
              <a:t>	In this case there is no solution !!!</a:t>
            </a:r>
            <a:endParaRPr lang="hu-HU" dirty="0" smtClean="0">
              <a:solidFill>
                <a:schemeClr val="tx2"/>
              </a:solidFill>
            </a:endParaRP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u="sng" dirty="0" smtClean="0">
                <a:solidFill>
                  <a:schemeClr val="tx2"/>
                </a:solidFill>
              </a:rPr>
              <a:t>Complexity</a:t>
            </a:r>
            <a:r>
              <a:rPr lang="hu-HU" dirty="0" smtClean="0">
                <a:solidFill>
                  <a:schemeClr val="tx2"/>
                </a:solidFill>
              </a:rPr>
              <a:t>: </a:t>
            </a:r>
            <a:r>
              <a:rPr lang="hu-HU" b="1" dirty="0" smtClean="0">
                <a:solidFill>
                  <a:schemeClr val="tx2"/>
                </a:solidFill>
              </a:rPr>
              <a:t>O(v*M)</a:t>
            </a:r>
            <a:endParaRPr lang="hu-HU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22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Dynamic programming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211658" y="3109494"/>
            <a:ext cx="991970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smtClean="0"/>
              <a:t>For every coin: make a decision whether to include it or not</a:t>
            </a:r>
          </a:p>
          <a:p>
            <a:endParaRPr lang="hu-HU" sz="2000" dirty="0"/>
          </a:p>
          <a:p>
            <a:r>
              <a:rPr lang="hu-HU" sz="2000" dirty="0"/>
              <a:t>C</a:t>
            </a:r>
            <a:r>
              <a:rPr lang="en-US" sz="2000" dirty="0" smtClean="0"/>
              <a:t>heck </a:t>
            </a:r>
            <a:r>
              <a:rPr lang="en-US" sz="2000" dirty="0"/>
              <a:t>if the coin value is less than or equal to the amount </a:t>
            </a:r>
            <a:r>
              <a:rPr lang="en-US" sz="2000" dirty="0" smtClean="0"/>
              <a:t>needed</a:t>
            </a:r>
            <a:endParaRPr lang="hu-HU" sz="2000" dirty="0" smtClean="0"/>
          </a:p>
          <a:p>
            <a:endParaRPr lang="hu-HU" sz="2000" dirty="0" smtClean="0"/>
          </a:p>
          <a:p>
            <a:r>
              <a:rPr lang="en-US" sz="2000" dirty="0" smtClean="0"/>
              <a:t> </a:t>
            </a:r>
            <a:r>
              <a:rPr lang="hu-HU" sz="2000" dirty="0"/>
              <a:t> I</a:t>
            </a:r>
            <a:r>
              <a:rPr lang="en-US" sz="2000" dirty="0" smtClean="0"/>
              <a:t>f yes</a:t>
            </a:r>
            <a:r>
              <a:rPr lang="hu-HU" sz="2000" dirty="0" smtClean="0"/>
              <a:t> </a:t>
            </a:r>
            <a:r>
              <a:rPr lang="hu-HU" sz="2000" dirty="0" smtClean="0">
                <a:sym typeface="Wingdings" panose="05000000000000000000" pitchFamily="2" charset="2"/>
              </a:rPr>
              <a:t></a:t>
            </a:r>
            <a:r>
              <a:rPr lang="hu-HU" sz="2000" dirty="0" smtClean="0"/>
              <a:t> </a:t>
            </a:r>
            <a:r>
              <a:rPr lang="en-US" sz="2000" dirty="0" smtClean="0"/>
              <a:t> </a:t>
            </a:r>
            <a:r>
              <a:rPr lang="en-US" sz="2000" dirty="0"/>
              <a:t>then we will find ways by includ­ing that coin and exclud­ing that </a:t>
            </a:r>
            <a:r>
              <a:rPr lang="en-US" sz="2000" dirty="0" smtClean="0"/>
              <a:t>coin</a:t>
            </a:r>
            <a:endParaRPr lang="hu-HU" sz="2000" dirty="0" smtClean="0"/>
          </a:p>
          <a:p>
            <a:r>
              <a:rPr lang="hu-HU" sz="2000" dirty="0"/>
              <a:t>	</a:t>
            </a:r>
            <a:r>
              <a:rPr lang="hu-HU" sz="2000" b="1" dirty="0" smtClean="0">
                <a:solidFill>
                  <a:srgbClr val="FFFF00"/>
                </a:solidFill>
              </a:rPr>
              <a:t>1</a:t>
            </a:r>
            <a:r>
              <a:rPr lang="hu-HU" sz="2000" b="1" dirty="0" smtClean="0">
                <a:solidFill>
                  <a:srgbClr val="FFFF00"/>
                </a:solidFill>
              </a:rPr>
              <a:t>.)</a:t>
            </a:r>
            <a:r>
              <a:rPr lang="hu-HU" sz="2000" dirty="0" smtClean="0"/>
              <a:t> </a:t>
            </a:r>
            <a:r>
              <a:rPr lang="hu-HU" sz="2000" dirty="0" smtClean="0"/>
              <a:t>include the coin: </a:t>
            </a:r>
            <a:r>
              <a:rPr lang="en-US" sz="2000" dirty="0"/>
              <a:t>reduce the amount by coin value and use </a:t>
            </a:r>
            <a:endParaRPr lang="hu-HU" sz="2000" dirty="0" smtClean="0"/>
          </a:p>
          <a:p>
            <a:r>
              <a:rPr lang="hu-HU" sz="2000" dirty="0"/>
              <a:t>	</a:t>
            </a:r>
            <a:r>
              <a:rPr lang="hu-HU" sz="2000" dirty="0" smtClean="0"/>
              <a:t>	</a:t>
            </a:r>
            <a:r>
              <a:rPr lang="en-US" sz="2000" dirty="0" smtClean="0"/>
              <a:t>the </a:t>
            </a:r>
            <a:r>
              <a:rPr lang="en-US" sz="2000" dirty="0" err="1" smtClean="0"/>
              <a:t>subprob­lem</a:t>
            </a:r>
            <a:r>
              <a:rPr lang="en-US" sz="2000" dirty="0" smtClean="0"/>
              <a:t> solu­tion</a:t>
            </a:r>
            <a:r>
              <a:rPr lang="hu-HU" sz="2000" dirty="0" smtClean="0"/>
              <a:t> // </a:t>
            </a:r>
            <a:r>
              <a:rPr lang="hu-HU" sz="2000" b="1" dirty="0" smtClean="0"/>
              <a:t>totalAmount – v[i]</a:t>
            </a:r>
          </a:p>
          <a:p>
            <a:r>
              <a:rPr lang="hu-HU" sz="2000" dirty="0"/>
              <a:t>	</a:t>
            </a:r>
            <a:r>
              <a:rPr lang="hu-HU" sz="2000" b="1" dirty="0" smtClean="0">
                <a:solidFill>
                  <a:srgbClr val="FFFF00"/>
                </a:solidFill>
              </a:rPr>
              <a:t>2</a:t>
            </a:r>
            <a:r>
              <a:rPr lang="hu-HU" sz="2000" b="1" dirty="0" smtClean="0">
                <a:solidFill>
                  <a:srgbClr val="FFFF00"/>
                </a:solidFill>
              </a:rPr>
              <a:t>.)</a:t>
            </a:r>
            <a:r>
              <a:rPr lang="hu-HU" sz="2000" dirty="0" smtClean="0"/>
              <a:t> </a:t>
            </a:r>
            <a:r>
              <a:rPr lang="hu-HU" sz="2000" dirty="0" smtClean="0"/>
              <a:t>exclude the coin: </a:t>
            </a:r>
            <a:r>
              <a:rPr lang="en-US" sz="2000" dirty="0"/>
              <a:t>solu­tion for the same amount with­out </a:t>
            </a:r>
            <a:endParaRPr lang="hu-HU" sz="2000" dirty="0" smtClean="0"/>
          </a:p>
          <a:p>
            <a:r>
              <a:rPr lang="hu-HU" sz="2000" dirty="0"/>
              <a:t>	</a:t>
            </a:r>
            <a:r>
              <a:rPr lang="hu-HU" sz="2000" dirty="0" smtClean="0"/>
              <a:t>	</a:t>
            </a:r>
            <a:r>
              <a:rPr lang="en-US" sz="2000" dirty="0" smtClean="0"/>
              <a:t>con­sid­er­ing </a:t>
            </a:r>
            <a:r>
              <a:rPr lang="en-US" sz="2000" dirty="0"/>
              <a:t>that coin</a:t>
            </a:r>
            <a:endParaRPr lang="hu-H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949263" y="1390918"/>
            <a:ext cx="51187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to create a solution matrix:</a:t>
            </a:r>
          </a:p>
          <a:p>
            <a:endParaRPr lang="hu-HU" dirty="0"/>
          </a:p>
          <a:p>
            <a:r>
              <a:rPr lang="hu-HU" dirty="0" smtClean="0"/>
              <a:t>       </a:t>
            </a:r>
            <a:r>
              <a:rPr lang="hu-HU" b="1" dirty="0" smtClean="0"/>
              <a:t>dpTable[numOfCoins+1][totalAmount+1]</a:t>
            </a:r>
          </a:p>
          <a:p>
            <a:r>
              <a:rPr lang="hu-HU" dirty="0"/>
              <a:t>	 </a:t>
            </a:r>
            <a:r>
              <a:rPr lang="hu-HU" dirty="0" smtClean="0"/>
              <a:t>             </a:t>
            </a:r>
            <a:r>
              <a:rPr lang="hu-HU" b="1" dirty="0" smtClean="0">
                <a:solidFill>
                  <a:srgbClr val="FFFF00"/>
                </a:solidFill>
              </a:rPr>
              <a:t>rows</a:t>
            </a:r>
            <a:r>
              <a:rPr lang="hu-HU" dirty="0" smtClean="0"/>
              <a:t>                      </a:t>
            </a:r>
            <a:r>
              <a:rPr lang="hu-HU" b="1" dirty="0" smtClean="0">
                <a:solidFill>
                  <a:srgbClr val="FFFF00"/>
                </a:solidFill>
              </a:rPr>
              <a:t>columns</a:t>
            </a:r>
          </a:p>
          <a:p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10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2962" y="2994280"/>
            <a:ext cx="1972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dpTable[i][j] </a:t>
            </a:r>
            <a:r>
              <a:rPr lang="hu-HU" sz="2000" dirty="0" smtClean="0"/>
              <a:t>= </a:t>
            </a:r>
            <a:endParaRPr lang="hu-HU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024977" y="2570061"/>
                <a:ext cx="5719579" cy="1248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hu-HU" b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𝐯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hu-HU" b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hu-HU" b="1" i="0" smtClean="0">
                                          <a:latin typeface="Cambria Math" panose="02040503050406030204" pitchFamily="18" charset="0"/>
                                        </a:rPr>
                                        <m:t>𝐢</m:t>
                                      </m:r>
                                      <m:r>
                                        <a:rPr lang="hu-HU" b="1" i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hu-HU" b="1" i="0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</m:e>
                            <m:e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4977" y="2570061"/>
                <a:ext cx="5719579" cy="124854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049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2962" y="2994280"/>
            <a:ext cx="1972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dpTable[i][j] </a:t>
            </a:r>
            <a:r>
              <a:rPr lang="hu-HU" sz="2000" dirty="0" smtClean="0"/>
              <a:t>= </a:t>
            </a:r>
            <a:endParaRPr lang="hu-HU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024977" y="2570061"/>
                <a:ext cx="5719579" cy="1248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hu-HU" b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𝐯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hu-HU" b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hu-HU" b="1" i="0" smtClean="0">
                                          <a:latin typeface="Cambria Math" panose="02040503050406030204" pitchFamily="18" charset="0"/>
                                        </a:rPr>
                                        <m:t>𝐢</m:t>
                                      </m:r>
                                      <m:r>
                                        <a:rPr lang="hu-HU" b="1" i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hu-HU" b="1" i="0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</m:e>
                            <m:e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4977" y="2570061"/>
                <a:ext cx="5719579" cy="124854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/>
          <p:nvPr/>
        </p:nvCxnSpPr>
        <p:spPr>
          <a:xfrm flipV="1">
            <a:off x="6812692" y="3818608"/>
            <a:ext cx="930876" cy="638062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426187" y="4530810"/>
            <a:ext cx="6115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If the coin value is greater than the amount: it means</a:t>
            </a:r>
          </a:p>
          <a:p>
            <a:r>
              <a:rPr lang="hu-HU" dirty="0"/>
              <a:t>	</a:t>
            </a:r>
            <a:r>
              <a:rPr lang="hu-HU" dirty="0" smtClean="0"/>
              <a:t>we can not consider that coin !!!</a:t>
            </a:r>
            <a:endParaRPr lang="hu-HU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349049" y="1470453"/>
            <a:ext cx="860854" cy="1626974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628779" y="708793"/>
            <a:ext cx="6061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If the coin value is smaller than the amount: it means</a:t>
            </a:r>
          </a:p>
          <a:p>
            <a:r>
              <a:rPr lang="hu-HU" dirty="0"/>
              <a:t>	</a:t>
            </a:r>
            <a:r>
              <a:rPr lang="hu-HU" dirty="0" smtClean="0"/>
              <a:t>we can consider that coin !!!</a:t>
            </a:r>
            <a:endParaRPr lang="hu-HU" dirty="0"/>
          </a:p>
        </p:txBody>
      </p:sp>
      <p:sp>
        <p:nvSpPr>
          <p:cNvPr id="9" name="TextBox 8"/>
          <p:cNvSpPr txBox="1"/>
          <p:nvPr/>
        </p:nvSpPr>
        <p:spPr>
          <a:xfrm>
            <a:off x="497888" y="4433381"/>
            <a:ext cx="31101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</a:t>
            </a:r>
            <a:r>
              <a:rPr lang="hu-HU" dirty="0" smtClean="0"/>
              <a:t>ow </a:t>
            </a:r>
            <a:r>
              <a:rPr lang="hu-HU" dirty="0"/>
              <a:t>many ways the </a:t>
            </a:r>
            <a:r>
              <a:rPr lang="hu-HU" dirty="0" smtClean="0"/>
              <a:t>first </a:t>
            </a:r>
          </a:p>
          <a:p>
            <a:r>
              <a:rPr lang="hu-HU" b="1" dirty="0" smtClean="0"/>
              <a:t>i</a:t>
            </a:r>
            <a:r>
              <a:rPr lang="hu-HU" dirty="0" smtClean="0"/>
              <a:t> coins can </a:t>
            </a:r>
            <a:r>
              <a:rPr lang="hu-HU" dirty="0"/>
              <a:t>be </a:t>
            </a:r>
            <a:r>
              <a:rPr lang="hu-HU" dirty="0" smtClean="0"/>
              <a:t>combined</a:t>
            </a:r>
          </a:p>
          <a:p>
            <a:r>
              <a:rPr lang="hu-HU" dirty="0" smtClean="0"/>
              <a:t>in </a:t>
            </a:r>
            <a:r>
              <a:rPr lang="hu-HU" dirty="0"/>
              <a:t>order to get the total </a:t>
            </a:r>
            <a:r>
              <a:rPr lang="hu-HU" b="1" dirty="0" smtClean="0"/>
              <a:t>j</a:t>
            </a:r>
            <a:r>
              <a:rPr lang="hu-HU" dirty="0" smtClean="0"/>
              <a:t>?</a:t>
            </a:r>
            <a:endParaRPr lang="hu-HU" dirty="0"/>
          </a:p>
          <a:p>
            <a:endParaRPr lang="hu-HU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746422" y="3394390"/>
            <a:ext cx="963827" cy="84809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850292" y="1755234"/>
            <a:ext cx="3451654" cy="1048151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94477" y="1470453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Base cases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0622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09" y="412124"/>
            <a:ext cx="6662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M</a:t>
            </a:r>
            <a:r>
              <a:rPr lang="hu-HU" dirty="0" smtClean="0"/>
              <a:t> = 4				numOfColumns = M+1</a:t>
            </a:r>
          </a:p>
          <a:p>
            <a:r>
              <a:rPr lang="hu-HU" b="1" dirty="0"/>
              <a:t>v</a:t>
            </a:r>
            <a:r>
              <a:rPr lang="hu-HU" b="1" dirty="0" smtClean="0"/>
              <a:t>[] </a:t>
            </a:r>
            <a:r>
              <a:rPr lang="hu-HU" dirty="0" smtClean="0"/>
              <a:t>= {1,2,3}			numOfRows = v.length+1</a:t>
            </a:r>
            <a:endParaRPr lang="hu-HU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926715"/>
              </p:ext>
            </p:extLst>
          </p:nvPr>
        </p:nvGraphicFramePr>
        <p:xfrm>
          <a:off x="1787301" y="1531035"/>
          <a:ext cx="8128002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019763" y="1531035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totals</a:t>
            </a:r>
            <a:endParaRPr lang="hu-H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086377" y="338523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coins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47357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669</TotalTime>
  <Words>1012</Words>
  <Application>Microsoft Office PowerPoint</Application>
  <PresentationFormat>Widescreen</PresentationFormat>
  <Paragraphs>540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Cambria Math</vt:lpstr>
      <vt:lpstr>Century Gothic</vt:lpstr>
      <vt:lpstr>Wingdings</vt:lpstr>
      <vt:lpstr>Wingdings 3</vt:lpstr>
      <vt:lpstr>Ion</vt:lpstr>
      <vt:lpstr>COIN CHANGE PROBLEM</vt:lpstr>
      <vt:lpstr>Coin change problem</vt:lpstr>
      <vt:lpstr>Coin change problem</vt:lpstr>
      <vt:lpstr>Recursion</vt:lpstr>
      <vt:lpstr>Dynamic programming</vt:lpstr>
      <vt:lpstr>Dynamic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User</dc:creator>
  <cp:lastModifiedBy>User</cp:lastModifiedBy>
  <cp:revision>53</cp:revision>
  <dcterms:created xsi:type="dcterms:W3CDTF">2015-02-11T17:10:35Z</dcterms:created>
  <dcterms:modified xsi:type="dcterms:W3CDTF">2017-03-14T14:21:37Z</dcterms:modified>
</cp:coreProperties>
</file>