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79" r:id="rId5"/>
    <p:sldId id="280" r:id="rId6"/>
    <p:sldId id="281" r:id="rId7"/>
    <p:sldId id="292" r:id="rId8"/>
    <p:sldId id="289" r:id="rId9"/>
    <p:sldId id="282" r:id="rId10"/>
    <p:sldId id="290" r:id="rId11"/>
    <p:sldId id="285" r:id="rId12"/>
    <p:sldId id="291" r:id="rId13"/>
    <p:sldId id="277" r:id="rId14"/>
    <p:sldId id="257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4" r:id="rId36"/>
    <p:sldId id="315" r:id="rId37"/>
    <p:sldId id="31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61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28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1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7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9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AC52DE-6B1B-4626-953E-7A32F63152DD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7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b="1" dirty="0"/>
              <a:t>KNAPSACK PROBLEM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Dynamic programming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6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2139" y="1828803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44501" y="196730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99625" y="195452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67462" y="2249624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d</a:t>
            </a:r>
            <a:r>
              <a:rPr lang="hu-HU" b="1" dirty="0" smtClean="0">
                <a:solidFill>
                  <a:srgbClr val="FFFF00"/>
                </a:solidFill>
              </a:rPr>
              <a:t>o not take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 i-th item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5273" y="22496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we take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i-th item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4788" y="3393992"/>
            <a:ext cx="7282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BUT</a:t>
            </a:r>
            <a:r>
              <a:rPr lang="hu-HU" dirty="0"/>
              <a:t> !!! We are only considering </a:t>
            </a:r>
            <a:r>
              <a:rPr lang="hu-HU" b="1" dirty="0"/>
              <a:t>S[i-1][</a:t>
            </a:r>
            <a:r>
              <a:rPr lang="hu-HU" b="1" dirty="0" smtClean="0"/>
              <a:t>w-w  ] </a:t>
            </a:r>
            <a:r>
              <a:rPr lang="hu-HU" dirty="0"/>
              <a:t>if it can fit </a:t>
            </a:r>
            <a:r>
              <a:rPr lang="hu-HU" dirty="0" smtClean="0"/>
              <a:t> </a:t>
            </a:r>
            <a:r>
              <a:rPr lang="hu-HU" b="1" dirty="0"/>
              <a:t>w </a:t>
            </a:r>
            <a:r>
              <a:rPr lang="hu-HU" b="1" dirty="0" smtClean="0"/>
              <a:t>&gt; w  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If </a:t>
            </a:r>
            <a:r>
              <a:rPr lang="hu-HU" dirty="0"/>
              <a:t>there is not room for </a:t>
            </a:r>
            <a:r>
              <a:rPr lang="hu-HU" dirty="0" smtClean="0"/>
              <a:t>it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the answer is just </a:t>
            </a:r>
            <a:r>
              <a:rPr lang="hu-HU" b="1" dirty="0"/>
              <a:t>S[i-1][w] </a:t>
            </a:r>
            <a:r>
              <a:rPr lang="hu-HU" dirty="0" smtClean="0"/>
              <a:t>!!!</a:t>
            </a:r>
            <a:endParaRPr lang="en-US" dirty="0"/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704848" y="348643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20464" y="349878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499207" y="3683450"/>
            <a:ext cx="1294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complexity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Running time of Knapsack: </a:t>
            </a:r>
            <a:r>
              <a:rPr lang="hu-HU" b="1" dirty="0" smtClean="0"/>
              <a:t>O(n*W)</a:t>
            </a:r>
          </a:p>
          <a:p>
            <a:r>
              <a:rPr lang="hu-HU" b="1" dirty="0" smtClean="0"/>
              <a:t>BUT</a:t>
            </a:r>
            <a:r>
              <a:rPr lang="hu-HU" dirty="0" smtClean="0"/>
              <a:t> it is not polynomial, it is pseudo-polynomial</a:t>
            </a:r>
          </a:p>
          <a:p>
            <a:r>
              <a:rPr lang="hu-HU" dirty="0"/>
              <a:t>N</a:t>
            </a:r>
            <a:r>
              <a:rPr lang="en-US" dirty="0" err="1" smtClean="0"/>
              <a:t>umeric</a:t>
            </a:r>
            <a:r>
              <a:rPr lang="en-US" dirty="0" smtClean="0"/>
              <a:t> </a:t>
            </a:r>
            <a:r>
              <a:rPr lang="en-US" dirty="0"/>
              <a:t>algorithm runs in </a:t>
            </a:r>
            <a:r>
              <a:rPr lang="en-US" b="1" dirty="0"/>
              <a:t>pseudo-polynomial time</a:t>
            </a:r>
            <a:r>
              <a:rPr lang="en-US" dirty="0"/>
              <a:t> if its running time is polynomial in the </a:t>
            </a:r>
            <a:r>
              <a:rPr lang="en-US" i="1" dirty="0"/>
              <a:t>numeric value</a:t>
            </a:r>
            <a:r>
              <a:rPr lang="en-US" dirty="0"/>
              <a:t> of the input, but is exponential in the </a:t>
            </a:r>
            <a:r>
              <a:rPr lang="en-US" i="1" dirty="0"/>
              <a:t>length</a:t>
            </a:r>
            <a:r>
              <a:rPr lang="en-US" dirty="0"/>
              <a:t> of the input </a:t>
            </a:r>
            <a:r>
              <a:rPr lang="hu-HU" dirty="0" smtClean="0"/>
              <a:t>(</a:t>
            </a:r>
            <a:r>
              <a:rPr lang="en-US" dirty="0" smtClean="0"/>
              <a:t> </a:t>
            </a:r>
            <a:r>
              <a:rPr lang="en-US" dirty="0"/>
              <a:t>the number of bits required to represent </a:t>
            </a:r>
            <a:r>
              <a:rPr lang="en-US" dirty="0" smtClean="0"/>
              <a:t>it</a:t>
            </a:r>
            <a:r>
              <a:rPr lang="hu-HU" dirty="0" smtClean="0"/>
              <a:t>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35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9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17126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189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75592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061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02338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409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01405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029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83652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334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98244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191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Knapsack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Its is a </a:t>
            </a:r>
            <a:r>
              <a:rPr lang="en-US" dirty="0"/>
              <a:t>problem in combinatorial optimization </a:t>
            </a:r>
            <a:endParaRPr lang="hu-HU" dirty="0"/>
          </a:p>
          <a:p>
            <a:r>
              <a:rPr lang="en-US" dirty="0"/>
              <a:t>Given a set of items, each with a mass</a:t>
            </a:r>
            <a:r>
              <a:rPr lang="hu-HU" dirty="0"/>
              <a:t> </a:t>
            </a:r>
            <a:r>
              <a:rPr lang="hu-HU" b="1" i="1" dirty="0"/>
              <a:t>w</a:t>
            </a:r>
            <a:r>
              <a:rPr lang="en-US" dirty="0"/>
              <a:t> and a value</a:t>
            </a:r>
            <a:r>
              <a:rPr lang="hu-HU" dirty="0"/>
              <a:t> </a:t>
            </a:r>
            <a:r>
              <a:rPr lang="hu-HU" b="1" i="1" dirty="0"/>
              <a:t>v</a:t>
            </a:r>
            <a:r>
              <a:rPr lang="en-US" dirty="0"/>
              <a:t>, determine the number of each item to include in a collection so that the total weight</a:t>
            </a:r>
            <a:r>
              <a:rPr lang="hu-HU" dirty="0"/>
              <a:t> </a:t>
            </a:r>
            <a:r>
              <a:rPr lang="hu-HU" b="1" i="1" dirty="0"/>
              <a:t>M</a:t>
            </a:r>
            <a:r>
              <a:rPr lang="en-US" dirty="0"/>
              <a:t> is less than or equal to a given limit and the total value is as large as possible</a:t>
            </a:r>
            <a:endParaRPr lang="hu-HU" dirty="0"/>
          </a:p>
          <a:p>
            <a:r>
              <a:rPr lang="en-US" dirty="0"/>
              <a:t>The problem often arises in resource allocation where there are financial constraints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22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04479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879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10072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438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56341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28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S[2][1] </a:t>
            </a:r>
            <a:r>
              <a:rPr lang="hu-HU" b="1" dirty="0"/>
              <a:t>= Math.max(  </a:t>
            </a:r>
            <a:r>
              <a:rPr lang="hu-HU" b="1" dirty="0" smtClean="0"/>
              <a:t>S[1][1] ;  $4 </a:t>
            </a:r>
            <a:r>
              <a:rPr lang="hu-HU" b="1" dirty="0"/>
              <a:t>+ </a:t>
            </a:r>
            <a:r>
              <a:rPr lang="hu-HU" b="1" dirty="0" smtClean="0"/>
              <a:t>S[1,1-2</a:t>
            </a:r>
            <a:r>
              <a:rPr lang="hu-HU" b="1" dirty="0"/>
              <a:t>]</a:t>
            </a:r>
            <a:r>
              <a:rPr lang="hu-HU" b="1" dirty="0" smtClean="0"/>
              <a:t>  ) = max(0,0)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431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90304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28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S[2][2] </a:t>
            </a:r>
            <a:r>
              <a:rPr lang="hu-HU" b="1" dirty="0"/>
              <a:t>= Math.max(  </a:t>
            </a:r>
            <a:r>
              <a:rPr lang="hu-HU" b="1" dirty="0" smtClean="0"/>
              <a:t>S[1][2] ;  $4 </a:t>
            </a:r>
            <a:r>
              <a:rPr lang="hu-HU" b="1" dirty="0"/>
              <a:t>+ </a:t>
            </a:r>
            <a:r>
              <a:rPr lang="hu-HU" b="1" dirty="0" smtClean="0"/>
              <a:t>S[1,2-2</a:t>
            </a:r>
            <a:r>
              <a:rPr lang="hu-HU" b="1" dirty="0"/>
              <a:t>]</a:t>
            </a:r>
            <a:r>
              <a:rPr lang="hu-HU" b="1" dirty="0" smtClean="0"/>
              <a:t>  ) = max(0,4)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233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27487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28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S[2][3] </a:t>
            </a:r>
            <a:r>
              <a:rPr lang="hu-HU" b="1" dirty="0"/>
              <a:t>= Math.max(  </a:t>
            </a:r>
            <a:r>
              <a:rPr lang="hu-HU" b="1" dirty="0" smtClean="0"/>
              <a:t>S[1][3] ;  $4 </a:t>
            </a:r>
            <a:r>
              <a:rPr lang="hu-HU" b="1" dirty="0"/>
              <a:t>+ </a:t>
            </a:r>
            <a:r>
              <a:rPr lang="hu-HU" b="1" dirty="0" smtClean="0"/>
              <a:t>S[1,3-2</a:t>
            </a:r>
            <a:r>
              <a:rPr lang="hu-HU" b="1" dirty="0"/>
              <a:t>]</a:t>
            </a:r>
            <a:r>
              <a:rPr lang="hu-HU" b="1" dirty="0" smtClean="0"/>
              <a:t>  ) = max(0,4)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979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51937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S[2][4] </a:t>
            </a:r>
            <a:r>
              <a:rPr lang="hu-HU" b="1" dirty="0"/>
              <a:t>= Math.max(  </a:t>
            </a:r>
            <a:r>
              <a:rPr lang="hu-HU" b="1" dirty="0" smtClean="0"/>
              <a:t>S[1][4] ;  $4 </a:t>
            </a:r>
            <a:r>
              <a:rPr lang="hu-HU" b="1" dirty="0"/>
              <a:t>+ </a:t>
            </a:r>
            <a:r>
              <a:rPr lang="hu-HU" b="1" dirty="0" smtClean="0"/>
              <a:t>S[1,4-2</a:t>
            </a:r>
            <a:r>
              <a:rPr lang="hu-HU" b="1" dirty="0"/>
              <a:t>]</a:t>
            </a:r>
            <a:r>
              <a:rPr lang="hu-HU" b="1" dirty="0" smtClean="0"/>
              <a:t>  ) = max(10,4)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5309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62526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S[2][5] </a:t>
            </a:r>
            <a:r>
              <a:rPr lang="hu-HU" b="1" dirty="0"/>
              <a:t>= Math.max(  </a:t>
            </a:r>
            <a:r>
              <a:rPr lang="hu-HU" b="1" dirty="0" smtClean="0"/>
              <a:t>S[1][5] ;  $4 </a:t>
            </a:r>
            <a:r>
              <a:rPr lang="hu-HU" b="1" dirty="0"/>
              <a:t>+ </a:t>
            </a:r>
            <a:r>
              <a:rPr lang="hu-HU" b="1" dirty="0" smtClean="0"/>
              <a:t>S[1,5-2</a:t>
            </a:r>
            <a:r>
              <a:rPr lang="hu-HU" b="1" dirty="0"/>
              <a:t>]</a:t>
            </a:r>
            <a:r>
              <a:rPr lang="hu-HU" b="1" dirty="0" smtClean="0"/>
              <a:t>  ) = max(10,4)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907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54873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S[3][1] </a:t>
            </a:r>
            <a:r>
              <a:rPr lang="hu-HU" b="1" dirty="0"/>
              <a:t>= Math.max(  </a:t>
            </a:r>
            <a:r>
              <a:rPr lang="hu-HU" b="1" dirty="0" smtClean="0"/>
              <a:t>S[2][1] ;  $7 </a:t>
            </a:r>
            <a:r>
              <a:rPr lang="hu-HU" b="1" dirty="0"/>
              <a:t>+ </a:t>
            </a:r>
            <a:r>
              <a:rPr lang="hu-HU" b="1" dirty="0" smtClean="0"/>
              <a:t>S[2,1-3]  ) = max(0,0)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205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91530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S[3][2] </a:t>
            </a:r>
            <a:r>
              <a:rPr lang="hu-HU" b="1" dirty="0"/>
              <a:t>= Math.max(  </a:t>
            </a:r>
            <a:r>
              <a:rPr lang="hu-HU" b="1" dirty="0" smtClean="0"/>
              <a:t>S[2][2] ;  $7 </a:t>
            </a:r>
            <a:r>
              <a:rPr lang="hu-HU" b="1" dirty="0"/>
              <a:t>+ </a:t>
            </a:r>
            <a:r>
              <a:rPr lang="hu-HU" b="1" dirty="0" smtClean="0"/>
              <a:t>S[2,2-3]  ) = max(4,0)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398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50605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S[3][3] </a:t>
            </a:r>
            <a:r>
              <a:rPr lang="hu-HU" b="1" dirty="0"/>
              <a:t>= Math.max(  </a:t>
            </a:r>
            <a:r>
              <a:rPr lang="hu-HU" b="1" dirty="0" smtClean="0"/>
              <a:t>S[2][3] ;  $7 </a:t>
            </a:r>
            <a:r>
              <a:rPr lang="hu-HU" b="1" dirty="0"/>
              <a:t>+ </a:t>
            </a:r>
            <a:r>
              <a:rPr lang="hu-HU" b="1" dirty="0" smtClean="0"/>
              <a:t>S[2,3-3]  ) = max(4,7)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858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Applications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 lots of </a:t>
            </a:r>
            <a:r>
              <a:rPr lang="hu-HU" dirty="0" smtClean="0"/>
              <a:t>applications of course</a:t>
            </a:r>
          </a:p>
          <a:p>
            <a:r>
              <a:rPr lang="hu-HU" dirty="0" smtClean="0"/>
              <a:t>Fi</a:t>
            </a:r>
            <a:r>
              <a:rPr lang="en-US" dirty="0" err="1" smtClean="0"/>
              <a:t>nding</a:t>
            </a:r>
            <a:r>
              <a:rPr lang="en-US" dirty="0" smtClean="0"/>
              <a:t> </a:t>
            </a:r>
            <a:r>
              <a:rPr lang="en-US" dirty="0"/>
              <a:t>the least wasteful way to cut raw </a:t>
            </a:r>
            <a:r>
              <a:rPr lang="en-US" dirty="0" smtClean="0"/>
              <a:t>materials</a:t>
            </a:r>
            <a:endParaRPr lang="hu-HU" dirty="0" smtClean="0"/>
          </a:p>
          <a:p>
            <a:r>
              <a:rPr lang="hu-HU" dirty="0" smtClean="0"/>
              <a:t>Selection </a:t>
            </a:r>
            <a:r>
              <a:rPr lang="en-US" dirty="0" smtClean="0"/>
              <a:t>of</a:t>
            </a:r>
            <a:r>
              <a:rPr lang="en-US" dirty="0"/>
              <a:t> investments and </a:t>
            </a:r>
            <a:r>
              <a:rPr lang="en-US" dirty="0" smtClean="0"/>
              <a:t>portfolios</a:t>
            </a:r>
            <a:endParaRPr lang="hu-HU" dirty="0" smtClean="0"/>
          </a:p>
          <a:p>
            <a:r>
              <a:rPr lang="hu-HU" dirty="0" smtClean="0"/>
              <a:t>Selection </a:t>
            </a:r>
            <a:r>
              <a:rPr lang="en-US" dirty="0" smtClean="0"/>
              <a:t>of </a:t>
            </a:r>
            <a:r>
              <a:rPr lang="en-US" dirty="0"/>
              <a:t>assets for asset-backed </a:t>
            </a:r>
            <a:r>
              <a:rPr lang="en-US" dirty="0" smtClean="0"/>
              <a:t>securitization</a:t>
            </a:r>
            <a:endParaRPr lang="hu-HU" dirty="0"/>
          </a:p>
          <a:p>
            <a:r>
              <a:rPr lang="hu-HU" dirty="0" smtClean="0"/>
              <a:t>C</a:t>
            </a:r>
            <a:r>
              <a:rPr lang="en-US" dirty="0" err="1" smtClean="0"/>
              <a:t>onstruction</a:t>
            </a:r>
            <a:r>
              <a:rPr lang="en-US" dirty="0" smtClean="0"/>
              <a:t> </a:t>
            </a:r>
            <a:r>
              <a:rPr lang="en-US" dirty="0"/>
              <a:t>and scoring of tests in which the test-takers have a choice as to which questions they answer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37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75365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S[3][4] </a:t>
            </a:r>
            <a:r>
              <a:rPr lang="hu-HU" b="1" dirty="0"/>
              <a:t>= Math.max(  </a:t>
            </a:r>
            <a:r>
              <a:rPr lang="hu-HU" b="1" dirty="0" smtClean="0"/>
              <a:t>S[2][4] ;  $7 </a:t>
            </a:r>
            <a:r>
              <a:rPr lang="hu-HU" b="1" dirty="0"/>
              <a:t>+ </a:t>
            </a:r>
            <a:r>
              <a:rPr lang="hu-HU" b="1" dirty="0" smtClean="0"/>
              <a:t>S[2,4-3]  ) = max(10,7)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88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96247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5662" y="417545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S[i][w] = Math.max(  S[i-1][w] </a:t>
            </a:r>
            <a:r>
              <a:rPr lang="hu-HU" b="1" dirty="0" smtClean="0"/>
              <a:t>     </a:t>
            </a:r>
            <a:r>
              <a:rPr lang="hu-HU" b="1" dirty="0"/>
              <a:t>;  </a:t>
            </a:r>
            <a:r>
              <a:rPr lang="hu-HU" b="1" dirty="0" smtClean="0"/>
              <a:t>   v </a:t>
            </a:r>
            <a:r>
              <a:rPr lang="hu-HU" b="1" dirty="0"/>
              <a:t>+ S[i-1][</a:t>
            </a:r>
            <a:r>
              <a:rPr lang="hu-HU" b="1" dirty="0" smtClean="0"/>
              <a:t>w-w  ]  </a:t>
            </a:r>
            <a:r>
              <a:rPr lang="hu-HU" b="1" dirty="0"/>
              <a:t>)</a:t>
            </a:r>
          </a:p>
          <a:p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17498" y="4313957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72622" y="4301175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i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05661" y="4775622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S[3][5] </a:t>
            </a:r>
            <a:r>
              <a:rPr lang="hu-HU" b="1" dirty="0"/>
              <a:t>= Math.max(  </a:t>
            </a:r>
            <a:r>
              <a:rPr lang="hu-HU" b="1" dirty="0" smtClean="0"/>
              <a:t>S[2][5] ;  $7 </a:t>
            </a:r>
            <a:r>
              <a:rPr lang="hu-HU" b="1" dirty="0"/>
              <a:t>+ </a:t>
            </a:r>
            <a:r>
              <a:rPr lang="hu-HU" b="1" dirty="0" smtClean="0"/>
              <a:t>S[2,5-3]  ) = max(10,11)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610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452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 smtClean="0"/>
              <a:t>Solution</a:t>
            </a:r>
            <a:r>
              <a:rPr lang="hu-HU" sz="2400" dirty="0" smtClean="0"/>
              <a:t>: value in the last row and last column !!!</a:t>
            </a:r>
          </a:p>
          <a:p>
            <a:r>
              <a:rPr lang="hu-HU" sz="2400" dirty="0"/>
              <a:t> </a:t>
            </a:r>
            <a:r>
              <a:rPr lang="hu-HU" sz="2400" dirty="0" smtClean="0"/>
              <a:t> 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r>
              <a:rPr lang="hu-HU" sz="2400" dirty="0" smtClean="0"/>
              <a:t> </a:t>
            </a:r>
            <a:r>
              <a:rPr lang="hu-HU" sz="2400" dirty="0" smtClean="0"/>
              <a:t>we can make </a:t>
            </a:r>
            <a:r>
              <a:rPr lang="hu-HU" sz="2400" b="1" dirty="0" smtClean="0"/>
              <a:t>$11</a:t>
            </a:r>
            <a:r>
              <a:rPr lang="hu-HU" sz="2400" dirty="0" smtClean="0"/>
              <a:t> </a:t>
            </a:r>
            <a:r>
              <a:rPr lang="hu-HU" sz="2400" dirty="0" smtClean="0"/>
              <a:t>from the items we have </a:t>
            </a:r>
            <a:r>
              <a:rPr lang="hu-HU" sz="2400" dirty="0" smtClean="0"/>
              <a:t>		taken</a:t>
            </a:r>
            <a:r>
              <a:rPr lang="hu-HU" sz="2400" dirty="0" smtClean="0"/>
              <a:t>. </a:t>
            </a:r>
            <a:r>
              <a:rPr lang="hu-HU" sz="2400" dirty="0" err="1" smtClean="0"/>
              <a:t>But</a:t>
            </a:r>
            <a:r>
              <a:rPr lang="hu-HU" sz="2400" dirty="0" smtClean="0"/>
              <a:t> </a:t>
            </a:r>
            <a:r>
              <a:rPr lang="hu-HU" sz="2400" dirty="0" err="1" smtClean="0"/>
              <a:t>what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</a:t>
            </a:r>
            <a:r>
              <a:rPr lang="hu-HU" sz="2400" dirty="0" err="1" smtClean="0"/>
              <a:t>these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/>
              <a:t>?</a:t>
            </a:r>
            <a:endParaRPr lang="hu-HU" sz="2400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75436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 smtClean="0"/>
              <a:t>Solution</a:t>
            </a:r>
            <a:r>
              <a:rPr lang="hu-HU" sz="2400" dirty="0" smtClean="0"/>
              <a:t>: value in the last row and last column !!!</a:t>
            </a:r>
          </a:p>
          <a:p>
            <a:r>
              <a:rPr lang="hu-HU" sz="2400" dirty="0"/>
              <a:t> </a:t>
            </a:r>
            <a:r>
              <a:rPr lang="hu-HU" sz="2400" dirty="0" smtClean="0"/>
              <a:t> 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r>
              <a:rPr lang="hu-HU" sz="2400" dirty="0" smtClean="0"/>
              <a:t> </a:t>
            </a:r>
            <a:r>
              <a:rPr lang="hu-HU" sz="2400" dirty="0" smtClean="0"/>
              <a:t>we can make </a:t>
            </a:r>
            <a:r>
              <a:rPr lang="hu-HU" sz="2400" b="1" dirty="0" smtClean="0"/>
              <a:t>$11</a:t>
            </a:r>
            <a:r>
              <a:rPr lang="hu-HU" sz="2400" dirty="0" smtClean="0"/>
              <a:t> </a:t>
            </a:r>
            <a:r>
              <a:rPr lang="hu-HU" sz="2400" dirty="0" smtClean="0"/>
              <a:t>from the items we have </a:t>
            </a:r>
            <a:r>
              <a:rPr lang="hu-HU" sz="2400" dirty="0" smtClean="0"/>
              <a:t>		taken</a:t>
            </a:r>
            <a:r>
              <a:rPr lang="hu-HU" sz="2400" dirty="0" smtClean="0"/>
              <a:t>. </a:t>
            </a:r>
            <a:r>
              <a:rPr lang="hu-HU" sz="2400" dirty="0" err="1" smtClean="0"/>
              <a:t>But</a:t>
            </a:r>
            <a:r>
              <a:rPr lang="hu-HU" sz="2400" dirty="0" smtClean="0"/>
              <a:t> </a:t>
            </a:r>
            <a:r>
              <a:rPr lang="hu-HU" sz="2400" dirty="0" err="1" smtClean="0"/>
              <a:t>what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</a:t>
            </a:r>
            <a:r>
              <a:rPr lang="hu-HU" sz="2400" dirty="0" err="1" smtClean="0"/>
              <a:t>these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/>
              <a:t>?</a:t>
            </a:r>
            <a:endParaRPr lang="hu-HU" sz="2400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21744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 smtClean="0"/>
              <a:t>Solution</a:t>
            </a:r>
            <a:r>
              <a:rPr lang="hu-HU" sz="2400" dirty="0" smtClean="0"/>
              <a:t>: value in the last row and last column !!!</a:t>
            </a:r>
          </a:p>
          <a:p>
            <a:r>
              <a:rPr lang="hu-HU" sz="2400" dirty="0"/>
              <a:t> </a:t>
            </a:r>
            <a:r>
              <a:rPr lang="hu-HU" sz="2400" dirty="0" smtClean="0"/>
              <a:t> 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r>
              <a:rPr lang="hu-HU" sz="2400" dirty="0" smtClean="0"/>
              <a:t> </a:t>
            </a:r>
            <a:r>
              <a:rPr lang="hu-HU" sz="2400" dirty="0" smtClean="0"/>
              <a:t>we can make </a:t>
            </a:r>
            <a:r>
              <a:rPr lang="hu-HU" sz="2400" b="1" dirty="0" smtClean="0"/>
              <a:t>$11</a:t>
            </a:r>
            <a:r>
              <a:rPr lang="hu-HU" sz="2400" dirty="0" smtClean="0"/>
              <a:t> </a:t>
            </a:r>
            <a:r>
              <a:rPr lang="hu-HU" sz="2400" dirty="0" smtClean="0"/>
              <a:t>from the items we have </a:t>
            </a:r>
            <a:r>
              <a:rPr lang="hu-HU" sz="2400" dirty="0" smtClean="0"/>
              <a:t>		taken</a:t>
            </a:r>
            <a:r>
              <a:rPr lang="hu-HU" sz="2400" dirty="0" smtClean="0"/>
              <a:t>. </a:t>
            </a:r>
            <a:r>
              <a:rPr lang="hu-HU" sz="2400" dirty="0" err="1" smtClean="0"/>
              <a:t>But</a:t>
            </a:r>
            <a:r>
              <a:rPr lang="hu-HU" sz="2400" dirty="0" smtClean="0"/>
              <a:t> </a:t>
            </a:r>
            <a:r>
              <a:rPr lang="hu-HU" sz="2400" dirty="0" err="1" smtClean="0"/>
              <a:t>what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</a:t>
            </a:r>
            <a:r>
              <a:rPr lang="hu-HU" sz="2400" dirty="0" err="1" smtClean="0"/>
              <a:t>these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/>
              <a:t>?</a:t>
            </a:r>
            <a:endParaRPr lang="hu-HU" sz="2400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26925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 smtClean="0"/>
              <a:t>Solution</a:t>
            </a:r>
            <a:r>
              <a:rPr lang="hu-HU" sz="2400" dirty="0" smtClean="0"/>
              <a:t>: value in the last row and last column !!!</a:t>
            </a:r>
          </a:p>
          <a:p>
            <a:r>
              <a:rPr lang="hu-HU" sz="2400" dirty="0"/>
              <a:t> </a:t>
            </a:r>
            <a:r>
              <a:rPr lang="hu-HU" sz="2400" dirty="0" smtClean="0"/>
              <a:t> 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r>
              <a:rPr lang="hu-HU" sz="2400" dirty="0" smtClean="0"/>
              <a:t> </a:t>
            </a:r>
            <a:r>
              <a:rPr lang="hu-HU" sz="2400" dirty="0" smtClean="0"/>
              <a:t>we can make </a:t>
            </a:r>
            <a:r>
              <a:rPr lang="hu-HU" sz="2400" b="1" dirty="0" smtClean="0"/>
              <a:t>$11</a:t>
            </a:r>
            <a:r>
              <a:rPr lang="hu-HU" sz="2400" dirty="0" smtClean="0"/>
              <a:t> </a:t>
            </a:r>
            <a:r>
              <a:rPr lang="hu-HU" sz="2400" dirty="0" smtClean="0"/>
              <a:t>from the items we have </a:t>
            </a:r>
            <a:r>
              <a:rPr lang="hu-HU" sz="2400" dirty="0" smtClean="0"/>
              <a:t>		taken</a:t>
            </a:r>
            <a:r>
              <a:rPr lang="hu-HU" sz="2400" dirty="0" smtClean="0"/>
              <a:t>. </a:t>
            </a:r>
            <a:r>
              <a:rPr lang="hu-HU" sz="2400" dirty="0" err="1" smtClean="0"/>
              <a:t>But</a:t>
            </a:r>
            <a:r>
              <a:rPr lang="hu-HU" sz="2400" dirty="0" smtClean="0"/>
              <a:t> </a:t>
            </a:r>
            <a:r>
              <a:rPr lang="hu-HU" sz="2400" dirty="0" err="1" smtClean="0"/>
              <a:t>what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</a:t>
            </a:r>
            <a:r>
              <a:rPr lang="hu-HU" sz="2400" dirty="0" err="1" smtClean="0"/>
              <a:t>these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/>
              <a:t>?</a:t>
            </a:r>
            <a:endParaRPr lang="hu-HU" sz="2400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3049" y="3270422"/>
            <a:ext cx="3122140" cy="2883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1168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 smtClean="0"/>
              <a:t>Solution</a:t>
            </a:r>
            <a:r>
              <a:rPr lang="hu-HU" sz="2400" dirty="0" smtClean="0"/>
              <a:t>: value in the last row and last column !!!</a:t>
            </a:r>
          </a:p>
          <a:p>
            <a:r>
              <a:rPr lang="hu-HU" sz="2400" dirty="0"/>
              <a:t> </a:t>
            </a:r>
            <a:r>
              <a:rPr lang="hu-HU" sz="2400" dirty="0" smtClean="0"/>
              <a:t> 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r>
              <a:rPr lang="hu-HU" sz="2400" dirty="0" smtClean="0"/>
              <a:t> </a:t>
            </a:r>
            <a:r>
              <a:rPr lang="hu-HU" sz="2400" dirty="0" smtClean="0"/>
              <a:t>we can make </a:t>
            </a:r>
            <a:r>
              <a:rPr lang="hu-HU" sz="2400" b="1" dirty="0" smtClean="0"/>
              <a:t>$11</a:t>
            </a:r>
            <a:r>
              <a:rPr lang="hu-HU" sz="2400" dirty="0" smtClean="0"/>
              <a:t> </a:t>
            </a:r>
            <a:r>
              <a:rPr lang="hu-HU" sz="2400" dirty="0" smtClean="0"/>
              <a:t>from the items we have </a:t>
            </a:r>
            <a:r>
              <a:rPr lang="hu-HU" sz="2400" dirty="0" smtClean="0"/>
              <a:t>		taken</a:t>
            </a:r>
            <a:r>
              <a:rPr lang="hu-HU" sz="2400" dirty="0" smtClean="0"/>
              <a:t>. </a:t>
            </a:r>
            <a:r>
              <a:rPr lang="hu-HU" sz="2400" dirty="0" err="1" smtClean="0"/>
              <a:t>But</a:t>
            </a:r>
            <a:r>
              <a:rPr lang="hu-HU" sz="2400" dirty="0" smtClean="0"/>
              <a:t> </a:t>
            </a:r>
            <a:r>
              <a:rPr lang="hu-HU" sz="2400" dirty="0" err="1" smtClean="0"/>
              <a:t>what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</a:t>
            </a:r>
            <a:r>
              <a:rPr lang="hu-HU" sz="2400" dirty="0" err="1" smtClean="0"/>
              <a:t>these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/>
              <a:t>?</a:t>
            </a:r>
            <a:endParaRPr lang="hu-HU" sz="2400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3049" y="3270422"/>
            <a:ext cx="3122140" cy="2883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2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 = 3</a:t>
            </a:r>
            <a:r>
              <a:rPr lang="hu-HU" dirty="0" smtClean="0"/>
              <a:t> </a:t>
            </a:r>
            <a:r>
              <a:rPr lang="hu-HU" dirty="0" smtClean="0"/>
              <a:t>items	</a:t>
            </a:r>
            <a:r>
              <a:rPr lang="hu-HU" b="1" dirty="0" smtClean="0"/>
              <a:t>W </a:t>
            </a:r>
            <a:r>
              <a:rPr lang="hu-HU" b="1" dirty="0" smtClean="0"/>
              <a:t>= 5kg</a:t>
            </a:r>
            <a:r>
              <a:rPr lang="hu-HU" dirty="0" smtClean="0"/>
              <a:t>  </a:t>
            </a:r>
            <a:r>
              <a:rPr lang="hu-HU" dirty="0" smtClean="0"/>
              <a:t>capacity of 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 #1</a:t>
            </a:r>
            <a:r>
              <a:rPr lang="hu-HU" dirty="0" smtClean="0"/>
              <a:t>		</a:t>
            </a:r>
            <a:r>
              <a:rPr lang="hu-HU" b="1" dirty="0" smtClean="0"/>
              <a:t>w </a:t>
            </a:r>
            <a:r>
              <a:rPr lang="hu-HU" dirty="0" smtClean="0"/>
              <a:t> = 4kg</a:t>
            </a:r>
            <a:r>
              <a:rPr lang="hu-HU" dirty="0" smtClean="0"/>
              <a:t>		</a:t>
            </a:r>
            <a:r>
              <a:rPr lang="hu-HU" b="1" dirty="0" smtClean="0"/>
              <a:t>v </a:t>
            </a:r>
            <a:r>
              <a:rPr lang="hu-HU" dirty="0" smtClean="0"/>
              <a:t> = $10</a:t>
            </a:r>
            <a:endParaRPr lang="hu-HU" dirty="0" smtClean="0"/>
          </a:p>
          <a:p>
            <a:r>
              <a:rPr lang="hu-HU" dirty="0" smtClean="0"/>
              <a:t>Item #2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2kg</a:t>
            </a:r>
            <a:r>
              <a:rPr lang="hu-HU" dirty="0" smtClean="0"/>
              <a:t>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$4</a:t>
            </a:r>
            <a:endParaRPr lang="hu-HU" dirty="0" smtClean="0"/>
          </a:p>
          <a:p>
            <a:r>
              <a:rPr lang="hu-HU" dirty="0" smtClean="0"/>
              <a:t>Item #3</a:t>
            </a:r>
            <a:r>
              <a:rPr lang="hu-HU" dirty="0" smtClean="0"/>
              <a:t>		</a:t>
            </a:r>
            <a:r>
              <a:rPr lang="hu-HU" b="1" dirty="0" smtClean="0"/>
              <a:t>w</a:t>
            </a:r>
            <a:r>
              <a:rPr lang="hu-HU" dirty="0" smtClean="0"/>
              <a:t>  = 3kg	</a:t>
            </a:r>
            <a:r>
              <a:rPr lang="hu-HU" dirty="0" smtClean="0"/>
              <a:t>	</a:t>
            </a:r>
            <a:r>
              <a:rPr lang="hu-HU" b="1" dirty="0" smtClean="0"/>
              <a:t>v</a:t>
            </a:r>
            <a:r>
              <a:rPr lang="hu-HU" dirty="0" smtClean="0"/>
              <a:t>  = $7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89368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b="1" dirty="0" smtClean="0"/>
              <a:t>eights [kg]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9017" y="7970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6120" y="7851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20779" y="1056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87882" y="1073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2541" y="1367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7882" y="13716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82167" y="4175458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u="sng" dirty="0" smtClean="0"/>
              <a:t>Solution</a:t>
            </a:r>
            <a:r>
              <a:rPr lang="hu-HU" sz="2400" dirty="0" smtClean="0"/>
              <a:t>: value in the last row and last column !!!</a:t>
            </a:r>
          </a:p>
          <a:p>
            <a:r>
              <a:rPr lang="hu-HU" sz="2400" dirty="0"/>
              <a:t> </a:t>
            </a:r>
            <a:r>
              <a:rPr lang="hu-HU" sz="2400" dirty="0" smtClean="0"/>
              <a:t>  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r>
              <a:rPr lang="hu-HU" sz="2400" dirty="0" smtClean="0"/>
              <a:t> </a:t>
            </a:r>
            <a:r>
              <a:rPr lang="hu-HU" sz="2400" dirty="0" smtClean="0"/>
              <a:t>we can make </a:t>
            </a:r>
            <a:r>
              <a:rPr lang="hu-HU" sz="2400" b="1" dirty="0" smtClean="0"/>
              <a:t>$11</a:t>
            </a:r>
            <a:r>
              <a:rPr lang="hu-HU" sz="2400" dirty="0" smtClean="0"/>
              <a:t> </a:t>
            </a:r>
            <a:r>
              <a:rPr lang="hu-HU" sz="2400" dirty="0" smtClean="0"/>
              <a:t>from the items we have </a:t>
            </a:r>
            <a:r>
              <a:rPr lang="hu-HU" sz="2400" dirty="0" smtClean="0"/>
              <a:t>		taken</a:t>
            </a:r>
            <a:r>
              <a:rPr lang="hu-HU" sz="2400" dirty="0" smtClean="0"/>
              <a:t>. </a:t>
            </a:r>
            <a:r>
              <a:rPr lang="hu-HU" sz="2400" dirty="0" err="1" smtClean="0"/>
              <a:t>But</a:t>
            </a:r>
            <a:r>
              <a:rPr lang="hu-HU" sz="2400" dirty="0" smtClean="0"/>
              <a:t> </a:t>
            </a:r>
            <a:r>
              <a:rPr lang="hu-HU" sz="2400" dirty="0" err="1" smtClean="0"/>
              <a:t>what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</a:t>
            </a:r>
            <a:r>
              <a:rPr lang="hu-HU" sz="2400" dirty="0" err="1" smtClean="0"/>
              <a:t>these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/>
              <a:t>?</a:t>
            </a:r>
            <a:endParaRPr lang="hu-HU" sz="2400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3049" y="3270422"/>
            <a:ext cx="3122140" cy="2883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723503" y="2891481"/>
            <a:ext cx="1927654" cy="2965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Divisible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problem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fractions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dirty="0" smtClean="0"/>
              <a:t>,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greedy</a:t>
            </a:r>
            <a:r>
              <a:rPr lang="hu-HU" dirty="0" smtClean="0"/>
              <a:t> </a:t>
            </a:r>
            <a:r>
              <a:rPr lang="hu-HU" dirty="0" err="1" smtClean="0"/>
              <a:t>approach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endParaRPr lang="hu-HU" dirty="0" smtClean="0"/>
          </a:p>
          <a:p>
            <a:r>
              <a:rPr lang="hu-HU" dirty="0" smtClean="0"/>
              <a:t>Sort the items according to their values, it can be done in </a:t>
            </a:r>
            <a:r>
              <a:rPr lang="hu-HU" b="1" dirty="0" smtClean="0"/>
              <a:t>O(N*logN</a:t>
            </a:r>
            <a:r>
              <a:rPr lang="hu-HU" b="1" dirty="0" smtClean="0"/>
              <a:t>) </a:t>
            </a:r>
            <a:r>
              <a:rPr lang="hu-HU" dirty="0" smtClean="0"/>
              <a:t>time complexity</a:t>
            </a:r>
          </a:p>
          <a:p>
            <a:r>
              <a:rPr lang="hu-HU" dirty="0" smtClean="0"/>
              <a:t>Start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most </a:t>
            </a:r>
            <a:r>
              <a:rPr lang="hu-HU" dirty="0" err="1" smtClean="0"/>
              <a:t>valuable</a:t>
            </a:r>
            <a:r>
              <a:rPr lang="hu-HU" dirty="0" smtClean="0"/>
              <a:t> and </a:t>
            </a:r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endParaRPr lang="hu-HU" dirty="0" smtClean="0"/>
          </a:p>
          <a:p>
            <a:r>
              <a:rPr lang="hu-HU" dirty="0" smtClean="0"/>
              <a:t>Than </a:t>
            </a: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sorted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endParaRPr lang="hu-HU" dirty="0"/>
          </a:p>
          <a:p>
            <a:r>
              <a:rPr lang="hu-HU" dirty="0" smtClean="0"/>
              <a:t>This linear search has </a:t>
            </a:r>
            <a:r>
              <a:rPr lang="hu-HU" b="1" dirty="0" smtClean="0"/>
              <a:t>O(N)</a:t>
            </a:r>
            <a:r>
              <a:rPr lang="hu-HU" dirty="0" smtClean="0"/>
              <a:t> time </a:t>
            </a:r>
            <a:r>
              <a:rPr lang="hu-HU" dirty="0" smtClean="0"/>
              <a:t>complexity</a:t>
            </a:r>
            <a:endParaRPr lang="hu-HU" dirty="0" smtClean="0"/>
          </a:p>
          <a:p>
            <a:r>
              <a:rPr lang="hu-HU" dirty="0" smtClean="0"/>
              <a:t>Overall complexity: </a:t>
            </a:r>
            <a:r>
              <a:rPr lang="hu-HU" b="1" dirty="0" smtClean="0"/>
              <a:t>O(N*logN</a:t>
            </a:r>
            <a:r>
              <a:rPr lang="hu-HU" b="1" dirty="0" smtClean="0"/>
              <a:t>) + O(N) = </a:t>
            </a:r>
            <a:r>
              <a:rPr lang="hu-HU" b="1" dirty="0" smtClean="0"/>
              <a:t>O(N*logN</a:t>
            </a:r>
            <a:r>
              <a:rPr lang="hu-HU" b="1" dirty="0" smtClean="0"/>
              <a:t>) </a:t>
            </a:r>
            <a:r>
              <a:rPr lang="hu-HU" dirty="0" smtClean="0"/>
              <a:t>!!!</a:t>
            </a:r>
          </a:p>
          <a:p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solve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divisible</a:t>
            </a:r>
            <a:r>
              <a:rPr lang="hu-HU" dirty="0" smtClean="0"/>
              <a:t> </a:t>
            </a:r>
            <a:r>
              <a:rPr lang="hu-HU" dirty="0" err="1" smtClean="0"/>
              <a:t>knapsack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 </a:t>
            </a:r>
            <a:r>
              <a:rPr lang="hu-HU" dirty="0" err="1" smtClean="0"/>
              <a:t>quite</a:t>
            </a:r>
            <a:r>
              <a:rPr lang="hu-HU" dirty="0" smtClean="0"/>
              <a:t> </a:t>
            </a:r>
            <a:r>
              <a:rPr lang="hu-HU" dirty="0" err="1" smtClean="0"/>
              <a:t>fast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012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0-1 knapsack </a:t>
            </a:r>
            <a:r>
              <a:rPr lang="hu-HU" b="1" u="sng" dirty="0" smtClean="0"/>
              <a:t>problem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fractions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decide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an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endParaRPr lang="hu-HU" dirty="0" smtClean="0"/>
          </a:p>
          <a:p>
            <a:r>
              <a:rPr lang="hu-HU" dirty="0" err="1" smtClean="0"/>
              <a:t>Greedy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provide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optimal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r>
              <a:rPr lang="hu-HU" dirty="0" smtClean="0"/>
              <a:t> !!!</a:t>
            </a:r>
          </a:p>
          <a:p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approach</a:t>
            </a:r>
            <a:r>
              <a:rPr lang="hu-HU" dirty="0" smtClean="0"/>
              <a:t> </a:t>
            </a:r>
            <a:r>
              <a:rPr lang="hu-HU" dirty="0" err="1" smtClean="0"/>
              <a:t>would</a:t>
            </a:r>
            <a:r>
              <a:rPr lang="hu-HU" dirty="0" smtClean="0"/>
              <a:t> be </a:t>
            </a:r>
            <a:r>
              <a:rPr lang="hu-HU" dirty="0" err="1" smtClean="0"/>
              <a:t>to</a:t>
            </a:r>
            <a:r>
              <a:rPr lang="hu-HU" dirty="0" smtClean="0"/>
              <a:t> sort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per unit </a:t>
            </a:r>
            <a:r>
              <a:rPr lang="hu-HU" dirty="0" err="1" smtClean="0"/>
              <a:t>weight</a:t>
            </a:r>
            <a:r>
              <a:rPr lang="hu-HU" dirty="0" smtClean="0"/>
              <a:t> and </a:t>
            </a:r>
            <a:r>
              <a:rPr lang="hu-HU" dirty="0" err="1" smtClean="0"/>
              <a:t>include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highest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down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knapsack</a:t>
            </a:r>
            <a:r>
              <a:rPr lang="hu-HU" dirty="0" smtClean="0"/>
              <a:t> is </a:t>
            </a:r>
            <a:r>
              <a:rPr lang="hu-HU" dirty="0" err="1" smtClean="0"/>
              <a:t>full</a:t>
            </a:r>
            <a:r>
              <a:rPr lang="hu-HU" dirty="0" smtClean="0"/>
              <a:t> … </a:t>
            </a:r>
            <a:r>
              <a:rPr lang="hu-HU" dirty="0" err="1" smtClean="0"/>
              <a:t>not</a:t>
            </a:r>
            <a:r>
              <a:rPr lang="hu-HU" dirty="0" smtClean="0"/>
              <a:t> a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 </a:t>
            </a:r>
            <a:r>
              <a:rPr lang="hu-HU" dirty="0" err="1" smtClean="0"/>
              <a:t>too</a:t>
            </a:r>
            <a:endParaRPr lang="hu-HU" dirty="0" smtClean="0"/>
          </a:p>
          <a:p>
            <a:r>
              <a:rPr lang="hu-HU" b="1" dirty="0" err="1" smtClean="0"/>
              <a:t>Dynamic</a:t>
            </a:r>
            <a:r>
              <a:rPr lang="hu-HU" b="1" dirty="0" smtClean="0"/>
              <a:t> </a:t>
            </a:r>
            <a:r>
              <a:rPr lang="hu-HU" b="1" dirty="0" err="1" smtClean="0"/>
              <a:t>programming</a:t>
            </a:r>
            <a:r>
              <a:rPr lang="hu-HU" b="1" dirty="0" smtClean="0"/>
              <a:t> </a:t>
            </a:r>
            <a:r>
              <a:rPr lang="hu-HU" dirty="0" smtClean="0"/>
              <a:t>is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r>
              <a:rPr lang="hu-HU" dirty="0" err="1" smtClean="0"/>
              <a:t>way</a:t>
            </a:r>
            <a:r>
              <a:rPr lang="hu-HU" dirty="0" smtClean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Dynamic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programming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larger problem by relating it to overlapping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hu-HU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solves the </a:t>
            </a:r>
            <a:r>
              <a:rPr lang="en-US" dirty="0" err="1" smtClean="0"/>
              <a:t>subproblems</a:t>
            </a:r>
            <a:endParaRPr lang="hu-HU" dirty="0" smtClean="0"/>
          </a:p>
          <a:p>
            <a:r>
              <a:rPr lang="en-US" dirty="0"/>
              <a:t>It works through the exponential set of solutions, but </a:t>
            </a:r>
            <a:r>
              <a:rPr lang="en-US" dirty="0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en-US" dirty="0" smtClean="0"/>
              <a:t>examine </a:t>
            </a:r>
            <a:r>
              <a:rPr lang="en-US" dirty="0"/>
              <a:t>them all </a:t>
            </a:r>
            <a:r>
              <a:rPr lang="en-US" dirty="0" smtClean="0"/>
              <a:t>explicitly</a:t>
            </a:r>
            <a:endParaRPr lang="hu-HU" dirty="0" smtClean="0"/>
          </a:p>
          <a:p>
            <a:r>
              <a:rPr lang="en-US" dirty="0"/>
              <a:t>Stores intermediate results so that they </a:t>
            </a:r>
            <a:r>
              <a:rPr lang="en-US" dirty="0" smtClean="0"/>
              <a:t>are</a:t>
            </a:r>
            <a:r>
              <a:rPr lang="hu-HU" dirty="0" smtClean="0"/>
              <a:t> not</a:t>
            </a:r>
            <a:r>
              <a:rPr lang="en-US" dirty="0" smtClean="0"/>
              <a:t> </a:t>
            </a:r>
            <a:r>
              <a:rPr lang="en-US" dirty="0"/>
              <a:t>recomputed</a:t>
            </a:r>
            <a:r>
              <a:rPr lang="hu-HU" dirty="0"/>
              <a:t>                      </a:t>
            </a:r>
          </a:p>
          <a:p>
            <a:pPr marL="0" indent="0">
              <a:buNone/>
            </a:pPr>
            <a:r>
              <a:rPr lang="hu-HU" dirty="0"/>
              <a:t>			„</a:t>
            </a:r>
            <a:r>
              <a:rPr lang="hu-HU" b="1" dirty="0" err="1"/>
              <a:t>memoization</a:t>
            </a:r>
            <a:r>
              <a:rPr lang="hu-HU" dirty="0" smtClean="0"/>
              <a:t>”</a:t>
            </a:r>
          </a:p>
          <a:p>
            <a:r>
              <a:rPr lang="en-US" dirty="0"/>
              <a:t>Solution to original problem is easily computed from the solutions to the </a:t>
            </a:r>
            <a:r>
              <a:rPr lang="en-US" dirty="0" err="1"/>
              <a:t>subproblems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4380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171566" y="1680519"/>
            <a:ext cx="0" cy="2240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71566" y="3921211"/>
            <a:ext cx="10050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93059" y="1680519"/>
            <a:ext cx="0" cy="22406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68592" y="4020062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KNAPSACK</a:t>
            </a:r>
          </a:p>
          <a:p>
            <a:pPr algn="ctr"/>
            <a:endParaRPr lang="hu-HU" dirty="0"/>
          </a:p>
          <a:p>
            <a:pPr algn="ctr"/>
            <a:r>
              <a:rPr lang="hu-HU" b="1" dirty="0" smtClean="0"/>
              <a:t>W = 10 kg</a:t>
            </a:r>
            <a:endParaRPr lang="hu-HU" b="1" dirty="0"/>
          </a:p>
        </p:txBody>
      </p:sp>
      <p:sp>
        <p:nvSpPr>
          <p:cNvPr id="18" name="Rectangle 17"/>
          <p:cNvSpPr/>
          <p:nvPr/>
        </p:nvSpPr>
        <p:spPr>
          <a:xfrm>
            <a:off x="6528488" y="1029728"/>
            <a:ext cx="860854" cy="7331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W  = 5kg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49981" y="121278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          v  =  $10  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72649" y="131507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chemeClr val="bg1"/>
                </a:solidFill>
              </a:rPr>
              <a:t>1</a:t>
            </a:r>
            <a:endParaRPr lang="hu-H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7236" y="137274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27847" y="137983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6528488" y="2269523"/>
            <a:ext cx="860854" cy="7331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W  = 7kg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9981" y="2452583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          v  =  $13  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2649" y="255487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bg1"/>
                </a:solidFill>
              </a:rPr>
              <a:t>2</a:t>
            </a:r>
            <a:endParaRPr lang="hu-HU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07236" y="261253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427847" y="261963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6528488" y="3509318"/>
            <a:ext cx="860854" cy="7331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W  = 9kg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49981" y="369237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          v  =  $19  </a:t>
            </a:r>
            <a:endParaRPr lang="hu-H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672649" y="379466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chemeClr val="bg1"/>
                </a:solidFill>
              </a:rPr>
              <a:t>3</a:t>
            </a:r>
            <a:endParaRPr lang="hu-HU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07236" y="385233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27847" y="385942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  <a:endParaRPr lang="hu-HU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6528488" y="4745222"/>
            <a:ext cx="860854" cy="7331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>
                <a:solidFill>
                  <a:schemeClr val="bg1"/>
                </a:solidFill>
              </a:rPr>
              <a:t>W  = 2kg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9981" y="4928282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          v  =  $4  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672649" y="503057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bg1"/>
                </a:solidFill>
              </a:rPr>
              <a:t>4</a:t>
            </a:r>
            <a:endParaRPr lang="hu-HU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07236" y="508823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  <a:endParaRPr lang="hu-HU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427847" y="509532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732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598" y="790832"/>
            <a:ext cx="45255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r>
              <a:rPr lang="hu-HU" dirty="0" smtClean="0"/>
              <a:t>      items we have // we have </a:t>
            </a:r>
            <a:r>
              <a:rPr lang="hu-HU" b="1" dirty="0" smtClean="0"/>
              <a:t>N</a:t>
            </a:r>
            <a:r>
              <a:rPr lang="hu-HU" dirty="0" smtClean="0"/>
              <a:t> items</a:t>
            </a:r>
          </a:p>
          <a:p>
            <a:endParaRPr lang="hu-HU" dirty="0"/>
          </a:p>
          <a:p>
            <a:r>
              <a:rPr lang="hu-HU" b="1" dirty="0" smtClean="0"/>
              <a:t>v</a:t>
            </a:r>
            <a:r>
              <a:rPr lang="hu-HU" dirty="0" smtClean="0"/>
              <a:t>      value of the i-th item</a:t>
            </a:r>
          </a:p>
          <a:p>
            <a:endParaRPr lang="hu-HU" dirty="0"/>
          </a:p>
          <a:p>
            <a:r>
              <a:rPr lang="hu-HU" b="1" dirty="0" smtClean="0"/>
              <a:t>w</a:t>
            </a:r>
            <a:r>
              <a:rPr lang="hu-HU" dirty="0" smtClean="0"/>
              <a:t>     weight of the i-th item</a:t>
            </a:r>
          </a:p>
          <a:p>
            <a:endParaRPr lang="hu-HU" dirty="0"/>
          </a:p>
          <a:p>
            <a:r>
              <a:rPr lang="hu-HU" b="1" dirty="0" smtClean="0"/>
              <a:t>W</a:t>
            </a:r>
            <a:r>
              <a:rPr lang="hu-HU" dirty="0"/>
              <a:t> </a:t>
            </a:r>
            <a:r>
              <a:rPr lang="hu-HU" dirty="0" smtClean="0"/>
              <a:t>   maximum capacity of knapsack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822356" y="947351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30594" y="1496544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3546" y="2045737"/>
            <a:ext cx="234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i</a:t>
            </a:r>
            <a:endParaRPr lang="hu-H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18484" y="2973858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-------------------------------------------------------------------------------------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10844" y="3696053"/>
                <a:ext cx="1224118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∗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844" y="3696053"/>
                <a:ext cx="1224118" cy="871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994034" y="394701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maximize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19611" y="4091704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 smtClean="0"/>
              <a:t>i</a:t>
            </a:r>
            <a:endParaRPr lang="hu-HU" sz="14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29429" y="4109195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 smtClean="0"/>
              <a:t>i</a:t>
            </a:r>
            <a:endParaRPr lang="hu-HU" sz="14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4680" y="3947019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subject to</a:t>
            </a:r>
            <a:endParaRPr lang="hu-H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125136" y="3656072"/>
                <a:ext cx="1856406" cy="87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∗ 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 &lt;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36" y="3656072"/>
                <a:ext cx="1856406" cy="8766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672452" y="4073004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 smtClean="0"/>
              <a:t>i</a:t>
            </a:r>
            <a:endParaRPr lang="hu-HU" sz="1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82270" y="4090495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 smtClean="0"/>
              <a:t>i</a:t>
            </a:r>
            <a:endParaRPr lang="hu-HU" sz="1400" b="1" i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418456" y="4230130"/>
            <a:ext cx="1324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26579" y="4890409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       0 if we do not take the i-th item, 1 if we take it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93968" y="5046484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 smtClean="0"/>
              <a:t>i</a:t>
            </a:r>
            <a:endParaRPr lang="hu-HU" sz="1400" b="1" i="1" dirty="0"/>
          </a:p>
        </p:txBody>
      </p:sp>
    </p:spTree>
    <p:extLst>
      <p:ext uri="{BB962C8B-B14F-4D97-AF65-F5344CB8AC3E}">
        <p14:creationId xmlns:p14="http://schemas.microsoft.com/office/powerpoint/2010/main" val="9510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Knapsack with </a:t>
            </a:r>
            <a:r>
              <a:rPr lang="hu-HU" b="1" u="sng" dirty="0" smtClean="0"/>
              <a:t>dynamic programming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85482"/>
            <a:ext cx="8946541" cy="4167039"/>
          </a:xfrm>
        </p:spPr>
        <p:txBody>
          <a:bodyPr>
            <a:normAutofit/>
          </a:bodyPr>
          <a:lstStyle/>
          <a:p>
            <a:r>
              <a:rPr lang="hu-HU" dirty="0" smtClean="0"/>
              <a:t>We have to define subproblems: we have </a:t>
            </a:r>
            <a:r>
              <a:rPr lang="hu-HU" b="1" dirty="0" smtClean="0"/>
              <a:t>N</a:t>
            </a:r>
            <a:r>
              <a:rPr lang="hu-HU" dirty="0" smtClean="0"/>
              <a:t> </a:t>
            </a:r>
            <a:r>
              <a:rPr lang="hu-HU" dirty="0" smtClean="0"/>
              <a:t>items</a:t>
            </a:r>
            <a:r>
              <a:rPr lang="hu-HU" dirty="0"/>
              <a:t> </a:t>
            </a:r>
            <a:r>
              <a:rPr lang="hu-HU" dirty="0" smtClean="0"/>
              <a:t>so we have to make </a:t>
            </a:r>
            <a:r>
              <a:rPr lang="hu-HU" b="1" dirty="0" smtClean="0"/>
              <a:t>N</a:t>
            </a:r>
            <a:r>
              <a:rPr lang="hu-HU" dirty="0" smtClean="0"/>
              <a:t> </a:t>
            </a:r>
            <a:r>
              <a:rPr lang="hu-HU" dirty="0" smtClean="0"/>
              <a:t>decisions whether to take the item with given index or not</a:t>
            </a:r>
          </a:p>
          <a:p>
            <a:r>
              <a:rPr lang="en-US" dirty="0" smtClean="0"/>
              <a:t>The </a:t>
            </a:r>
            <a:r>
              <a:rPr lang="en-US" u="sng" dirty="0" err="1" smtClean="0"/>
              <a:t>subproblems</a:t>
            </a:r>
            <a:r>
              <a:rPr lang="en-US" dirty="0" smtClean="0"/>
              <a:t>: </a:t>
            </a:r>
            <a:r>
              <a:rPr lang="hu-HU" dirty="0" smtClean="0"/>
              <a:t>t</a:t>
            </a:r>
            <a:r>
              <a:rPr lang="en-US" dirty="0" smtClean="0"/>
              <a:t>he solution considering every possible combination of remaining</a:t>
            </a:r>
            <a:r>
              <a:rPr lang="hu-HU" dirty="0" smtClean="0"/>
              <a:t> </a:t>
            </a:r>
            <a:r>
              <a:rPr lang="en-US" dirty="0" smtClean="0"/>
              <a:t>items </a:t>
            </a:r>
            <a:r>
              <a:rPr lang="en-US" dirty="0"/>
              <a:t>and remaining weight</a:t>
            </a:r>
            <a:endParaRPr lang="hu-HU" dirty="0" smtClean="0"/>
          </a:p>
          <a:p>
            <a:r>
              <a:rPr lang="en-US" b="1" dirty="0" smtClean="0"/>
              <a:t>S[</a:t>
            </a:r>
            <a:r>
              <a:rPr lang="hu-HU" b="1" dirty="0" smtClean="0"/>
              <a:t>i</a:t>
            </a:r>
            <a:r>
              <a:rPr lang="en-US" b="1" dirty="0" smtClean="0"/>
              <a:t>][</a:t>
            </a:r>
            <a:r>
              <a:rPr lang="hu-HU" b="1" dirty="0"/>
              <a:t>w</a:t>
            </a:r>
            <a:r>
              <a:rPr lang="en-US" b="1" dirty="0" smtClean="0"/>
              <a:t>] </a:t>
            </a:r>
            <a:r>
              <a:rPr lang="en-US" dirty="0"/>
              <a:t>the solution to the </a:t>
            </a:r>
            <a:r>
              <a:rPr lang="en-US" dirty="0" err="1"/>
              <a:t>subproblem</a:t>
            </a:r>
            <a:r>
              <a:rPr lang="en-US" dirty="0"/>
              <a:t> corresponding to the first </a:t>
            </a:r>
            <a:r>
              <a:rPr lang="hu-HU" b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items and available weight </a:t>
            </a:r>
            <a:r>
              <a:rPr lang="hu-HU" b="1" dirty="0" smtClean="0"/>
              <a:t>w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words</a:t>
            </a:r>
            <a:r>
              <a:rPr lang="hu-HU" dirty="0" smtClean="0"/>
              <a:t>…</a:t>
            </a:r>
          </a:p>
          <a:p>
            <a:r>
              <a:rPr lang="en-US" b="1" dirty="0" smtClean="0"/>
              <a:t>S[</a:t>
            </a:r>
            <a:r>
              <a:rPr lang="hu-HU" b="1" dirty="0" smtClean="0"/>
              <a:t>i</a:t>
            </a:r>
            <a:r>
              <a:rPr lang="en-US" b="1" dirty="0" smtClean="0"/>
              <a:t>][</a:t>
            </a:r>
            <a:r>
              <a:rPr lang="hu-HU" b="1" dirty="0"/>
              <a:t>w</a:t>
            </a:r>
            <a:r>
              <a:rPr lang="en-US" b="1" dirty="0" smtClean="0"/>
              <a:t>] </a:t>
            </a:r>
            <a:r>
              <a:rPr lang="en-US" dirty="0"/>
              <a:t>= the maximum cost of items that fit inside a knapsack of size (weight) </a:t>
            </a:r>
            <a:r>
              <a:rPr lang="hu-HU" b="1" dirty="0" smtClean="0"/>
              <a:t>w</a:t>
            </a:r>
            <a:r>
              <a:rPr lang="en-US" dirty="0" smtClean="0"/>
              <a:t>, </a:t>
            </a:r>
            <a:r>
              <a:rPr lang="en-US" dirty="0"/>
              <a:t>choosing from the first </a:t>
            </a:r>
            <a:r>
              <a:rPr lang="hu-HU" b="1" dirty="0" smtClean="0"/>
              <a:t>i</a:t>
            </a:r>
            <a:r>
              <a:rPr lang="en-US" dirty="0" smtClean="0"/>
              <a:t> items</a:t>
            </a:r>
            <a:r>
              <a:rPr lang="hu-HU" dirty="0" smtClean="0"/>
              <a:t> !!!</a:t>
            </a:r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decide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752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409</TotalTime>
  <Words>2524</Words>
  <Application>Microsoft Office PowerPoint</Application>
  <PresentationFormat>Widescreen</PresentationFormat>
  <Paragraphs>1196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Century Gothic</vt:lpstr>
      <vt:lpstr>Wingdings</vt:lpstr>
      <vt:lpstr>Wingdings 3</vt:lpstr>
      <vt:lpstr>Ion</vt:lpstr>
      <vt:lpstr>KNAPSACK PROBLEM</vt:lpstr>
      <vt:lpstr>Knapsack problem</vt:lpstr>
      <vt:lpstr>Applications</vt:lpstr>
      <vt:lpstr>Divisible problem</vt:lpstr>
      <vt:lpstr>0-1 knapsack problem</vt:lpstr>
      <vt:lpstr>Dynamic programming</vt:lpstr>
      <vt:lpstr>PowerPoint Presentation</vt:lpstr>
      <vt:lpstr>PowerPoint Presentation</vt:lpstr>
      <vt:lpstr>Knapsack with dynamic programming</vt:lpstr>
      <vt:lpstr>PowerPoint Presentation</vt:lpstr>
      <vt:lpstr>Time complexity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Balazs Holczer</dc:creator>
  <cp:lastModifiedBy>User</cp:lastModifiedBy>
  <cp:revision>88</cp:revision>
  <dcterms:created xsi:type="dcterms:W3CDTF">2015-04-01T08:55:29Z</dcterms:created>
  <dcterms:modified xsi:type="dcterms:W3CDTF">2017-03-13T16:48:09Z</dcterms:modified>
</cp:coreProperties>
</file>