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319" r:id="rId7"/>
    <p:sldId id="262" r:id="rId8"/>
    <p:sldId id="353" r:id="rId9"/>
    <p:sldId id="320" r:id="rId10"/>
    <p:sldId id="264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2" r:id="rId42"/>
    <p:sldId id="351" r:id="rId4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2017. 03. 14.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ROD CUTTING 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Dynamic programming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44712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</p:spTree>
    <p:extLst>
      <p:ext uri="{BB962C8B-B14F-4D97-AF65-F5344CB8AC3E}">
        <p14:creationId xmlns:p14="http://schemas.microsoft.com/office/powerpoint/2010/main" val="4735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Subproblems</a:t>
            </a:r>
            <a:r>
              <a:rPr lang="hu-HU" dirty="0" smtClean="0"/>
              <a:t>: we consider the lengths {0,1,2,3,4,5} step by step when we can have {1,2,3,4}</a:t>
            </a:r>
          </a:p>
          <a:p>
            <a:r>
              <a:rPr lang="hu-HU" dirty="0" smtClean="0"/>
              <a:t> unit lengths at the same time !!! We solve the subproblems and combine them for the final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4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49346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Subproblems</a:t>
            </a:r>
            <a:r>
              <a:rPr lang="hu-HU" dirty="0" smtClean="0"/>
              <a:t>: we consider the lengths {0,1,2,3,4,5} step by step when we can have {1,2,3,4}</a:t>
            </a:r>
          </a:p>
          <a:p>
            <a:r>
              <a:rPr lang="hu-HU" dirty="0" smtClean="0"/>
              <a:t> unit lengths at the same time !!! We solve the subproblems and combine them for the final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10159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Subproblems</a:t>
            </a:r>
            <a:r>
              <a:rPr lang="hu-HU" dirty="0" smtClean="0"/>
              <a:t>: we consider the lengths {0,1,2,3,4,5} step by step when we can have {1,2,3,4}</a:t>
            </a:r>
          </a:p>
          <a:p>
            <a:r>
              <a:rPr lang="hu-HU" dirty="0" smtClean="0"/>
              <a:t> unit lengths at the same time !!! We solve the subproblems and combine them for the final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45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80722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Subproblems</a:t>
            </a:r>
            <a:r>
              <a:rPr lang="hu-HU" dirty="0" smtClean="0"/>
              <a:t>: we consider the lengths {0,1,2,3,4,5} step by step when we can have {1,2,3,4}</a:t>
            </a:r>
          </a:p>
          <a:p>
            <a:r>
              <a:rPr lang="hu-HU" dirty="0" smtClean="0"/>
              <a:t> unit lengths at the same time !!! We solve the subproblems and combine them for the final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64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26231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Subproblems</a:t>
            </a:r>
            <a:r>
              <a:rPr lang="hu-HU" dirty="0" smtClean="0"/>
              <a:t>: we consider the lengths {0,1,2,3,4,5} step by step when we can have {1,2,3,4}</a:t>
            </a:r>
          </a:p>
          <a:p>
            <a:r>
              <a:rPr lang="hu-HU" dirty="0" smtClean="0"/>
              <a:t> unit lengths at the same time !!! We solve the subproblems and combine them for the final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11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43832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Subproblems</a:t>
            </a:r>
            <a:r>
              <a:rPr lang="hu-HU" dirty="0" smtClean="0"/>
              <a:t>: we consider the lengths {0,1,2,3,4,5} step by step when we can have {1,2,3,4}</a:t>
            </a:r>
          </a:p>
          <a:p>
            <a:r>
              <a:rPr lang="hu-HU" dirty="0" smtClean="0"/>
              <a:t> unit lengths at the same time !!! We solve the subproblems and combine them for the final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0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26970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Subproblems</a:t>
            </a:r>
            <a:r>
              <a:rPr lang="hu-HU" dirty="0" smtClean="0"/>
              <a:t>: we consider the lengths {0,1,2,3,4,5} step by step when we can have {1,2,3,4}</a:t>
            </a:r>
          </a:p>
          <a:p>
            <a:r>
              <a:rPr lang="hu-HU" dirty="0" smtClean="0"/>
              <a:t> unit lengths at the same time !!! We solve the subproblems and combine them for the final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28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37253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dpTable[2][1] = dpTable[1][1]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674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61613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dpTable[2][2] = MAX { dpTable[1][2] ; 5 + dpTable[2][0] }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597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Rod cutting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Given a rod with certain length </a:t>
            </a:r>
            <a:r>
              <a:rPr lang="hu-HU" b="1" dirty="0" smtClean="0"/>
              <a:t>l</a:t>
            </a:r>
          </a:p>
          <a:p>
            <a:r>
              <a:rPr lang="hu-HU" dirty="0" smtClean="0"/>
              <a:t>Given the prices of different lengths</a:t>
            </a:r>
          </a:p>
          <a:p>
            <a:r>
              <a:rPr lang="hu-HU" dirty="0" smtClean="0"/>
              <a:t>How to cut the rod in order to </a:t>
            </a:r>
            <a:r>
              <a:rPr lang="hu-HU" b="1" dirty="0" smtClean="0"/>
              <a:t>maximize</a:t>
            </a:r>
            <a:r>
              <a:rPr lang="hu-HU" dirty="0" smtClean="0"/>
              <a:t> the profit?</a:t>
            </a:r>
            <a:endParaRPr lang="hu-HU" b="1" dirty="0" smtClean="0"/>
          </a:p>
          <a:p>
            <a:r>
              <a:rPr lang="hu-HU" dirty="0" smtClean="0"/>
              <a:t>This is the rod cutting problem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69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60016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dpTable[2][3] = MAX { dpTable[1][3] ; 5 + dpTable[2][1] }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350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49867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5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dpTable[2][4] = MAX { dpTable[1][4] ; 5 + dpTable[2][2] }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965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53696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5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dpTable[2][5] = MAX { dpTable[1][5] ; 5 + dpTable[2][3] }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195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98185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dpTable[3][1] = dpTable[2][1]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776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84527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dpTable[3][2] = dpTable[2][2]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258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72907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dpTable[3][3] = MAX { dpTable[2][3] ; 7 + dpTable[3][0] }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676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91320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dpTable[3][4] = MAX { dpTable[2][4] ; 7 + dpTable[3][1] }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405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7101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dpTable[3][5] = MAX { dpTable[2][5] ; 7 + dpTable[3][2] }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406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98630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</a:t>
            </a:r>
            <a:r>
              <a:rPr lang="hu-HU" b="1" dirty="0"/>
              <a:t>1</a:t>
            </a:r>
            <a:r>
              <a:rPr lang="hu-HU" b="1" dirty="0" smtClean="0"/>
              <a:t>] = dpTable[3][1]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0523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834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dpTable[4][2] = dpTable[3][2]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376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980" y="349237"/>
            <a:ext cx="591379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Rod length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</a:t>
            </a:r>
            <a:r>
              <a:rPr lang="hu-HU" sz="2000" b="1" dirty="0" smtClean="0"/>
              <a:t>l</a:t>
            </a:r>
            <a:r>
              <a:rPr lang="hu-HU" sz="2000" dirty="0" smtClean="0"/>
              <a:t> = 5m</a:t>
            </a:r>
          </a:p>
          <a:p>
            <a:endParaRPr lang="hu-HU" sz="2000" dirty="0"/>
          </a:p>
          <a:p>
            <a:r>
              <a:rPr lang="hu-HU" sz="2000" u="sng" dirty="0" smtClean="0"/>
              <a:t>Prices for different lengths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1m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$2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2m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$5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3m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$7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4m </a:t>
            </a:r>
            <a:r>
              <a:rPr lang="hu-HU" sz="2000" dirty="0" smtClean="0">
                <a:sym typeface="Wingdings" panose="05000000000000000000" pitchFamily="2" charset="2"/>
              </a:rPr>
              <a:t></a:t>
            </a:r>
            <a:r>
              <a:rPr lang="hu-HU" sz="2000" dirty="0" smtClean="0"/>
              <a:t> $3</a:t>
            </a:r>
          </a:p>
          <a:p>
            <a:endParaRPr lang="hu-HU" sz="2000" dirty="0"/>
          </a:p>
          <a:p>
            <a:r>
              <a:rPr lang="hu-HU" sz="2000" dirty="0" smtClean="0"/>
              <a:t>Solution to the rod cutting problem:</a:t>
            </a:r>
          </a:p>
          <a:p>
            <a:r>
              <a:rPr lang="hu-HU" sz="2000" dirty="0" smtClean="0"/>
              <a:t>  </a:t>
            </a:r>
            <a:r>
              <a:rPr lang="hu-HU" sz="2000" b="1" dirty="0" smtClean="0"/>
              <a:t>{2,3} </a:t>
            </a:r>
            <a:r>
              <a:rPr lang="hu-HU" sz="2000" dirty="0" smtClean="0"/>
              <a:t>so a cut the rod to get a 2m piece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and a 3m piece</a:t>
            </a:r>
          </a:p>
          <a:p>
            <a:endParaRPr lang="hu-HU" sz="2000" dirty="0" smtClean="0"/>
          </a:p>
          <a:p>
            <a:r>
              <a:rPr lang="hu-HU" sz="2000" dirty="0"/>
              <a:t> </a:t>
            </a:r>
            <a:r>
              <a:rPr lang="hu-HU" sz="2000" dirty="0" smtClean="0"/>
              <a:t> </a:t>
            </a:r>
            <a:r>
              <a:rPr lang="hu-HU" sz="2000" b="1" dirty="0" smtClean="0"/>
              <a:t>OR</a:t>
            </a:r>
          </a:p>
          <a:p>
            <a:endParaRPr lang="hu-HU" sz="2000" dirty="0"/>
          </a:p>
          <a:p>
            <a:r>
              <a:rPr lang="hu-HU" sz="2000" dirty="0" smtClean="0"/>
              <a:t> </a:t>
            </a:r>
            <a:r>
              <a:rPr lang="hu-HU" sz="2000" b="1" dirty="0" smtClean="0"/>
              <a:t>{2,2,1} </a:t>
            </a:r>
            <a:r>
              <a:rPr lang="hu-HU" sz="2000" dirty="0" smtClean="0"/>
              <a:t>2 2m pieces and a single 1m piece, it is</a:t>
            </a:r>
          </a:p>
          <a:p>
            <a:r>
              <a:rPr lang="hu-HU" sz="2000" dirty="0"/>
              <a:t> </a:t>
            </a:r>
            <a:r>
              <a:rPr lang="hu-HU" sz="2000" dirty="0" smtClean="0"/>
              <a:t>  going to be the same $12 profit </a:t>
            </a:r>
          </a:p>
          <a:p>
            <a:endParaRPr lang="hu-HU" sz="2000" dirty="0" smtClean="0"/>
          </a:p>
          <a:p>
            <a:r>
              <a:rPr lang="hu-HU" sz="2000" dirty="0" smtClean="0"/>
              <a:t>Total value for both solutions: </a:t>
            </a:r>
            <a:r>
              <a:rPr lang="hu-HU" sz="2000" b="1" dirty="0" smtClean="0">
                <a:solidFill>
                  <a:srgbClr val="00B050"/>
                </a:solidFill>
              </a:rPr>
              <a:t>$12</a:t>
            </a:r>
            <a:endParaRPr lang="hu-H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88394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dpTable[4][3] = dpTable[3][3]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97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50611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dpTable[4][4] = MAX { dpTable[3][4] ; 3 + dpTable[4][0] }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588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0823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hu-H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dpTable[4][5] = MAX { dpTable[3][5] ; 3 + dpTable[4][1] }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927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09545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2693773" y="472028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SOLUTION: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666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84079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SOLUTION: </a:t>
            </a:r>
            <a:endParaRPr lang="hu-HU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504608" y="3541690"/>
            <a:ext cx="489399" cy="296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60681" y="3889284"/>
            <a:ext cx="289213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It is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no 4m cut in the</a:t>
            </a:r>
          </a:p>
          <a:p>
            <a:r>
              <a:rPr lang="hu-HU" dirty="0" smtClean="0"/>
              <a:t>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34797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SOLUTION: </a:t>
            </a:r>
            <a:endParaRPr lang="hu-HU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9491730" y="3193961"/>
            <a:ext cx="579549" cy="8752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84338" y="4060931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no 3m cut in the</a:t>
            </a:r>
          </a:p>
          <a:p>
            <a:r>
              <a:rPr lang="hu-HU" dirty="0" smtClean="0"/>
              <a:t>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77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79981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SOLUTION: 2m,  </a:t>
            </a:r>
            <a:endParaRPr lang="hu-HU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491730" y="2833352"/>
            <a:ext cx="579549" cy="12358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9052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a 2m cut in the</a:t>
            </a:r>
          </a:p>
          <a:p>
            <a:r>
              <a:rPr lang="hu-HU" dirty="0" smtClean="0"/>
              <a:t>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7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61361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SOLUTION: 2m, 2m,   </a:t>
            </a:r>
            <a:endParaRPr lang="hu-HU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183395" y="2850292"/>
            <a:ext cx="2887885" cy="12188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00814" y="4077407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a 2m cut again</a:t>
            </a:r>
          </a:p>
          <a:p>
            <a:r>
              <a:rPr lang="hu-HU" dirty="0" smtClean="0"/>
              <a:t>in the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22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55756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SOLUTION: 2m, 2m,   </a:t>
            </a:r>
            <a:endParaRPr lang="hu-HU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803820" y="2820473"/>
            <a:ext cx="5267460" cy="1248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9052" y="4093883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no more 2m cut</a:t>
            </a:r>
          </a:p>
          <a:p>
            <a:r>
              <a:rPr lang="hu-HU" dirty="0" smtClean="0"/>
              <a:t> in the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41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25952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SOLUTION: 2m, 2m, 1m   </a:t>
            </a:r>
            <a:endParaRPr lang="hu-HU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03820" y="2446986"/>
            <a:ext cx="5267461" cy="1622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50242" y="4077407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a 1m cut</a:t>
            </a:r>
          </a:p>
          <a:p>
            <a:r>
              <a:rPr lang="hu-HU" dirty="0" smtClean="0"/>
              <a:t>in the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16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Recursion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The naive approach is to use a simple recursive method / function</a:t>
                </a:r>
              </a:p>
              <a:p>
                <a:r>
                  <a:rPr lang="hu-HU" b="1" dirty="0" smtClean="0"/>
                  <a:t>N</a:t>
                </a:r>
                <a:r>
                  <a:rPr lang="en-US" b="1" dirty="0" smtClean="0"/>
                  <a:t>-1 </a:t>
                </a:r>
                <a:r>
                  <a:rPr lang="en-US" dirty="0"/>
                  <a:t>cuts can be made in the rod of length </a:t>
                </a:r>
                <a:r>
                  <a:rPr lang="hu-HU" b="1" dirty="0" smtClean="0"/>
                  <a:t>N</a:t>
                </a:r>
              </a:p>
              <a:p>
                <a:r>
                  <a:rPr lang="hu-HU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hu-HU" dirty="0" smtClean="0"/>
                  <a:t> ways to cut the rod</a:t>
                </a:r>
              </a:p>
              <a:p>
                <a:r>
                  <a:rPr lang="hu-HU" u="sng" dirty="0" smtClean="0"/>
                  <a:t>Problems</a:t>
                </a:r>
                <a:r>
                  <a:rPr lang="hu-HU" dirty="0" smtClean="0"/>
                  <a:t>: time complexity + overlapping subproblems</a:t>
                </a:r>
              </a:p>
              <a:p>
                <a:r>
                  <a:rPr lang="hu-HU" dirty="0" smtClean="0"/>
                  <a:t>Exponential time complexity: </a:t>
                </a:r>
                <a:r>
                  <a:rPr lang="hu-HU" b="1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p>
                    <m:r>
                      <a:rPr lang="hu-HU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b="1" dirty="0" smtClean="0"/>
                  <a:t> </a:t>
                </a:r>
                <a:r>
                  <a:rPr lang="hu-HU" dirty="0" smtClean="0"/>
                  <a:t>where </a:t>
                </a:r>
                <a:r>
                  <a:rPr lang="hu-HU" b="1" dirty="0" smtClean="0"/>
                  <a:t>N</a:t>
                </a:r>
                <a:r>
                  <a:rPr lang="hu-HU" dirty="0" smtClean="0"/>
                  <a:t> is the length of the rod in units</a:t>
                </a:r>
              </a:p>
              <a:p>
                <a:r>
                  <a:rPr lang="hu-HU" dirty="0" smtClean="0"/>
                  <a:t>(for every length we have </a:t>
                </a:r>
                <a:r>
                  <a:rPr lang="hu-HU" b="1" dirty="0" smtClean="0"/>
                  <a:t>2</a:t>
                </a:r>
                <a:r>
                  <a:rPr lang="hu-HU" dirty="0" smtClean="0"/>
                  <a:t> options whether to cut or not)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SOLUTION: 2m, 2m, 1m   </a:t>
            </a:r>
            <a:endParaRPr lang="hu-HU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03820" y="2446986"/>
            <a:ext cx="5267461" cy="1622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50242" y="4077407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a 1m cut</a:t>
            </a:r>
          </a:p>
          <a:p>
            <a:r>
              <a:rPr lang="hu-HU" dirty="0" smtClean="0"/>
              <a:t>in the solution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787443" y="5352980"/>
            <a:ext cx="660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subtract the given price ( $2) corresponding </a:t>
            </a:r>
          </a:p>
          <a:p>
            <a:r>
              <a:rPr lang="hu-HU" dirty="0" smtClean="0"/>
              <a:t>to the length (1m) from $2 ... go to that position</a:t>
            </a:r>
          </a:p>
          <a:p>
            <a:r>
              <a:rPr lang="hu-HU" dirty="0"/>
              <a:t>	</a:t>
            </a:r>
            <a:r>
              <a:rPr lang="hu-HU" dirty="0" smtClean="0"/>
              <a:t>$2 - $2 = $0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so we go to dpTable[1][0] !!!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93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SOLUTION: 2m, 2m, 1m   </a:t>
            </a:r>
            <a:endParaRPr lang="hu-HU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03820" y="2446986"/>
            <a:ext cx="5267461" cy="1622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50242" y="4077407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a 1m cut</a:t>
            </a:r>
          </a:p>
          <a:p>
            <a:r>
              <a:rPr lang="hu-HU" dirty="0" smtClean="0"/>
              <a:t>in the solution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787443" y="5352980"/>
            <a:ext cx="660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subtract the given price ( $2) corresponding </a:t>
            </a:r>
          </a:p>
          <a:p>
            <a:r>
              <a:rPr lang="hu-HU" dirty="0" smtClean="0"/>
              <a:t>to the length (1m) from $2 ... go to that position</a:t>
            </a:r>
          </a:p>
          <a:p>
            <a:r>
              <a:rPr lang="hu-HU" dirty="0"/>
              <a:t>	</a:t>
            </a:r>
            <a:r>
              <a:rPr lang="hu-HU" dirty="0" smtClean="0"/>
              <a:t>$2 - $2 = $0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so we go to dpTable[1][0] !!!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8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 </a:t>
            </a:r>
            <a:r>
              <a:rPr lang="hu-HU" dirty="0" smtClean="0"/>
              <a:t>= 5m						 </a:t>
            </a:r>
            <a:r>
              <a:rPr lang="hu-HU" b="1" dirty="0" smtClean="0"/>
              <a:t>numOfColumns</a:t>
            </a:r>
            <a:r>
              <a:rPr lang="hu-HU" dirty="0" smtClean="0"/>
              <a:t> = l +1</a:t>
            </a:r>
          </a:p>
          <a:p>
            <a:r>
              <a:rPr lang="hu-HU" dirty="0" smtClean="0"/>
              <a:t>0m </a:t>
            </a:r>
            <a:r>
              <a:rPr lang="hu-HU" dirty="0" smtClean="0">
                <a:sym typeface="Wingdings" panose="05000000000000000000" pitchFamily="2" charset="2"/>
              </a:rPr>
              <a:t> $0 </a:t>
            </a:r>
            <a:r>
              <a:rPr lang="hu-HU" dirty="0" smtClean="0"/>
              <a:t>1m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2  2m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$</a:t>
            </a:r>
            <a:r>
              <a:rPr lang="hu-HU" dirty="0" smtClean="0"/>
              <a:t>5  3m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7$  4m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3</a:t>
            </a:r>
            <a:r>
              <a:rPr lang="hu-HU" dirty="0" smtClean="0"/>
              <a:t>$	 </a:t>
            </a:r>
            <a:r>
              <a:rPr lang="hu-HU" b="1" dirty="0" smtClean="0"/>
              <a:t>numOfRows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b="1" dirty="0"/>
              <a:t>prices</a:t>
            </a:r>
            <a:r>
              <a:rPr lang="hu-HU" b="1" dirty="0" smtClean="0"/>
              <a:t>[] </a:t>
            </a:r>
            <a:r>
              <a:rPr lang="hu-HU" dirty="0" smtClean="0"/>
              <a:t>= {0, 2, 5, 7, 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$0 – 0m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$2</a:t>
                      </a:r>
                      <a:r>
                        <a:rPr lang="hu-HU" b="1" baseline="0" dirty="0" smtClean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$5</a:t>
                      </a:r>
                      <a:r>
                        <a:rPr lang="hu-HU" b="1" baseline="0" dirty="0" smtClean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$7</a:t>
                      </a:r>
                      <a:r>
                        <a:rPr lang="hu-HU" b="1" baseline="0" dirty="0" smtClean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3$</a:t>
                      </a:r>
                      <a:r>
                        <a:rPr lang="hu-HU" b="1" baseline="0" dirty="0" smtClean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hu-H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length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OK</a:t>
            </a:r>
            <a:r>
              <a:rPr lang="hu-HU" dirty="0" smtClean="0"/>
              <a:t>, we can make a </a:t>
            </a:r>
            <a:r>
              <a:rPr lang="hu-HU" b="1" dirty="0" smtClean="0"/>
              <a:t>$12 </a:t>
            </a:r>
            <a:r>
              <a:rPr lang="hu-HU" dirty="0" smtClean="0"/>
              <a:t>profit ... but what are the optimal cuts?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1818475" y="4653009"/>
            <a:ext cx="963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SOLUTION: 2m, 2m, 1m ... We will have 2 2m length cut and a single 1m cut, this is the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	optimal solution and we can make $12 profit  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programming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034863" y="1468191"/>
            <a:ext cx="66688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create a solution matrix:</a:t>
            </a:r>
          </a:p>
          <a:p>
            <a:endParaRPr lang="hu-HU" dirty="0"/>
          </a:p>
          <a:p>
            <a:r>
              <a:rPr lang="hu-HU" dirty="0" smtClean="0"/>
              <a:t>       </a:t>
            </a:r>
            <a:r>
              <a:rPr lang="hu-HU" b="1" dirty="0" smtClean="0"/>
              <a:t>dpTable[numOfLengths+1][originalLength+1]</a:t>
            </a:r>
          </a:p>
          <a:p>
            <a:r>
              <a:rPr lang="hu-HU" dirty="0" smtClean="0"/>
              <a:t>		  </a:t>
            </a:r>
            <a:r>
              <a:rPr lang="hu-HU" b="1" dirty="0" smtClean="0">
                <a:solidFill>
                  <a:srgbClr val="FFFF00"/>
                </a:solidFill>
              </a:rPr>
              <a:t>rows</a:t>
            </a:r>
            <a:r>
              <a:rPr lang="hu-HU" dirty="0" smtClean="0"/>
              <a:t>                      </a:t>
            </a:r>
            <a:r>
              <a:rPr lang="hu-HU" b="1" dirty="0" smtClean="0">
                <a:solidFill>
                  <a:srgbClr val="FFFF00"/>
                </a:solidFill>
              </a:rPr>
              <a:t>columns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We have to define the </a:t>
            </a:r>
            <a:r>
              <a:rPr lang="hu-HU" u="sng" dirty="0" smtClean="0">
                <a:solidFill>
                  <a:schemeClr val="tx2"/>
                </a:solidFill>
              </a:rPr>
              <a:t>base cases</a:t>
            </a:r>
            <a:r>
              <a:rPr lang="hu-HU" dirty="0" smtClean="0">
                <a:solidFill>
                  <a:schemeClr val="tx2"/>
                </a:solidFill>
              </a:rPr>
              <a:t>: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- if originalLength is </a:t>
            </a:r>
            <a:r>
              <a:rPr lang="hu-HU" b="1" dirty="0" smtClean="0">
                <a:solidFill>
                  <a:schemeClr val="tx2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dirty="0" smtClean="0">
                <a:solidFill>
                  <a:schemeClr val="tx2"/>
                </a:solidFill>
              </a:rPr>
              <a:t> </a:t>
            </a:r>
            <a:r>
              <a:rPr lang="hu-HU" b="1" dirty="0" smtClean="0">
                <a:solidFill>
                  <a:schemeClr val="tx2"/>
                </a:solidFill>
              </a:rPr>
              <a:t>0</a:t>
            </a:r>
            <a:r>
              <a:rPr lang="hu-HU" dirty="0" smtClean="0">
                <a:solidFill>
                  <a:schemeClr val="tx2"/>
                </a:solidFill>
              </a:rPr>
              <a:t> is the profit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- if we do not consider any lengths </a:t>
            </a:r>
            <a:r>
              <a:rPr lang="hu-HU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0 is the profit</a:t>
            </a:r>
            <a:endParaRPr lang="hu-HU" dirty="0" smtClean="0">
              <a:solidFill>
                <a:schemeClr val="tx2"/>
              </a:solidFill>
            </a:endParaRP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u="sng" dirty="0" smtClean="0">
                <a:solidFill>
                  <a:schemeClr val="tx2"/>
                </a:solidFill>
              </a:rPr>
              <a:t>Complexity</a:t>
            </a:r>
            <a:r>
              <a:rPr lang="hu-HU" dirty="0" smtClean="0">
                <a:solidFill>
                  <a:schemeClr val="tx2"/>
                </a:solidFill>
              </a:rPr>
              <a:t>: </a:t>
            </a:r>
            <a:r>
              <a:rPr lang="hu-HU" b="1" dirty="0" smtClean="0">
                <a:solidFill>
                  <a:schemeClr val="tx2"/>
                </a:solidFill>
              </a:rPr>
              <a:t>O(numOfLengths*originalLength)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6" y="31451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55681" y="2832336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81" y="2832336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6" y="31451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dpTable[i][j] = 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55681" y="2832336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𝐚𝐧𝐝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81" y="2832336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4901514" y="2067697"/>
            <a:ext cx="1902940" cy="76463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6281" y="163933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These are the base cases</a:t>
            </a:r>
            <a:endParaRPr lang="hu-HU" dirty="0"/>
          </a:p>
        </p:txBody>
      </p: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2290119" y="3545224"/>
            <a:ext cx="479555" cy="62312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1437" y="4258111"/>
            <a:ext cx="3879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total value when total length</a:t>
            </a:r>
          </a:p>
          <a:p>
            <a:r>
              <a:rPr lang="hu-HU" dirty="0"/>
              <a:t>i</a:t>
            </a:r>
            <a:r>
              <a:rPr lang="hu-HU" dirty="0" smtClean="0"/>
              <a:t>s </a:t>
            </a:r>
            <a:r>
              <a:rPr lang="hu-HU" b="1" dirty="0" smtClean="0"/>
              <a:t>j</a:t>
            </a:r>
            <a:r>
              <a:rPr lang="hu-HU" dirty="0" smtClean="0"/>
              <a:t> and we have the first </a:t>
            </a:r>
            <a:r>
              <a:rPr lang="hu-HU" b="1" dirty="0" smtClean="0"/>
              <a:t>i</a:t>
            </a:r>
            <a:r>
              <a:rPr lang="hu-HU" dirty="0" smtClean="0"/>
              <a:t> pieces</a:t>
            </a:r>
            <a:endParaRPr lang="hu-HU" dirty="0"/>
          </a:p>
          <a:p>
            <a:endParaRPr lang="hu-HU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290486" y="3856785"/>
            <a:ext cx="782595" cy="57517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2475" y="4534605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 piece is greater than the length</a:t>
            </a:r>
          </a:p>
          <a:p>
            <a:r>
              <a:rPr lang="hu-HU" dirty="0"/>
              <a:t>o</a:t>
            </a:r>
            <a:r>
              <a:rPr lang="hu-HU" dirty="0" smtClean="0"/>
              <a:t>f the rod </a:t>
            </a:r>
            <a:r>
              <a:rPr lang="hu-HU" dirty="0" smtClean="0">
                <a:sym typeface="Wingdings" panose="05000000000000000000" pitchFamily="2" charset="2"/>
              </a:rPr>
              <a:t> we skip it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04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77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EXAMPLE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5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2953</TotalTime>
  <Words>3770</Words>
  <Application>Microsoft Office PowerPoint</Application>
  <PresentationFormat>Widescreen</PresentationFormat>
  <Paragraphs>1612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Cambria Math</vt:lpstr>
      <vt:lpstr>Century Gothic</vt:lpstr>
      <vt:lpstr>Wingdings</vt:lpstr>
      <vt:lpstr>Wingdings 3</vt:lpstr>
      <vt:lpstr>Ion</vt:lpstr>
      <vt:lpstr>ROD CUTTING PROBLEM</vt:lpstr>
      <vt:lpstr>Rod cutting problem</vt:lpstr>
      <vt:lpstr>PowerPoint Presentation</vt:lpstr>
      <vt:lpstr>Recursion</vt:lpstr>
      <vt:lpstr>Dynamic programming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83</cp:revision>
  <dcterms:created xsi:type="dcterms:W3CDTF">2015-02-11T17:10:35Z</dcterms:created>
  <dcterms:modified xsi:type="dcterms:W3CDTF">2017-03-15T18:01:53Z</dcterms:modified>
</cp:coreProperties>
</file>