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54" r:id="rId5"/>
    <p:sldId id="264" r:id="rId6"/>
    <p:sldId id="355" r:id="rId7"/>
    <p:sldId id="260" r:id="rId8"/>
    <p:sldId id="261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7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6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1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85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0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8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2017. 03. 15.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82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SUBSET SUM PROBLEM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Dynamic programming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10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1379" y="4207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integers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85623" y="4881093"/>
            <a:ext cx="803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en-US" dirty="0" smtClean="0"/>
              <a:t>f sum</a:t>
            </a:r>
            <a:r>
              <a:rPr lang="hu-HU" dirty="0" smtClean="0"/>
              <a:t> </a:t>
            </a:r>
            <a:r>
              <a:rPr lang="hu-HU" b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hu-HU" dirty="0" smtClean="0"/>
              <a:t>(the first column)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can make the empty subset </a:t>
            </a:r>
            <a:endParaRPr lang="hu-HU" dirty="0" smtClean="0"/>
          </a:p>
          <a:p>
            <a:r>
              <a:rPr lang="en-US" dirty="0" smtClean="0"/>
              <a:t>to </a:t>
            </a:r>
            <a:r>
              <a:rPr lang="en-US" dirty="0"/>
              <a:t>make sum </a:t>
            </a:r>
            <a:r>
              <a:rPr lang="en-US" b="1" dirty="0" smtClean="0"/>
              <a:t>0</a:t>
            </a:r>
            <a:r>
              <a:rPr lang="hu-HU" dirty="0" smtClean="0"/>
              <a:t> ... </a:t>
            </a:r>
            <a:r>
              <a:rPr lang="hu-HU" dirty="0"/>
              <a:t>s</a:t>
            </a:r>
            <a:r>
              <a:rPr lang="hu-HU" dirty="0" smtClean="0"/>
              <a:t>o there is always a trivial solution for this subproblem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343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35110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1379" y="4207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integers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284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61806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1379" y="4207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integers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147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7573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1379" y="4207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integers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2778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54430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1379" y="4207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integers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128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87562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1379" y="4207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integers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710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60355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1379" y="4207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integers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730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47361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1379" y="4207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integers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679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133415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1379" y="4207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integers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612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11908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1379" y="4207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integers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230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Subset sum 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</a:t>
            </a:r>
            <a:r>
              <a:rPr lang="en-US" dirty="0" smtClean="0"/>
              <a:t>ne </a:t>
            </a:r>
            <a:r>
              <a:rPr lang="en-US" dirty="0"/>
              <a:t>of the </a:t>
            </a:r>
            <a:r>
              <a:rPr lang="hu-HU" dirty="0" smtClean="0"/>
              <a:t>most </a:t>
            </a:r>
            <a:r>
              <a:rPr lang="en-US" dirty="0" smtClean="0"/>
              <a:t>important </a:t>
            </a:r>
            <a:r>
              <a:rPr lang="en-US" dirty="0"/>
              <a:t>problems in complexity </a:t>
            </a:r>
            <a:r>
              <a:rPr lang="en-US" dirty="0" smtClean="0"/>
              <a:t>theory</a:t>
            </a:r>
            <a:endParaRPr lang="hu-HU" dirty="0" smtClean="0"/>
          </a:p>
          <a:p>
            <a:r>
              <a:rPr lang="hu-HU" dirty="0" smtClean="0"/>
              <a:t>The problem: </a:t>
            </a:r>
            <a:r>
              <a:rPr lang="en-US" dirty="0" smtClean="0"/>
              <a:t>given a</a:t>
            </a:r>
            <a:r>
              <a:rPr lang="hu-HU" dirty="0" smtClean="0"/>
              <a:t>n </a:t>
            </a:r>
            <a:r>
              <a:rPr lang="hu-HU" b="1" dirty="0" smtClean="0"/>
              <a:t>S</a:t>
            </a:r>
            <a:r>
              <a:rPr lang="en-US" dirty="0" smtClean="0"/>
              <a:t> set </a:t>
            </a:r>
            <a:r>
              <a:rPr lang="en-US" dirty="0"/>
              <a:t>of integers, is there a non-empty subset whose </a:t>
            </a:r>
            <a:r>
              <a:rPr lang="hu-HU" b="1" dirty="0" smtClean="0"/>
              <a:t>s</a:t>
            </a:r>
            <a:r>
              <a:rPr lang="hu-HU" dirty="0" smtClean="0"/>
              <a:t> </a:t>
            </a:r>
            <a:r>
              <a:rPr lang="en-US" dirty="0" smtClean="0"/>
              <a:t>sum </a:t>
            </a:r>
            <a:r>
              <a:rPr lang="en-US" dirty="0"/>
              <a:t>is </a:t>
            </a:r>
            <a:r>
              <a:rPr lang="en-US" dirty="0" smtClean="0"/>
              <a:t>zero</a:t>
            </a:r>
            <a:r>
              <a:rPr lang="hu-HU" dirty="0" smtClean="0"/>
              <a:t> or a given integer</a:t>
            </a:r>
            <a:r>
              <a:rPr lang="en-US" dirty="0" smtClean="0"/>
              <a:t>?</a:t>
            </a:r>
            <a:endParaRPr lang="hu-HU" dirty="0" smtClean="0"/>
          </a:p>
          <a:p>
            <a:r>
              <a:rPr lang="en-US" dirty="0"/>
              <a:t>For </a:t>
            </a:r>
            <a:r>
              <a:rPr lang="en-US" dirty="0" smtClean="0"/>
              <a:t>example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  <a:r>
              <a:rPr lang="en-US" dirty="0"/>
              <a:t>given the set </a:t>
            </a:r>
            <a:r>
              <a:rPr lang="en-US" b="1" dirty="0" smtClean="0"/>
              <a:t>{</a:t>
            </a:r>
            <a:r>
              <a:rPr lang="hu-HU" b="1" dirty="0" smtClean="0"/>
              <a:t>5,2,1,3</a:t>
            </a:r>
            <a:r>
              <a:rPr lang="en-US" b="1" dirty="0" smtClean="0"/>
              <a:t>}</a:t>
            </a:r>
            <a:r>
              <a:rPr lang="hu-HU" b="1" dirty="0" smtClean="0"/>
              <a:t> </a:t>
            </a:r>
            <a:r>
              <a:rPr lang="hu-HU" dirty="0" smtClean="0"/>
              <a:t>and </a:t>
            </a:r>
            <a:r>
              <a:rPr lang="hu-HU" b="1" dirty="0" smtClean="0"/>
              <a:t>s=9</a:t>
            </a:r>
            <a:r>
              <a:rPr lang="en-US" dirty="0" smtClean="0"/>
              <a:t> </a:t>
            </a:r>
            <a:r>
              <a:rPr lang="en-US" dirty="0"/>
              <a:t>the answer is </a:t>
            </a:r>
            <a:r>
              <a:rPr lang="hu-HU" b="1" dirty="0" smtClean="0"/>
              <a:t>YES</a:t>
            </a:r>
            <a:r>
              <a:rPr lang="en-US" dirty="0"/>
              <a:t> because the subset </a:t>
            </a:r>
            <a:r>
              <a:rPr lang="en-US" b="1" dirty="0" smtClean="0"/>
              <a:t>{</a:t>
            </a:r>
            <a:r>
              <a:rPr lang="hu-HU" b="1" dirty="0" smtClean="0"/>
              <a:t>5,3,1</a:t>
            </a:r>
            <a:r>
              <a:rPr lang="en-US" b="1" dirty="0" smtClean="0"/>
              <a:t>} </a:t>
            </a:r>
            <a:r>
              <a:rPr lang="en-US" dirty="0"/>
              <a:t>sums to </a:t>
            </a:r>
            <a:r>
              <a:rPr lang="hu-HU" b="1" dirty="0"/>
              <a:t>9</a:t>
            </a:r>
            <a:endParaRPr lang="hu-HU" b="1" dirty="0" smtClean="0"/>
          </a:p>
          <a:p>
            <a:r>
              <a:rPr lang="hu-HU" dirty="0" smtClean="0"/>
              <a:t>The problem is </a:t>
            </a:r>
            <a:r>
              <a:rPr lang="hu-HU" b="1" dirty="0" smtClean="0"/>
              <a:t>NP-complete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we have efficient algorithms when the problem is small !!!</a:t>
            </a:r>
          </a:p>
          <a:p>
            <a:r>
              <a:rPr lang="hu-HU" dirty="0" smtClean="0"/>
              <a:t>Special case of knapsack-problem</a:t>
            </a:r>
          </a:p>
        </p:txBody>
      </p:sp>
    </p:spTree>
    <p:extLst>
      <p:ext uri="{BB962C8B-B14F-4D97-AF65-F5344CB8AC3E}">
        <p14:creationId xmlns:p14="http://schemas.microsoft.com/office/powerpoint/2010/main" val="12561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24279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1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04849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581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dpTable[2][2] = dpTable[1][2-2] = dpTable[1][0]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189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51637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581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dpTable[2][3] = dpTable[1][3-2] = dpTable[1][1] = F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035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95850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581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dpTable[2][4] = dpTable[1][4-2] = dpTable[1][2] = F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092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82885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dpTable[2][5] = dpTable[1][5]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115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6696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dpTable[2][6] = dpTable[1][6-2] = F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540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99253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dpTable[2][7] = dpTable[1][7-2]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935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91258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dpTable[2][8] = dpTable[1][8-2] = F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127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15825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dpTable[2][9] = dpTable[1][9-2] = F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485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73397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dpTable[3][1] = dpTable[2][1-1]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669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Solutions</a:t>
            </a:r>
            <a:endParaRPr lang="hu-HU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712890"/>
                <a:ext cx="8946541" cy="48574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u-HU" b="1" dirty="0" smtClean="0">
                    <a:solidFill>
                      <a:srgbClr val="FFFF00"/>
                    </a:solidFill>
                  </a:rPr>
                  <a:t>1.)</a:t>
                </a:r>
                <a:r>
                  <a:rPr lang="hu-HU" dirty="0" smtClean="0"/>
                  <a:t> </a:t>
                </a:r>
                <a:r>
                  <a:rPr lang="hu-HU" u="sng" dirty="0" smtClean="0"/>
                  <a:t>Naive</a:t>
                </a:r>
                <a:r>
                  <a:rPr lang="hu-HU" dirty="0" smtClean="0"/>
                  <a:t> approach „brute force search”</a:t>
                </a:r>
              </a:p>
              <a:p>
                <a:pPr lvl="1"/>
                <a:r>
                  <a:rPr lang="hu-HU" dirty="0" smtClean="0"/>
                  <a:t>Generate all the subsets of the given set of integers</a:t>
                </a:r>
              </a:p>
              <a:p>
                <a:pPr lvl="1"/>
                <a:r>
                  <a:rPr lang="hu-HU" b="1" dirty="0" smtClean="0"/>
                  <a:t>N</a:t>
                </a:r>
                <a:r>
                  <a:rPr lang="hu-HU" dirty="0" smtClean="0"/>
                  <a:t> is the number of integers in the set </a:t>
                </a:r>
                <a:r>
                  <a:rPr lang="hu-HU" b="1" dirty="0" smtClean="0"/>
                  <a:t>S</a:t>
                </a:r>
              </a:p>
              <a:p>
                <a:pPr lvl="1"/>
                <a:r>
                  <a:rPr lang="hu-HU" dirty="0" smtClean="0"/>
                  <a:t>Check whether the sum of all subsets is equal to </a:t>
                </a:r>
                <a:r>
                  <a:rPr lang="hu-HU" b="1" dirty="0" smtClean="0"/>
                  <a:t>s</a:t>
                </a:r>
                <a:r>
                  <a:rPr lang="hu-HU" dirty="0" smtClean="0"/>
                  <a:t> or not</a:t>
                </a:r>
              </a:p>
              <a:p>
                <a:pPr lvl="1"/>
                <a:r>
                  <a:rPr lang="hu-HU" dirty="0" smtClean="0"/>
                  <a:t>Time complexity: exponential // </a:t>
                </a:r>
                <a:r>
                  <a:rPr lang="hu-HU" b="1" dirty="0" smtClean="0"/>
                  <a:t>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p>
                  </m:oMath>
                </a14:m>
                <a:r>
                  <a:rPr lang="hu-HU" b="1" dirty="0" smtClean="0"/>
                  <a:t> )</a:t>
                </a:r>
              </a:p>
              <a:p>
                <a:pPr marL="0" indent="0">
                  <a:buNone/>
                </a:pPr>
                <a:r>
                  <a:rPr lang="hu-HU" b="1" dirty="0" smtClean="0">
                    <a:solidFill>
                      <a:srgbClr val="FFFF00"/>
                    </a:solidFill>
                  </a:rPr>
                  <a:t>2.) </a:t>
                </a:r>
                <a:r>
                  <a:rPr lang="hu-HU" u="sng" dirty="0" smtClean="0"/>
                  <a:t>Dynamic Programming</a:t>
                </a:r>
                <a:r>
                  <a:rPr lang="hu-HU" dirty="0" smtClean="0"/>
                  <a:t>: we want to avoid </a:t>
                </a:r>
                <a:r>
                  <a:rPr lang="hu-HU" dirty="0" smtClean="0"/>
                  <a:t>calculating </a:t>
                </a:r>
                <a:r>
                  <a:rPr lang="hu-HU" dirty="0" smtClean="0"/>
                  <a:t>the same </a:t>
                </a:r>
                <a:r>
                  <a:rPr lang="hu-HU" dirty="0" smtClean="0"/>
                  <a:t>			problems </a:t>
                </a:r>
                <a:r>
                  <a:rPr lang="hu-HU" dirty="0" smtClean="0"/>
                  <a:t>over and over again ... </a:t>
                </a:r>
                <a:r>
                  <a:rPr lang="hu-HU" dirty="0" smtClean="0"/>
                  <a:t>we </a:t>
                </a:r>
                <a:r>
                  <a:rPr lang="hu-HU" dirty="0" smtClean="0"/>
                  <a:t>create a dynamic </a:t>
                </a:r>
                <a:r>
                  <a:rPr lang="hu-HU" dirty="0" smtClean="0"/>
                  <a:t>						programming </a:t>
                </a:r>
                <a:r>
                  <a:rPr lang="hu-HU" dirty="0" smtClean="0"/>
                  <a:t>table and memoize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712890"/>
                <a:ext cx="8946541" cy="4857481"/>
              </a:xfrm>
              <a:blipFill rotWithShape="0">
                <a:blip r:embed="rId2"/>
                <a:stretch>
                  <a:fillRect l="-681" t="-75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2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66420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dpTable[3][1] = dpTable[2][1]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376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55574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dpTable[3][3] = dpTable[2][3-1]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81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87033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dpTable[3][4] = dpTable[2][4-1] = F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2051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52454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dpTable[3][5] = dpTable[2][5]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057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45349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dpTable[3][6] = dpTable[2][6-1]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899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5092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dpTable[3][7] = dpTable[2][7]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438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83338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dpTable[3][8] = dpTable[2][8-1]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658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10668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dpTable[3][9] = dpTable[2][9-1] = F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119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04286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dpTable[4][1] = dpTable[3][1]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294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33312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dpTable[4][2] = dpTable[3][2]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652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2454" y="741405"/>
            <a:ext cx="5511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{1,2,3}    </a:t>
            </a:r>
            <a:r>
              <a:rPr lang="hu-HU" dirty="0" smtClean="0">
                <a:sym typeface="Wingdings" panose="05000000000000000000" pitchFamily="2" charset="2"/>
              </a:rPr>
              <a:t> s = 5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{1,2,3,4}  s = 5 we can still solve this problem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20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9770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dpTable[4][3] = dpTable[3][3]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934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31749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dpTable[4][4] = dpTable[3][4-3]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739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06762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dpTable[4][5] = dpTable[3][5]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668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30155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dpTable[4][6] = dpTable[3][6]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590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27509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dpTable[4][7] = dpTable[3][7]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659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26255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dpTable[4][8] = dpTable[3][8]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582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37340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239" y="4659252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54" y="4346474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6854" y="5684917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dpTable[4][9] = dpTable[3][9-3] = 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586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11878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949262" y="4893972"/>
            <a:ext cx="6681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True</a:t>
            </a:r>
            <a:r>
              <a:rPr lang="hu-HU" dirty="0" smtClean="0"/>
              <a:t>: which means there is a feasible solution...so </a:t>
            </a:r>
            <a:r>
              <a:rPr lang="hu-HU" b="1" dirty="0" smtClean="0"/>
              <a:t>9</a:t>
            </a:r>
            <a:r>
              <a:rPr lang="hu-HU" dirty="0" smtClean="0"/>
              <a:t> can be</a:t>
            </a:r>
          </a:p>
          <a:p>
            <a:r>
              <a:rPr lang="hu-HU" dirty="0"/>
              <a:t>c</a:t>
            </a:r>
            <a:r>
              <a:rPr lang="hu-HU" dirty="0" smtClean="0"/>
              <a:t>onstructed from the </a:t>
            </a:r>
            <a:r>
              <a:rPr lang="hu-HU" b="1" dirty="0" smtClean="0"/>
              <a:t>S</a:t>
            </a:r>
            <a:r>
              <a:rPr lang="hu-HU" dirty="0" smtClean="0"/>
              <a:t> set of integers</a:t>
            </a:r>
          </a:p>
          <a:p>
            <a:endParaRPr lang="hu-HU" dirty="0"/>
          </a:p>
          <a:p>
            <a:r>
              <a:rPr lang="hu-HU" b="1" dirty="0" smtClean="0"/>
              <a:t>OK</a:t>
            </a:r>
            <a:r>
              <a:rPr lang="hu-HU" dirty="0" smtClean="0"/>
              <a:t>, but what are these integers?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34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949262" y="4893972"/>
            <a:ext cx="7034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Starting from the last cell ... if the </a:t>
            </a:r>
            <a:r>
              <a:rPr lang="hu-HU" b="1" dirty="0" smtClean="0"/>
              <a:t>T</a:t>
            </a:r>
            <a:r>
              <a:rPr lang="hu-HU" dirty="0" smtClean="0"/>
              <a:t> is not coming from above, </a:t>
            </a:r>
          </a:p>
          <a:p>
            <a:r>
              <a:rPr lang="hu-HU" dirty="0" smtClean="0"/>
              <a:t>it means it is in the solution set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76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5505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949262" y="4893972"/>
            <a:ext cx="7192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Starting from the last cell ... if the T is not coming from above, </a:t>
            </a:r>
          </a:p>
          <a:p>
            <a:r>
              <a:rPr lang="hu-HU" dirty="0" smtClean="0"/>
              <a:t>it means it is in the solution set</a:t>
            </a:r>
          </a:p>
          <a:p>
            <a:endParaRPr lang="hu-HU" dirty="0"/>
          </a:p>
          <a:p>
            <a:r>
              <a:rPr lang="hu-HU" dirty="0" smtClean="0"/>
              <a:t>Decrement the rowIndex (se we go up) and go as many steps</a:t>
            </a:r>
          </a:p>
          <a:p>
            <a:r>
              <a:rPr lang="hu-HU" dirty="0"/>
              <a:t>t</a:t>
            </a:r>
            <a:r>
              <a:rPr lang="hu-HU" dirty="0" smtClean="0"/>
              <a:t>o the left as the included integer from set </a:t>
            </a:r>
            <a:r>
              <a:rPr lang="hu-HU" b="1" dirty="0" smtClean="0"/>
              <a:t>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558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6073" y="3168203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78088" y="2855425"/>
                <a:ext cx="67902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088" y="2855425"/>
                <a:ext cx="679025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416909" y="4687330"/>
            <a:ext cx="4538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is a non-empty subset of the first </a:t>
            </a:r>
            <a:r>
              <a:rPr lang="hu-HU" b="1" dirty="0" smtClean="0"/>
              <a:t>i</a:t>
            </a:r>
          </a:p>
          <a:p>
            <a:r>
              <a:rPr lang="hu-HU" dirty="0"/>
              <a:t>i</a:t>
            </a:r>
            <a:r>
              <a:rPr lang="hu-HU" dirty="0" smtClean="0"/>
              <a:t>ntegers that sums to </a:t>
            </a:r>
            <a:r>
              <a:rPr lang="hu-HU" b="1" dirty="0" smtClean="0"/>
              <a:t>j</a:t>
            </a:r>
            <a:endParaRPr lang="hu-HU" b="1" dirty="0"/>
          </a:p>
        </p:txBody>
      </p:sp>
      <p:cxnSp>
        <p:nvCxnSpPr>
          <p:cNvPr id="8" name="Straight Arrow Connector 7"/>
          <p:cNvCxnSpPr>
            <a:stCxn id="2" idx="0"/>
            <a:endCxn id="5" idx="2"/>
          </p:cNvCxnSpPr>
          <p:nvPr/>
        </p:nvCxnSpPr>
        <p:spPr>
          <a:xfrm flipH="1" flipV="1">
            <a:off x="2892081" y="3568313"/>
            <a:ext cx="794039" cy="111901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8" idx="2"/>
            <a:endCxn id="7" idx="0"/>
          </p:cNvCxnSpPr>
          <p:nvPr/>
        </p:nvCxnSpPr>
        <p:spPr>
          <a:xfrm flipH="1">
            <a:off x="7273217" y="1909807"/>
            <a:ext cx="782820" cy="94561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48151" y="154047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Base cases</a:t>
            </a:r>
            <a:endParaRPr lang="hu-HU" dirty="0"/>
          </a:p>
        </p:txBody>
      </p:sp>
      <p:cxnSp>
        <p:nvCxnSpPr>
          <p:cNvPr id="20" name="Straight Arrow Connector 19"/>
          <p:cNvCxnSpPr>
            <a:stCxn id="21" idx="2"/>
          </p:cNvCxnSpPr>
          <p:nvPr/>
        </p:nvCxnSpPr>
        <p:spPr>
          <a:xfrm>
            <a:off x="4102348" y="1845751"/>
            <a:ext cx="1219295" cy="1235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6073" y="922421"/>
            <a:ext cx="4392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Of course if </a:t>
            </a:r>
            <a:r>
              <a:rPr lang="hu-HU" b="1" dirty="0" smtClean="0"/>
              <a:t>j</a:t>
            </a:r>
            <a:r>
              <a:rPr lang="hu-HU" dirty="0" smtClean="0"/>
              <a:t> can be constructed</a:t>
            </a:r>
          </a:p>
          <a:p>
            <a:r>
              <a:rPr lang="hu-HU" dirty="0" smtClean="0"/>
              <a:t>with the </a:t>
            </a:r>
            <a:r>
              <a:rPr lang="hu-HU" b="1" dirty="0" smtClean="0"/>
              <a:t>i-1</a:t>
            </a:r>
            <a:r>
              <a:rPr lang="hu-HU" dirty="0" smtClean="0"/>
              <a:t> integers </a:t>
            </a:r>
            <a:r>
              <a:rPr lang="hu-HU" dirty="0" smtClean="0">
                <a:sym typeface="Wingdings" panose="05000000000000000000" pitchFamily="2" charset="2"/>
              </a:rPr>
              <a:t> there must be </a:t>
            </a:r>
          </a:p>
          <a:p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 subset with sum </a:t>
            </a:r>
            <a:r>
              <a:rPr lang="hu-HU" b="1" dirty="0" smtClean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 as well (</a:t>
            </a:r>
            <a:r>
              <a:rPr lang="hu-HU" b="1" dirty="0" smtClean="0">
                <a:sym typeface="Wingdings" panose="05000000000000000000" pitchFamily="2" charset="2"/>
              </a:rPr>
              <a:t>INCLUDE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  <a:endParaRPr lang="hu-HU" dirty="0"/>
          </a:p>
        </p:txBody>
      </p:sp>
      <p:cxnSp>
        <p:nvCxnSpPr>
          <p:cNvPr id="28" name="Straight Arrow Connector 27"/>
          <p:cNvCxnSpPr>
            <a:stCxn id="29" idx="0"/>
            <a:endCxn id="7" idx="2"/>
          </p:cNvCxnSpPr>
          <p:nvPr/>
        </p:nvCxnSpPr>
        <p:spPr>
          <a:xfrm flipH="1" flipV="1">
            <a:off x="7273217" y="3881090"/>
            <a:ext cx="1411976" cy="112940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5368" y="501049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</a:t>
            </a:r>
            <a:r>
              <a:rPr lang="hu-HU" b="1" dirty="0" smtClean="0"/>
              <a:t>j-actualInteger</a:t>
            </a:r>
            <a:r>
              <a:rPr lang="hu-HU" dirty="0" smtClean="0"/>
              <a:t> can be constructed</a:t>
            </a:r>
          </a:p>
          <a:p>
            <a:r>
              <a:rPr lang="hu-HU" dirty="0" smtClean="0"/>
              <a:t>with the </a:t>
            </a:r>
            <a:r>
              <a:rPr lang="hu-HU" b="1" dirty="0" smtClean="0"/>
              <a:t>i-1</a:t>
            </a:r>
            <a:r>
              <a:rPr lang="hu-HU" dirty="0" smtClean="0"/>
              <a:t> integers (</a:t>
            </a:r>
            <a:r>
              <a:rPr lang="hu-HU" b="1" dirty="0" smtClean="0"/>
              <a:t>EXCLUDE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59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36284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949262" y="4893972"/>
            <a:ext cx="7192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Starting from the last cell ... if the T is not coming from above, </a:t>
            </a:r>
          </a:p>
          <a:p>
            <a:r>
              <a:rPr lang="hu-HU" dirty="0" smtClean="0"/>
              <a:t>it means it is in the solution set</a:t>
            </a:r>
          </a:p>
          <a:p>
            <a:endParaRPr lang="hu-HU" dirty="0"/>
          </a:p>
          <a:p>
            <a:r>
              <a:rPr lang="hu-HU" dirty="0" smtClean="0"/>
              <a:t>Decrement the rowIndex (se we go up) and go as many steps</a:t>
            </a:r>
          </a:p>
          <a:p>
            <a:r>
              <a:rPr lang="hu-HU" dirty="0"/>
              <a:t>t</a:t>
            </a:r>
            <a:r>
              <a:rPr lang="hu-HU" dirty="0" smtClean="0"/>
              <a:t>o the left as the included integer from set </a:t>
            </a:r>
            <a:r>
              <a:rPr lang="hu-HU" b="1" dirty="0" smtClean="0"/>
              <a:t>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024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53327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949262" y="4893972"/>
            <a:ext cx="7192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Starting from the last cell ... if the T is not coming from above, </a:t>
            </a:r>
          </a:p>
          <a:p>
            <a:r>
              <a:rPr lang="hu-HU" dirty="0" smtClean="0"/>
              <a:t>it means it is in the solution set</a:t>
            </a:r>
          </a:p>
          <a:p>
            <a:endParaRPr lang="hu-HU" dirty="0"/>
          </a:p>
          <a:p>
            <a:r>
              <a:rPr lang="hu-HU" dirty="0" smtClean="0"/>
              <a:t>Decrement the rowIndex (se we go up) and go as many steps</a:t>
            </a:r>
          </a:p>
          <a:p>
            <a:r>
              <a:rPr lang="hu-HU" dirty="0"/>
              <a:t>t</a:t>
            </a:r>
            <a:r>
              <a:rPr lang="hu-HU" dirty="0" smtClean="0"/>
              <a:t>o the left as the included integer from set </a:t>
            </a:r>
            <a:r>
              <a:rPr lang="hu-HU" b="1" dirty="0" smtClean="0"/>
              <a:t>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91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1567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</a:t>
            </a:r>
            <a:r>
              <a:rPr lang="hu-HU" b="1" dirty="0" smtClean="0"/>
              <a:t>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702126" y="4724388"/>
            <a:ext cx="6811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WE BUMP INTO COLUMN 0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so we terminate the algorithm</a:t>
            </a:r>
          </a:p>
          <a:p>
            <a:r>
              <a:rPr lang="hu-HU" dirty="0" smtClean="0"/>
              <a:t>	</a:t>
            </a:r>
            <a:r>
              <a:rPr lang="hu-HU" u="sng" dirty="0" smtClean="0"/>
              <a:t>Solution</a:t>
            </a:r>
            <a:r>
              <a:rPr lang="hu-HU" dirty="0" smtClean="0"/>
              <a:t> </a:t>
            </a:r>
            <a:r>
              <a:rPr lang="hu-HU" dirty="0" smtClean="0"/>
              <a:t>set: </a:t>
            </a:r>
            <a:r>
              <a:rPr lang="hu-HU" b="1" dirty="0" smtClean="0"/>
              <a:t>{5</a:t>
            </a:r>
            <a:r>
              <a:rPr lang="hu-HU" b="1" dirty="0" smtClean="0"/>
              <a:t>, 1, </a:t>
            </a:r>
            <a:r>
              <a:rPr lang="hu-HU" b="1" dirty="0" smtClean="0"/>
              <a:t>3}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041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14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41478"/>
              </p:ext>
            </p:extLst>
          </p:nvPr>
        </p:nvGraphicFramePr>
        <p:xfrm>
          <a:off x="1581239" y="1891643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59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66353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1379" y="4207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integers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983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05331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 </a:t>
            </a:r>
            <a:r>
              <a:rPr lang="hu-HU" b="1" dirty="0" smtClean="0"/>
              <a:t>sums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r>
              <a:rPr lang="hu-HU" dirty="0" smtClean="0"/>
              <a:t> set of integers: </a:t>
            </a:r>
            <a:r>
              <a:rPr lang="hu-HU" b="1" dirty="0" smtClean="0"/>
              <a:t>{5,2,1,3}</a:t>
            </a:r>
          </a:p>
          <a:p>
            <a:endParaRPr lang="hu-HU" dirty="0"/>
          </a:p>
          <a:p>
            <a:r>
              <a:rPr lang="hu-HU" b="1" dirty="0"/>
              <a:t>s</a:t>
            </a:r>
            <a:r>
              <a:rPr lang="hu-HU" dirty="0" smtClean="0"/>
              <a:t> sum: </a:t>
            </a:r>
            <a:r>
              <a:rPr lang="hu-HU" b="1" dirty="0" smtClean="0"/>
              <a:t>9</a:t>
            </a: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1379" y="42072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integers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59910" y="472438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en-US" dirty="0" smtClean="0"/>
              <a:t>f sum</a:t>
            </a:r>
            <a:r>
              <a:rPr lang="hu-HU" dirty="0" smtClean="0"/>
              <a:t> </a:t>
            </a:r>
            <a:r>
              <a:rPr lang="hu-HU" b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is not zero and subset is </a:t>
            </a:r>
            <a:r>
              <a:rPr lang="en-US" b="1" dirty="0" smtClean="0"/>
              <a:t>0</a:t>
            </a:r>
            <a:r>
              <a:rPr lang="hu-HU" dirty="0" smtClean="0"/>
              <a:t> so we consider no integers from</a:t>
            </a:r>
          </a:p>
          <a:p>
            <a:r>
              <a:rPr lang="hu-HU" dirty="0"/>
              <a:t>s</a:t>
            </a:r>
            <a:r>
              <a:rPr lang="hu-HU" dirty="0" smtClean="0"/>
              <a:t>ubset </a:t>
            </a:r>
            <a:r>
              <a:rPr lang="hu-HU" b="1" dirty="0" smtClean="0"/>
              <a:t>S</a:t>
            </a:r>
            <a:r>
              <a:rPr lang="en-US" b="1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no feasible </a:t>
            </a:r>
            <a:r>
              <a:rPr lang="en-US" dirty="0" smtClean="0"/>
              <a:t>solution</a:t>
            </a:r>
            <a:r>
              <a:rPr lang="hu-HU" dirty="0" smtClean="0"/>
              <a:t> ...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49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2450</TotalTime>
  <Words>3665</Words>
  <Application>Microsoft Office PowerPoint</Application>
  <PresentationFormat>Widescreen</PresentationFormat>
  <Paragraphs>2499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Cambria Math</vt:lpstr>
      <vt:lpstr>Century Gothic</vt:lpstr>
      <vt:lpstr>Wingdings</vt:lpstr>
      <vt:lpstr>Wingdings 3</vt:lpstr>
      <vt:lpstr>Ion</vt:lpstr>
      <vt:lpstr>SUBSET SUM PROBLEM</vt:lpstr>
      <vt:lpstr>Subset sum problem</vt:lpstr>
      <vt:lpstr>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109</cp:revision>
  <dcterms:created xsi:type="dcterms:W3CDTF">2015-02-11T17:10:35Z</dcterms:created>
  <dcterms:modified xsi:type="dcterms:W3CDTF">2017-03-16T12:32:42Z</dcterms:modified>
</cp:coreProperties>
</file>