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69" r:id="rId8"/>
    <p:sldId id="270" r:id="rId9"/>
    <p:sldId id="271" r:id="rId10"/>
    <p:sldId id="272" r:id="rId11"/>
    <p:sldId id="273" r:id="rId12"/>
    <p:sldId id="265" r:id="rId13"/>
    <p:sldId id="259" r:id="rId14"/>
    <p:sldId id="274" r:id="rId15"/>
    <p:sldId id="260" r:id="rId16"/>
    <p:sldId id="264" r:id="rId17"/>
    <p:sldId id="261" r:id="rId18"/>
    <p:sldId id="275" r:id="rId19"/>
    <p:sldId id="262" r:id="rId20"/>
    <p:sldId id="276"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67289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88513-4DA9-472D-85F4-A3FA90C82B1A}"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55099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260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1425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58369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54022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953281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4931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7794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219665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344907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88513-4DA9-472D-85F4-A3FA90C82B1A}"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8106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88513-4DA9-472D-85F4-A3FA90C82B1A}" type="datetimeFigureOut">
              <a:rPr lang="en-US" smtClean="0"/>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370051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313432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19962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3688513-4DA9-472D-85F4-A3FA90C82B1A}" type="datetimeFigureOut">
              <a:rPr lang="en-US" smtClean="0"/>
              <a:t>1/31/2016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207615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88513-4DA9-472D-85F4-A3FA90C82B1A}"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14CF8-F670-46B8-99C3-F325D387AF5A}" type="slidenum">
              <a:rPr lang="en-US" smtClean="0"/>
              <a:t>‹#›</a:t>
            </a:fld>
            <a:endParaRPr lang="en-US"/>
          </a:p>
        </p:txBody>
      </p:sp>
    </p:spTree>
    <p:extLst>
      <p:ext uri="{BB962C8B-B14F-4D97-AF65-F5344CB8AC3E}">
        <p14:creationId xmlns:p14="http://schemas.microsoft.com/office/powerpoint/2010/main" val="43509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688513-4DA9-472D-85F4-A3FA90C82B1A}" type="datetimeFigureOut">
              <a:rPr lang="en-US" smtClean="0"/>
              <a:t>1/31/2016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314CF8-F670-46B8-99C3-F325D387AF5A}" type="slidenum">
              <a:rPr lang="en-US" smtClean="0"/>
              <a:t>‹#›</a:t>
            </a:fld>
            <a:endParaRPr lang="en-US"/>
          </a:p>
        </p:txBody>
      </p:sp>
    </p:spTree>
    <p:extLst>
      <p:ext uri="{BB962C8B-B14F-4D97-AF65-F5344CB8AC3E}">
        <p14:creationId xmlns:p14="http://schemas.microsoft.com/office/powerpoint/2010/main" val="3424127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NUMERICAL METHODS</a:t>
            </a:r>
            <a:endParaRPr lang="en-US" b="1" dirty="0"/>
          </a:p>
        </p:txBody>
      </p:sp>
      <p:sp>
        <p:nvSpPr>
          <p:cNvPr id="3" name="Subtitle 2"/>
          <p:cNvSpPr>
            <a:spLocks noGrp="1"/>
          </p:cNvSpPr>
          <p:nvPr>
            <p:ph type="subTitle" idx="1"/>
          </p:nvPr>
        </p:nvSpPr>
        <p:spPr/>
        <p:txBody>
          <a:bodyPr/>
          <a:lstStyle/>
          <a:p>
            <a:r>
              <a:rPr lang="hu-HU" b="1" dirty="0" smtClean="0"/>
              <a:t>INTEGRATION</a:t>
            </a:r>
            <a:endParaRPr lang="en-US" b="1" dirty="0"/>
          </a:p>
        </p:txBody>
      </p:sp>
    </p:spTree>
    <p:extLst>
      <p:ext uri="{BB962C8B-B14F-4D97-AF65-F5344CB8AC3E}">
        <p14:creationId xmlns:p14="http://schemas.microsoft.com/office/powerpoint/2010/main" val="3677016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2" y="347730"/>
            <a:ext cx="1342034" cy="369332"/>
          </a:xfrm>
          <a:prstGeom prst="rect">
            <a:avLst/>
          </a:prstGeom>
          <a:noFill/>
        </p:spPr>
        <p:txBody>
          <a:bodyPr wrap="none" rtlCol="0">
            <a:spAutoFit/>
          </a:bodyPr>
          <a:lstStyle/>
          <a:p>
            <a:r>
              <a:rPr lang="hu-HU" b="1" u="sng" dirty="0" smtClean="0"/>
              <a:t>Procedure</a:t>
            </a:r>
            <a:endParaRPr lang="hu-HU" b="1" u="sng" dirty="0"/>
          </a:p>
        </p:txBody>
      </p:sp>
      <p:sp>
        <p:nvSpPr>
          <p:cNvPr id="5" name="TextBox 4"/>
          <p:cNvSpPr txBox="1"/>
          <p:nvPr/>
        </p:nvSpPr>
        <p:spPr>
          <a:xfrm>
            <a:off x="2099256" y="1236372"/>
            <a:ext cx="8220520" cy="2308324"/>
          </a:xfrm>
          <a:prstGeom prst="rect">
            <a:avLst/>
          </a:prstGeom>
          <a:noFill/>
        </p:spPr>
        <p:txBody>
          <a:bodyPr wrap="none" rtlCol="0">
            <a:spAutoFit/>
          </a:bodyPr>
          <a:lstStyle/>
          <a:p>
            <a:r>
              <a:rPr lang="hu-HU" dirty="0" smtClean="0"/>
              <a:t>1.) make N equally spaced domains – for this we need N+1 points</a:t>
            </a:r>
          </a:p>
          <a:p>
            <a:r>
              <a:rPr lang="hu-HU" dirty="0"/>
              <a:t> </a:t>
            </a:r>
            <a:r>
              <a:rPr lang="hu-HU" dirty="0" smtClean="0"/>
              <a:t>       on the x axis as we have seen</a:t>
            </a:r>
          </a:p>
          <a:p>
            <a:endParaRPr lang="hu-HU" dirty="0"/>
          </a:p>
          <a:p>
            <a:r>
              <a:rPr lang="hu-HU" dirty="0" smtClean="0"/>
              <a:t>2.) make the interval:    a  =  x   &lt;   x   &lt;   ...   &lt;   x          =   b</a:t>
            </a:r>
          </a:p>
          <a:p>
            <a:endParaRPr lang="hu-HU" dirty="0"/>
          </a:p>
          <a:p>
            <a:endParaRPr lang="hu-HU" dirty="0" smtClean="0"/>
          </a:p>
          <a:p>
            <a:r>
              <a:rPr lang="hu-HU" dirty="0"/>
              <a:t>	</a:t>
            </a:r>
            <a:r>
              <a:rPr lang="hu-HU" dirty="0" smtClean="0"/>
              <a:t>h = (b-a) / N   this is the grid spacing, the distance between two</a:t>
            </a:r>
          </a:p>
          <a:p>
            <a:r>
              <a:rPr lang="hu-HU" dirty="0"/>
              <a:t>	</a:t>
            </a:r>
            <a:r>
              <a:rPr lang="hu-HU" dirty="0" smtClean="0"/>
              <a:t>			points on the x axis</a:t>
            </a:r>
            <a:endParaRPr lang="hu-HU" dirty="0"/>
          </a:p>
        </p:txBody>
      </p:sp>
      <p:sp>
        <p:nvSpPr>
          <p:cNvPr id="6" name="TextBox 5"/>
          <p:cNvSpPr txBox="1"/>
          <p:nvPr/>
        </p:nvSpPr>
        <p:spPr>
          <a:xfrm>
            <a:off x="5378679" y="2252035"/>
            <a:ext cx="312906" cy="369332"/>
          </a:xfrm>
          <a:prstGeom prst="rect">
            <a:avLst/>
          </a:prstGeom>
          <a:noFill/>
        </p:spPr>
        <p:txBody>
          <a:bodyPr wrap="none" rtlCol="0">
            <a:spAutoFit/>
          </a:bodyPr>
          <a:lstStyle/>
          <a:p>
            <a:r>
              <a:rPr lang="hu-HU" dirty="0" smtClean="0"/>
              <a:t>1</a:t>
            </a:r>
            <a:endParaRPr lang="hu-HU" dirty="0"/>
          </a:p>
        </p:txBody>
      </p:sp>
      <p:sp>
        <p:nvSpPr>
          <p:cNvPr id="32" name="TextBox 31"/>
          <p:cNvSpPr txBox="1"/>
          <p:nvPr/>
        </p:nvSpPr>
        <p:spPr>
          <a:xfrm>
            <a:off x="5975202" y="2252035"/>
            <a:ext cx="312906" cy="369332"/>
          </a:xfrm>
          <a:prstGeom prst="rect">
            <a:avLst/>
          </a:prstGeom>
          <a:noFill/>
        </p:spPr>
        <p:txBody>
          <a:bodyPr wrap="none" rtlCol="0">
            <a:spAutoFit/>
          </a:bodyPr>
          <a:lstStyle/>
          <a:p>
            <a:r>
              <a:rPr lang="hu-HU" dirty="0"/>
              <a:t>2</a:t>
            </a:r>
          </a:p>
        </p:txBody>
      </p:sp>
      <p:sp>
        <p:nvSpPr>
          <p:cNvPr id="33" name="TextBox 32"/>
          <p:cNvSpPr txBox="1"/>
          <p:nvPr/>
        </p:nvSpPr>
        <p:spPr>
          <a:xfrm>
            <a:off x="7318575" y="2252035"/>
            <a:ext cx="623889" cy="369332"/>
          </a:xfrm>
          <a:prstGeom prst="rect">
            <a:avLst/>
          </a:prstGeom>
          <a:noFill/>
        </p:spPr>
        <p:txBody>
          <a:bodyPr wrap="none" rtlCol="0">
            <a:spAutoFit/>
          </a:bodyPr>
          <a:lstStyle/>
          <a:p>
            <a:r>
              <a:rPr lang="hu-HU" dirty="0" smtClean="0"/>
              <a:t>N+1</a:t>
            </a:r>
            <a:endParaRPr lang="hu-HU" dirty="0"/>
          </a:p>
        </p:txBody>
      </p:sp>
      <mc:AlternateContent xmlns:mc="http://schemas.openxmlformats.org/markup-compatibility/2006" xmlns:a14="http://schemas.microsoft.com/office/drawing/2010/main">
        <mc:Choice Requires="a14">
          <p:sp>
            <p:nvSpPr>
              <p:cNvPr id="34" name="TextBox 33"/>
              <p:cNvSpPr txBox="1"/>
              <p:nvPr/>
            </p:nvSpPr>
            <p:spPr>
              <a:xfrm>
                <a:off x="3665259" y="4329489"/>
                <a:ext cx="220663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r>
                            <a:rPr lang="hu-HU" sz="2800" b="0" i="1" smtClean="0">
                              <a:latin typeface="Cambria Math" panose="02040503050406030204" pitchFamily="18" charset="0"/>
                            </a:rPr>
                            <m:t>= </m:t>
                          </m:r>
                        </m:e>
                      </m:nary>
                    </m:oMath>
                  </m:oMathPara>
                </a14:m>
                <a:endParaRPr lang="hu-HU"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665259" y="4329489"/>
                <a:ext cx="2206630" cy="1399422"/>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715436" y="4715168"/>
                <a:ext cx="381002" cy="616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i="1" smtClean="0">
                              <a:latin typeface="Cambria Math" panose="02040503050406030204" pitchFamily="18" charset="0"/>
                            </a:rPr>
                          </m:ctrlPr>
                        </m:fPr>
                        <m:num>
                          <m:r>
                            <a:rPr lang="hu-HU" b="0" i="1" smtClean="0">
                              <a:latin typeface="Cambria Math" panose="02040503050406030204" pitchFamily="18" charset="0"/>
                            </a:rPr>
                            <m:t>h</m:t>
                          </m:r>
                        </m:num>
                        <m:den>
                          <m:r>
                            <a:rPr lang="hu-HU" b="0" i="1" smtClean="0">
                              <a:latin typeface="Cambria Math" panose="02040503050406030204" pitchFamily="18" charset="0"/>
                            </a:rPr>
                            <m:t>2</m:t>
                          </m:r>
                        </m:den>
                      </m:f>
                    </m:oMath>
                  </m:oMathPara>
                </a14:m>
                <a:endParaRPr lang="hu-HU" dirty="0"/>
              </a:p>
            </p:txBody>
          </p:sp>
        </mc:Choice>
        <mc:Fallback xmlns="">
          <p:sp>
            <p:nvSpPr>
              <p:cNvPr id="35" name="TextBox 34"/>
              <p:cNvSpPr txBox="1">
                <a:spLocks noRot="1" noChangeAspect="1" noMove="1" noResize="1" noEditPoints="1" noAdjustHandles="1" noChangeArrowheads="1" noChangeShapeType="1" noTextEdit="1"/>
              </p:cNvSpPr>
              <p:nvPr/>
            </p:nvSpPr>
            <p:spPr>
              <a:xfrm>
                <a:off x="5715436" y="4715168"/>
                <a:ext cx="381002" cy="616451"/>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52254" y="4587792"/>
                <a:ext cx="2794739" cy="871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hu-HU" i="1" smtClean="0">
                              <a:latin typeface="Cambria Math" panose="02040503050406030204" pitchFamily="18" charset="0"/>
                            </a:rPr>
                          </m:ctrlPr>
                        </m:naryPr>
                        <m:sub>
                          <m:r>
                            <m:rPr>
                              <m:brk m:alnAt="23"/>
                            </m:rPr>
                            <a:rPr lang="hu-HU" b="0" i="1" smtClean="0">
                              <a:latin typeface="Cambria Math" panose="02040503050406030204" pitchFamily="18" charset="0"/>
                            </a:rPr>
                            <m:t>𝑘</m:t>
                          </m:r>
                          <m:r>
                            <a:rPr lang="hu-HU" b="0" i="1" smtClean="0">
                              <a:latin typeface="Cambria Math" panose="02040503050406030204" pitchFamily="18" charset="0"/>
                            </a:rPr>
                            <m:t>=1</m:t>
                          </m:r>
                        </m:sub>
                        <m:sup>
                          <m:r>
                            <a:rPr lang="hu-HU" b="0" i="1" smtClean="0">
                              <a:latin typeface="Cambria Math" panose="02040503050406030204" pitchFamily="18" charset="0"/>
                            </a:rPr>
                            <m:t>𝑁</m:t>
                          </m:r>
                        </m:sup>
                        <m:e>
                          <m:r>
                            <a:rPr lang="hu-HU" b="0" i="1" smtClean="0">
                              <a:latin typeface="Cambria Math" panose="02040503050406030204" pitchFamily="18" charset="0"/>
                            </a:rPr>
                            <m:t>[ </m:t>
                          </m:r>
                          <m:r>
                            <a:rPr lang="hu-HU" b="0" i="1" smtClean="0">
                              <a:latin typeface="Cambria Math" panose="02040503050406030204" pitchFamily="18" charset="0"/>
                            </a:rPr>
                            <m:t>𝑓</m:t>
                          </m:r>
                          <m:d>
                            <m:dPr>
                              <m:ctrlPr>
                                <a:rPr lang="hu-HU" b="0" i="1" smtClean="0">
                                  <a:latin typeface="Cambria Math" panose="02040503050406030204" pitchFamily="18" charset="0"/>
                                </a:rPr>
                              </m:ctrlPr>
                            </m:dPr>
                            <m:e>
                              <m:r>
                                <a:rPr lang="hu-HU" b="0" i="1" smtClean="0">
                                  <a:latin typeface="Cambria Math" panose="02040503050406030204" pitchFamily="18" charset="0"/>
                                </a:rPr>
                                <m:t>𝑥</m:t>
                              </m:r>
                              <m:r>
                                <a:rPr lang="hu-HU" b="0" i="1" smtClean="0">
                                  <a:latin typeface="Cambria Math" panose="02040503050406030204" pitchFamily="18" charset="0"/>
                                </a:rPr>
                                <m:t>     </m:t>
                              </m:r>
                            </m:e>
                          </m:d>
                          <m:r>
                            <a:rPr lang="hu-HU" b="0" i="1" smtClean="0">
                              <a:latin typeface="Cambria Math" panose="02040503050406030204" pitchFamily="18" charset="0"/>
                            </a:rPr>
                            <m:t>+</m:t>
                          </m:r>
                          <m:r>
                            <a:rPr lang="hu-HU" b="0" i="1" smtClean="0">
                              <a:latin typeface="Cambria Math" panose="02040503050406030204" pitchFamily="18" charset="0"/>
                            </a:rPr>
                            <m:t>𝑓</m:t>
                          </m:r>
                          <m:d>
                            <m:dPr>
                              <m:ctrlPr>
                                <a:rPr lang="hu-HU" b="0" i="1" smtClean="0">
                                  <a:latin typeface="Cambria Math" panose="02040503050406030204" pitchFamily="18" charset="0"/>
                                </a:rPr>
                              </m:ctrlPr>
                            </m:dPr>
                            <m:e>
                              <m:r>
                                <a:rPr lang="hu-HU" b="0" i="1" smtClean="0">
                                  <a:latin typeface="Cambria Math" panose="02040503050406030204" pitchFamily="18" charset="0"/>
                                </a:rPr>
                                <m:t>𝑥</m:t>
                              </m:r>
                              <m:r>
                                <a:rPr lang="hu-HU" b="0" i="1" smtClean="0">
                                  <a:latin typeface="Cambria Math" panose="02040503050406030204" pitchFamily="18" charset="0"/>
                                </a:rPr>
                                <m:t>         </m:t>
                              </m:r>
                            </m:e>
                          </m:d>
                          <m:r>
                            <a:rPr lang="hu-HU" b="0" i="1" smtClean="0">
                              <a:latin typeface="Cambria Math" panose="02040503050406030204" pitchFamily="18" charset="0"/>
                            </a:rPr>
                            <m:t>]</m:t>
                          </m:r>
                        </m:e>
                      </m:nary>
                    </m:oMath>
                  </m:oMathPara>
                </a14:m>
                <a:endParaRPr lang="hu-HU" dirty="0"/>
              </a:p>
            </p:txBody>
          </p:sp>
        </mc:Choice>
        <mc:Fallback xmlns="">
          <p:sp>
            <p:nvSpPr>
              <p:cNvPr id="36" name="TextBox 35"/>
              <p:cNvSpPr txBox="1">
                <a:spLocks noRot="1" noChangeAspect="1" noMove="1" noResize="1" noEditPoints="1" noAdjustHandles="1" noChangeArrowheads="1" noChangeShapeType="1" noTextEdit="1"/>
              </p:cNvSpPr>
              <p:nvPr/>
            </p:nvSpPr>
            <p:spPr>
              <a:xfrm>
                <a:off x="6052254" y="4587792"/>
                <a:ext cx="2794739" cy="871201"/>
              </a:xfrm>
              <a:prstGeom prst="rect">
                <a:avLst/>
              </a:prstGeom>
              <a:blipFill rotWithShape="0">
                <a:blip r:embed="rId4"/>
                <a:stretch>
                  <a:fillRect/>
                </a:stretch>
              </a:blipFill>
            </p:spPr>
            <p:txBody>
              <a:bodyPr/>
              <a:lstStyle/>
              <a:p>
                <a:r>
                  <a:rPr lang="hu-HU">
                    <a:noFill/>
                  </a:rPr>
                  <a:t> </a:t>
                </a:r>
              </a:p>
            </p:txBody>
          </p:sp>
        </mc:Fallback>
      </mc:AlternateContent>
      <p:sp>
        <p:nvSpPr>
          <p:cNvPr id="37" name="TextBox 36"/>
          <p:cNvSpPr txBox="1"/>
          <p:nvPr/>
        </p:nvSpPr>
        <p:spPr>
          <a:xfrm>
            <a:off x="5332899" y="4795096"/>
            <a:ext cx="324128" cy="369332"/>
          </a:xfrm>
          <a:prstGeom prst="rect">
            <a:avLst/>
          </a:prstGeom>
          <a:noFill/>
        </p:spPr>
        <p:txBody>
          <a:bodyPr wrap="none" rtlCol="0">
            <a:spAutoFit/>
          </a:bodyPr>
          <a:lstStyle/>
          <a:p>
            <a:r>
              <a:rPr lang="hu-HU" dirty="0" smtClean="0"/>
              <a:t>~</a:t>
            </a:r>
            <a:endParaRPr lang="hu-HU" dirty="0"/>
          </a:p>
        </p:txBody>
      </p:sp>
      <p:sp>
        <p:nvSpPr>
          <p:cNvPr id="7" name="TextBox 6"/>
          <p:cNvSpPr txBox="1"/>
          <p:nvPr/>
        </p:nvSpPr>
        <p:spPr>
          <a:xfrm>
            <a:off x="6970296" y="4979762"/>
            <a:ext cx="300082" cy="369332"/>
          </a:xfrm>
          <a:prstGeom prst="rect">
            <a:avLst/>
          </a:prstGeom>
          <a:noFill/>
        </p:spPr>
        <p:txBody>
          <a:bodyPr wrap="none" rtlCol="0">
            <a:spAutoFit/>
          </a:bodyPr>
          <a:lstStyle/>
          <a:p>
            <a:r>
              <a:rPr lang="hu-HU" dirty="0" smtClean="0"/>
              <a:t>k</a:t>
            </a:r>
            <a:endParaRPr lang="hu-HU" dirty="0"/>
          </a:p>
        </p:txBody>
      </p:sp>
      <p:sp>
        <p:nvSpPr>
          <p:cNvPr id="38" name="TextBox 37"/>
          <p:cNvSpPr txBox="1"/>
          <p:nvPr/>
        </p:nvSpPr>
        <p:spPr>
          <a:xfrm>
            <a:off x="7922066" y="5001158"/>
            <a:ext cx="567784" cy="369332"/>
          </a:xfrm>
          <a:prstGeom prst="rect">
            <a:avLst/>
          </a:prstGeom>
          <a:noFill/>
        </p:spPr>
        <p:txBody>
          <a:bodyPr wrap="none" rtlCol="0">
            <a:spAutoFit/>
          </a:bodyPr>
          <a:lstStyle/>
          <a:p>
            <a:r>
              <a:rPr lang="hu-HU" dirty="0" smtClean="0"/>
              <a:t>k+1</a:t>
            </a:r>
            <a:endParaRPr lang="hu-HU" dirty="0"/>
          </a:p>
        </p:txBody>
      </p:sp>
      <p:sp>
        <p:nvSpPr>
          <p:cNvPr id="39" name="Rectangle 38"/>
          <p:cNvSpPr/>
          <p:nvPr/>
        </p:nvSpPr>
        <p:spPr>
          <a:xfrm>
            <a:off x="2044957" y="3890051"/>
            <a:ext cx="9040969" cy="226668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38673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2" y="347730"/>
            <a:ext cx="1342034" cy="369332"/>
          </a:xfrm>
          <a:prstGeom prst="rect">
            <a:avLst/>
          </a:prstGeom>
          <a:noFill/>
        </p:spPr>
        <p:txBody>
          <a:bodyPr wrap="none" rtlCol="0">
            <a:spAutoFit/>
          </a:bodyPr>
          <a:lstStyle/>
          <a:p>
            <a:r>
              <a:rPr lang="hu-HU" b="1" u="sng" dirty="0" smtClean="0"/>
              <a:t>Procedure</a:t>
            </a:r>
            <a:endParaRPr lang="hu-HU" b="1" u="sng" dirty="0"/>
          </a:p>
        </p:txBody>
      </p:sp>
      <p:sp>
        <p:nvSpPr>
          <p:cNvPr id="5" name="TextBox 4"/>
          <p:cNvSpPr txBox="1"/>
          <p:nvPr/>
        </p:nvSpPr>
        <p:spPr>
          <a:xfrm>
            <a:off x="2099256" y="1236372"/>
            <a:ext cx="8220520" cy="2308324"/>
          </a:xfrm>
          <a:prstGeom prst="rect">
            <a:avLst/>
          </a:prstGeom>
          <a:noFill/>
        </p:spPr>
        <p:txBody>
          <a:bodyPr wrap="none" rtlCol="0">
            <a:spAutoFit/>
          </a:bodyPr>
          <a:lstStyle/>
          <a:p>
            <a:r>
              <a:rPr lang="hu-HU" dirty="0" smtClean="0"/>
              <a:t>1.) make N equally spaced domains – for this we need N+1 points</a:t>
            </a:r>
          </a:p>
          <a:p>
            <a:r>
              <a:rPr lang="hu-HU" dirty="0"/>
              <a:t> </a:t>
            </a:r>
            <a:r>
              <a:rPr lang="hu-HU" dirty="0" smtClean="0"/>
              <a:t>       on the x axis as we have seen</a:t>
            </a:r>
          </a:p>
          <a:p>
            <a:endParaRPr lang="hu-HU" dirty="0"/>
          </a:p>
          <a:p>
            <a:r>
              <a:rPr lang="hu-HU" dirty="0" smtClean="0"/>
              <a:t>2.) make the interval:    a  =  x   &lt;   x   &lt;   ...   &lt;   x          =   b</a:t>
            </a:r>
          </a:p>
          <a:p>
            <a:endParaRPr lang="hu-HU" dirty="0"/>
          </a:p>
          <a:p>
            <a:endParaRPr lang="hu-HU" dirty="0" smtClean="0"/>
          </a:p>
          <a:p>
            <a:r>
              <a:rPr lang="hu-HU" dirty="0"/>
              <a:t>	</a:t>
            </a:r>
            <a:r>
              <a:rPr lang="hu-HU" dirty="0" smtClean="0"/>
              <a:t>h = (b-a) / N   this is the grid spacing, the distance between two</a:t>
            </a:r>
          </a:p>
          <a:p>
            <a:r>
              <a:rPr lang="hu-HU" dirty="0"/>
              <a:t>	</a:t>
            </a:r>
            <a:r>
              <a:rPr lang="hu-HU" dirty="0" smtClean="0"/>
              <a:t>			points on the x axis</a:t>
            </a:r>
            <a:endParaRPr lang="hu-HU" dirty="0"/>
          </a:p>
        </p:txBody>
      </p:sp>
      <p:sp>
        <p:nvSpPr>
          <p:cNvPr id="6" name="TextBox 5"/>
          <p:cNvSpPr txBox="1"/>
          <p:nvPr/>
        </p:nvSpPr>
        <p:spPr>
          <a:xfrm>
            <a:off x="5378679" y="2252035"/>
            <a:ext cx="312906" cy="369332"/>
          </a:xfrm>
          <a:prstGeom prst="rect">
            <a:avLst/>
          </a:prstGeom>
          <a:noFill/>
        </p:spPr>
        <p:txBody>
          <a:bodyPr wrap="none" rtlCol="0">
            <a:spAutoFit/>
          </a:bodyPr>
          <a:lstStyle/>
          <a:p>
            <a:r>
              <a:rPr lang="hu-HU" dirty="0" smtClean="0"/>
              <a:t>1</a:t>
            </a:r>
            <a:endParaRPr lang="hu-HU" dirty="0"/>
          </a:p>
        </p:txBody>
      </p:sp>
      <p:sp>
        <p:nvSpPr>
          <p:cNvPr id="32" name="TextBox 31"/>
          <p:cNvSpPr txBox="1"/>
          <p:nvPr/>
        </p:nvSpPr>
        <p:spPr>
          <a:xfrm>
            <a:off x="5975202" y="2252035"/>
            <a:ext cx="312906" cy="369332"/>
          </a:xfrm>
          <a:prstGeom prst="rect">
            <a:avLst/>
          </a:prstGeom>
          <a:noFill/>
        </p:spPr>
        <p:txBody>
          <a:bodyPr wrap="none" rtlCol="0">
            <a:spAutoFit/>
          </a:bodyPr>
          <a:lstStyle/>
          <a:p>
            <a:r>
              <a:rPr lang="hu-HU" dirty="0"/>
              <a:t>2</a:t>
            </a:r>
          </a:p>
        </p:txBody>
      </p:sp>
      <p:sp>
        <p:nvSpPr>
          <p:cNvPr id="33" name="TextBox 32"/>
          <p:cNvSpPr txBox="1"/>
          <p:nvPr/>
        </p:nvSpPr>
        <p:spPr>
          <a:xfrm>
            <a:off x="7318575" y="2252035"/>
            <a:ext cx="623889" cy="369332"/>
          </a:xfrm>
          <a:prstGeom prst="rect">
            <a:avLst/>
          </a:prstGeom>
          <a:noFill/>
        </p:spPr>
        <p:txBody>
          <a:bodyPr wrap="none" rtlCol="0">
            <a:spAutoFit/>
          </a:bodyPr>
          <a:lstStyle/>
          <a:p>
            <a:r>
              <a:rPr lang="hu-HU" dirty="0" smtClean="0"/>
              <a:t>N+1</a:t>
            </a:r>
            <a:endParaRPr lang="hu-HU" dirty="0"/>
          </a:p>
        </p:txBody>
      </p:sp>
      <mc:AlternateContent xmlns:mc="http://schemas.openxmlformats.org/markup-compatibility/2006" xmlns:a14="http://schemas.microsoft.com/office/drawing/2010/main">
        <mc:Choice Requires="a14">
          <p:sp>
            <p:nvSpPr>
              <p:cNvPr id="34" name="TextBox 33"/>
              <p:cNvSpPr txBox="1"/>
              <p:nvPr/>
            </p:nvSpPr>
            <p:spPr>
              <a:xfrm>
                <a:off x="2855429" y="4445399"/>
                <a:ext cx="220663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r>
                            <a:rPr lang="hu-HU" sz="2800" b="0" i="1" smtClean="0">
                              <a:latin typeface="Cambria Math" panose="02040503050406030204" pitchFamily="18" charset="0"/>
                            </a:rPr>
                            <m:t>= </m:t>
                          </m:r>
                        </m:e>
                      </m:nary>
                    </m:oMath>
                  </m:oMathPara>
                </a14:m>
                <a:endParaRPr lang="hu-HU"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855429" y="4445399"/>
                <a:ext cx="2206630" cy="1399422"/>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905606" y="4831078"/>
                <a:ext cx="788486" cy="616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i="1" smtClean="0">
                              <a:latin typeface="Cambria Math" panose="02040503050406030204" pitchFamily="18" charset="0"/>
                            </a:rPr>
                          </m:ctrlPr>
                        </m:fPr>
                        <m:num>
                          <m:r>
                            <a:rPr lang="hu-HU" b="0" i="1" smtClean="0">
                              <a:latin typeface="Cambria Math" panose="02040503050406030204" pitchFamily="18" charset="0"/>
                            </a:rPr>
                            <m:t>𝑏</m:t>
                          </m:r>
                          <m:r>
                            <a:rPr lang="hu-HU" b="0" i="1" smtClean="0">
                              <a:latin typeface="Cambria Math" panose="02040503050406030204" pitchFamily="18" charset="0"/>
                            </a:rPr>
                            <m:t>−</m:t>
                          </m:r>
                          <m:r>
                            <a:rPr lang="hu-HU" b="0" i="1" smtClean="0">
                              <a:latin typeface="Cambria Math" panose="02040503050406030204" pitchFamily="18" charset="0"/>
                            </a:rPr>
                            <m:t>𝑎</m:t>
                          </m:r>
                        </m:num>
                        <m:den>
                          <m:r>
                            <a:rPr lang="hu-HU" b="0" i="1" smtClean="0">
                              <a:latin typeface="Cambria Math" panose="02040503050406030204" pitchFamily="18" charset="0"/>
                            </a:rPr>
                            <m:t>2</m:t>
                          </m:r>
                          <m:r>
                            <a:rPr lang="hu-HU" b="0" i="1" smtClean="0">
                              <a:latin typeface="Cambria Math" panose="02040503050406030204" pitchFamily="18" charset="0"/>
                            </a:rPr>
                            <m:t>𝑁</m:t>
                          </m:r>
                        </m:den>
                      </m:f>
                    </m:oMath>
                  </m:oMathPara>
                </a14:m>
                <a:endParaRPr lang="hu-HU" dirty="0"/>
              </a:p>
            </p:txBody>
          </p:sp>
        </mc:Choice>
        <mc:Fallback xmlns="">
          <p:sp>
            <p:nvSpPr>
              <p:cNvPr id="35" name="TextBox 34"/>
              <p:cNvSpPr txBox="1">
                <a:spLocks noRot="1" noChangeAspect="1" noMove="1" noResize="1" noEditPoints="1" noAdjustHandles="1" noChangeArrowheads="1" noChangeShapeType="1" noTextEdit="1"/>
              </p:cNvSpPr>
              <p:nvPr/>
            </p:nvSpPr>
            <p:spPr>
              <a:xfrm>
                <a:off x="4905606" y="4831078"/>
                <a:ext cx="788486" cy="616451"/>
              </a:xfrm>
              <a:prstGeom prst="rect">
                <a:avLst/>
              </a:prstGeom>
              <a:blipFill rotWithShape="0">
                <a:blip r:embed="rId3"/>
                <a:stretch>
                  <a:fillRect/>
                </a:stretch>
              </a:blipFill>
            </p:spPr>
            <p:txBody>
              <a:bodyPr/>
              <a:lstStyle/>
              <a:p>
                <a:r>
                  <a:rPr lang="hu-HU">
                    <a:noFill/>
                  </a:rPr>
                  <a:t> </a:t>
                </a:r>
              </a:p>
            </p:txBody>
          </p:sp>
        </mc:Fallback>
      </mc:AlternateContent>
      <p:sp>
        <p:nvSpPr>
          <p:cNvPr id="37" name="TextBox 36"/>
          <p:cNvSpPr txBox="1"/>
          <p:nvPr/>
        </p:nvSpPr>
        <p:spPr>
          <a:xfrm>
            <a:off x="4523069" y="4911006"/>
            <a:ext cx="324128" cy="369332"/>
          </a:xfrm>
          <a:prstGeom prst="rect">
            <a:avLst/>
          </a:prstGeom>
          <a:noFill/>
        </p:spPr>
        <p:txBody>
          <a:bodyPr wrap="none" rtlCol="0">
            <a:spAutoFit/>
          </a:bodyPr>
          <a:lstStyle/>
          <a:p>
            <a:r>
              <a:rPr lang="hu-HU" dirty="0" smtClean="0"/>
              <a:t>~</a:t>
            </a:r>
            <a:endParaRPr lang="hu-HU" dirty="0"/>
          </a:p>
        </p:txBody>
      </p:sp>
      <p:sp>
        <p:nvSpPr>
          <p:cNvPr id="3" name="TextBox 2"/>
          <p:cNvSpPr txBox="1"/>
          <p:nvPr/>
        </p:nvSpPr>
        <p:spPr>
          <a:xfrm>
            <a:off x="5694092" y="4911006"/>
            <a:ext cx="4496744" cy="369332"/>
          </a:xfrm>
          <a:prstGeom prst="rect">
            <a:avLst/>
          </a:prstGeom>
          <a:noFill/>
        </p:spPr>
        <p:txBody>
          <a:bodyPr wrap="none" rtlCol="0">
            <a:spAutoFit/>
          </a:bodyPr>
          <a:lstStyle/>
          <a:p>
            <a:r>
              <a:rPr lang="hu-HU" dirty="0" smtClean="0"/>
              <a:t>[ f(x   ) + 2 f(x  ) + ... + 2 f(x    ) + f(x      ) ]</a:t>
            </a:r>
            <a:endParaRPr lang="hu-HU" dirty="0"/>
          </a:p>
        </p:txBody>
      </p:sp>
      <p:sp>
        <p:nvSpPr>
          <p:cNvPr id="14" name="TextBox 13"/>
          <p:cNvSpPr txBox="1"/>
          <p:nvPr/>
        </p:nvSpPr>
        <p:spPr>
          <a:xfrm>
            <a:off x="6128661" y="5095672"/>
            <a:ext cx="312906" cy="369332"/>
          </a:xfrm>
          <a:prstGeom prst="rect">
            <a:avLst/>
          </a:prstGeom>
          <a:noFill/>
        </p:spPr>
        <p:txBody>
          <a:bodyPr wrap="none" rtlCol="0">
            <a:spAutoFit/>
          </a:bodyPr>
          <a:lstStyle/>
          <a:p>
            <a:r>
              <a:rPr lang="hu-HU" dirty="0" smtClean="0"/>
              <a:t>1</a:t>
            </a:r>
            <a:endParaRPr lang="hu-HU" dirty="0"/>
          </a:p>
        </p:txBody>
      </p:sp>
      <p:sp>
        <p:nvSpPr>
          <p:cNvPr id="15" name="TextBox 14"/>
          <p:cNvSpPr txBox="1"/>
          <p:nvPr/>
        </p:nvSpPr>
        <p:spPr>
          <a:xfrm>
            <a:off x="7100868" y="5078197"/>
            <a:ext cx="377026" cy="369332"/>
          </a:xfrm>
          <a:prstGeom prst="rect">
            <a:avLst/>
          </a:prstGeom>
          <a:noFill/>
        </p:spPr>
        <p:txBody>
          <a:bodyPr wrap="none" rtlCol="0">
            <a:spAutoFit/>
          </a:bodyPr>
          <a:lstStyle/>
          <a:p>
            <a:r>
              <a:rPr lang="hu-HU" dirty="0" smtClean="0"/>
              <a:t>2 </a:t>
            </a:r>
            <a:endParaRPr lang="hu-HU" dirty="0"/>
          </a:p>
        </p:txBody>
      </p:sp>
      <p:sp>
        <p:nvSpPr>
          <p:cNvPr id="16" name="TextBox 15"/>
          <p:cNvSpPr txBox="1"/>
          <p:nvPr/>
        </p:nvSpPr>
        <p:spPr>
          <a:xfrm>
            <a:off x="8528030" y="5097633"/>
            <a:ext cx="356188" cy="369332"/>
          </a:xfrm>
          <a:prstGeom prst="rect">
            <a:avLst/>
          </a:prstGeom>
          <a:noFill/>
        </p:spPr>
        <p:txBody>
          <a:bodyPr wrap="none" rtlCol="0">
            <a:spAutoFit/>
          </a:bodyPr>
          <a:lstStyle/>
          <a:p>
            <a:r>
              <a:rPr lang="hu-HU" dirty="0" smtClean="0"/>
              <a:t>N</a:t>
            </a:r>
            <a:endParaRPr lang="hu-HU" dirty="0"/>
          </a:p>
        </p:txBody>
      </p:sp>
      <p:sp>
        <p:nvSpPr>
          <p:cNvPr id="17" name="TextBox 16"/>
          <p:cNvSpPr txBox="1"/>
          <p:nvPr/>
        </p:nvSpPr>
        <p:spPr>
          <a:xfrm>
            <a:off x="9310465" y="5095672"/>
            <a:ext cx="623889" cy="369332"/>
          </a:xfrm>
          <a:prstGeom prst="rect">
            <a:avLst/>
          </a:prstGeom>
          <a:noFill/>
        </p:spPr>
        <p:txBody>
          <a:bodyPr wrap="none" rtlCol="0">
            <a:spAutoFit/>
          </a:bodyPr>
          <a:lstStyle/>
          <a:p>
            <a:r>
              <a:rPr lang="hu-HU" dirty="0" smtClean="0"/>
              <a:t>N+1</a:t>
            </a:r>
            <a:endParaRPr lang="hu-HU" dirty="0"/>
          </a:p>
        </p:txBody>
      </p:sp>
      <p:sp>
        <p:nvSpPr>
          <p:cNvPr id="4" name="Rectangle 3"/>
          <p:cNvSpPr/>
          <p:nvPr/>
        </p:nvSpPr>
        <p:spPr>
          <a:xfrm>
            <a:off x="2099256" y="4069724"/>
            <a:ext cx="9040969" cy="226668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596609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Trapezoidal</a:t>
            </a:r>
            <a:r>
              <a:rPr lang="hu-HU" dirty="0"/>
              <a:t> formula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43061" y="2929237"/>
            <a:ext cx="3667654" cy="2442563"/>
          </a:xfrm>
        </p:spPr>
      </p:pic>
      <p:sp>
        <p:nvSpPr>
          <p:cNvPr id="5" name="TextBox 4"/>
          <p:cNvSpPr txBox="1"/>
          <p:nvPr/>
        </p:nvSpPr>
        <p:spPr>
          <a:xfrm>
            <a:off x="7410715" y="4772722"/>
            <a:ext cx="295274" cy="369332"/>
          </a:xfrm>
          <a:prstGeom prst="rect">
            <a:avLst/>
          </a:prstGeom>
          <a:noFill/>
        </p:spPr>
        <p:txBody>
          <a:bodyPr wrap="none" rtlCol="0">
            <a:spAutoFit/>
          </a:bodyPr>
          <a:lstStyle/>
          <a:p>
            <a:r>
              <a:rPr lang="hu-HU" dirty="0" smtClean="0"/>
              <a:t>x</a:t>
            </a:r>
            <a:endParaRPr lang="en-US" dirty="0"/>
          </a:p>
        </p:txBody>
      </p:sp>
      <p:sp>
        <p:nvSpPr>
          <p:cNvPr id="6" name="TextBox 5"/>
          <p:cNvSpPr txBox="1"/>
          <p:nvPr/>
        </p:nvSpPr>
        <p:spPr>
          <a:xfrm>
            <a:off x="3651180" y="2559905"/>
            <a:ext cx="537327" cy="369332"/>
          </a:xfrm>
          <a:prstGeom prst="rect">
            <a:avLst/>
          </a:prstGeom>
          <a:noFill/>
        </p:spPr>
        <p:txBody>
          <a:bodyPr wrap="none" rtlCol="0">
            <a:spAutoFit/>
          </a:bodyPr>
          <a:lstStyle/>
          <a:p>
            <a:r>
              <a:rPr lang="hu-HU" dirty="0" smtClean="0"/>
              <a:t>f(x)</a:t>
            </a:r>
            <a:endParaRPr lang="en-US" dirty="0"/>
          </a:p>
        </p:txBody>
      </p:sp>
    </p:spTree>
    <p:extLst>
      <p:ext uri="{BB962C8B-B14F-4D97-AF65-F5344CB8AC3E}">
        <p14:creationId xmlns:p14="http://schemas.microsoft.com/office/powerpoint/2010/main" val="1472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Trapezoidal</a:t>
            </a:r>
            <a:r>
              <a:rPr lang="hu-HU" dirty="0" smtClean="0"/>
              <a:t> formula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261729" y="3161371"/>
                <a:ext cx="4410309" cy="6283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rPr>
                          </m:ctrlPr>
                        </m:naryPr>
                        <m:sub>
                          <m:r>
                            <m:rPr>
                              <m:brk m:alnAt="23"/>
                            </m:rPr>
                            <a:rPr lang="hu-HU" b="0" i="1" smtClean="0">
                              <a:latin typeface="Cambria Math" panose="02040503050406030204" pitchFamily="18" charset="0"/>
                            </a:rPr>
                            <m:t>𝑎</m:t>
                          </m:r>
                        </m:sub>
                        <m:sup>
                          <m:r>
                            <a:rPr lang="hu-HU" b="0" i="1" smtClean="0">
                              <a:latin typeface="Cambria Math" panose="02040503050406030204" pitchFamily="18" charset="0"/>
                            </a:rPr>
                            <m:t>𝑏</m:t>
                          </m:r>
                        </m:sup>
                        <m:e>
                          <m:r>
                            <a:rPr lang="hu-HU" b="0" i="1" smtClean="0">
                              <a:latin typeface="Cambria Math" panose="02040503050406030204" pitchFamily="18" charset="0"/>
                            </a:rPr>
                            <m:t>𝑓</m:t>
                          </m:r>
                          <m:d>
                            <m:dPr>
                              <m:ctrlPr>
                                <a:rPr lang="hu-HU" b="0" i="1" smtClean="0">
                                  <a:latin typeface="Cambria Math" panose="02040503050406030204" pitchFamily="18" charset="0"/>
                                </a:rPr>
                              </m:ctrlPr>
                            </m:dPr>
                            <m:e>
                              <m:r>
                                <a:rPr lang="hu-HU" b="0" i="1" smtClean="0">
                                  <a:latin typeface="Cambria Math" panose="02040503050406030204" pitchFamily="18" charset="0"/>
                                </a:rPr>
                                <m:t>𝑥</m:t>
                              </m:r>
                            </m:e>
                          </m:d>
                          <m:r>
                            <a:rPr lang="hu-HU" b="0" i="1" smtClean="0">
                              <a:latin typeface="Cambria Math" panose="02040503050406030204" pitchFamily="18" charset="0"/>
                            </a:rPr>
                            <m:t>𝑑𝑥</m:t>
                          </m:r>
                          <m:r>
                            <a:rPr lang="hu-HU" b="0" i="1" smtClean="0">
                              <a:latin typeface="Cambria Math" panose="02040503050406030204" pitchFamily="18" charset="0"/>
                            </a:rPr>
                            <m:t>=</m:t>
                          </m:r>
                          <m:d>
                            <m:dPr>
                              <m:ctrlPr>
                                <a:rPr lang="hu-HU" b="0" i="1" smtClean="0">
                                  <a:latin typeface="Cambria Math" panose="02040503050406030204" pitchFamily="18" charset="0"/>
                                </a:rPr>
                              </m:ctrlPr>
                            </m:dPr>
                            <m:e>
                              <m:r>
                                <a:rPr lang="hu-HU" b="0" i="1" smtClean="0">
                                  <a:latin typeface="Cambria Math" panose="02040503050406030204" pitchFamily="18" charset="0"/>
                                </a:rPr>
                                <m:t>𝑏</m:t>
                              </m:r>
                              <m:r>
                                <a:rPr lang="hu-HU" b="0" i="1" smtClean="0">
                                  <a:latin typeface="Cambria Math" panose="02040503050406030204" pitchFamily="18" charset="0"/>
                                </a:rPr>
                                <m:t>−</m:t>
                              </m:r>
                              <m:r>
                                <a:rPr lang="hu-HU" b="0" i="1" smtClean="0">
                                  <a:latin typeface="Cambria Math" panose="02040503050406030204" pitchFamily="18" charset="0"/>
                                </a:rPr>
                                <m:t>𝑎</m:t>
                              </m:r>
                            </m:e>
                          </m:d>
                          <m:f>
                            <m:fPr>
                              <m:ctrlPr>
                                <a:rPr lang="en-US" i="1" smtClean="0">
                                  <a:latin typeface="Cambria Math" panose="02040503050406030204" pitchFamily="18" charset="0"/>
                                </a:rPr>
                              </m:ctrlPr>
                            </m:fPr>
                            <m:num>
                              <m:r>
                                <a:rPr lang="hu-HU" b="0" i="1" smtClean="0">
                                  <a:latin typeface="Cambria Math" panose="02040503050406030204" pitchFamily="18" charset="0"/>
                                </a:rPr>
                                <m:t>𝑓</m:t>
                              </m:r>
                              <m:d>
                                <m:dPr>
                                  <m:ctrlPr>
                                    <a:rPr lang="hu-HU" b="0" i="1" smtClean="0">
                                      <a:latin typeface="Cambria Math" panose="02040503050406030204" pitchFamily="18" charset="0"/>
                                    </a:rPr>
                                  </m:ctrlPr>
                                </m:dPr>
                                <m:e>
                                  <m:r>
                                    <a:rPr lang="hu-HU" b="0" i="1" smtClean="0">
                                      <a:latin typeface="Cambria Math" panose="02040503050406030204" pitchFamily="18" charset="0"/>
                                    </a:rPr>
                                    <m:t>𝑎</m:t>
                                  </m:r>
                                </m:e>
                              </m:d>
                              <m:r>
                                <a:rPr lang="hu-HU" b="0" i="1" smtClean="0">
                                  <a:latin typeface="Cambria Math" panose="02040503050406030204" pitchFamily="18" charset="0"/>
                                </a:rPr>
                                <m:t>+</m:t>
                              </m:r>
                              <m:r>
                                <a:rPr lang="hu-HU" b="0" i="1" smtClean="0">
                                  <a:latin typeface="Cambria Math" panose="02040503050406030204" pitchFamily="18" charset="0"/>
                                </a:rPr>
                                <m:t>𝑓</m:t>
                              </m:r>
                              <m:r>
                                <a:rPr lang="hu-HU" b="0" i="1" smtClean="0">
                                  <a:latin typeface="Cambria Math" panose="02040503050406030204" pitchFamily="18" charset="0"/>
                                </a:rPr>
                                <m:t>(</m:t>
                              </m:r>
                              <m:r>
                                <a:rPr lang="hu-HU" b="0" i="1" smtClean="0">
                                  <a:latin typeface="Cambria Math" panose="02040503050406030204" pitchFamily="18" charset="0"/>
                                </a:rPr>
                                <m:t>𝑏</m:t>
                              </m:r>
                              <m:r>
                                <a:rPr lang="hu-HU" b="0" i="1" smtClean="0">
                                  <a:latin typeface="Cambria Math" panose="02040503050406030204" pitchFamily="18" charset="0"/>
                                </a:rPr>
                                <m:t>)</m:t>
                              </m:r>
                            </m:num>
                            <m:den>
                              <m:r>
                                <a:rPr lang="hu-HU" b="0" i="1" smtClean="0">
                                  <a:latin typeface="Cambria Math" panose="02040503050406030204" pitchFamily="18" charset="0"/>
                                </a:rPr>
                                <m:t>2</m:t>
                              </m:r>
                            </m:den>
                          </m:f>
                        </m:e>
                      </m:nary>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261729" y="3161371"/>
                <a:ext cx="4410309" cy="628314"/>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336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NUMERICAL METHODS</a:t>
            </a:r>
            <a:endParaRPr lang="en-US" b="1" dirty="0"/>
          </a:p>
        </p:txBody>
      </p:sp>
      <p:sp>
        <p:nvSpPr>
          <p:cNvPr id="3" name="Subtitle 2"/>
          <p:cNvSpPr>
            <a:spLocks noGrp="1"/>
          </p:cNvSpPr>
          <p:nvPr>
            <p:ph type="subTitle" idx="1"/>
          </p:nvPr>
        </p:nvSpPr>
        <p:spPr/>
        <p:txBody>
          <a:bodyPr/>
          <a:lstStyle/>
          <a:p>
            <a:r>
              <a:rPr lang="hu-HU" b="1" dirty="0" smtClean="0"/>
              <a:t>INTEGRATION</a:t>
            </a:r>
            <a:endParaRPr lang="en-US" b="1" dirty="0"/>
          </a:p>
        </p:txBody>
      </p:sp>
    </p:spTree>
    <p:extLst>
      <p:ext uri="{BB962C8B-B14F-4D97-AF65-F5344CB8AC3E}">
        <p14:creationId xmlns:p14="http://schemas.microsoft.com/office/powerpoint/2010/main" val="389436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Simpson formula</a:t>
            </a:r>
            <a:endParaRPr lang="en-US" b="1" u="sng" dirty="0"/>
          </a:p>
        </p:txBody>
      </p:sp>
      <p:sp>
        <p:nvSpPr>
          <p:cNvPr id="3" name="Content Placeholder 2"/>
          <p:cNvSpPr>
            <a:spLocks noGrp="1"/>
          </p:cNvSpPr>
          <p:nvPr>
            <p:ph idx="1"/>
          </p:nvPr>
        </p:nvSpPr>
        <p:spPr/>
        <p:txBody>
          <a:bodyPr/>
          <a:lstStyle/>
          <a:p>
            <a:r>
              <a:rPr lang="en-US" dirty="0"/>
              <a:t>Simpson's rule is a method for numerical integration, the numerical approximation of definite </a:t>
            </a:r>
            <a:r>
              <a:rPr lang="en-US" dirty="0" smtClean="0"/>
              <a:t>integrals</a:t>
            </a:r>
            <a:endParaRPr lang="hu-HU" dirty="0" smtClean="0"/>
          </a:p>
          <a:p>
            <a:r>
              <a:rPr lang="hu-HU" dirty="0" smtClean="0"/>
              <a:t>Basically it is a quadratic interpolation !!!</a:t>
            </a:r>
          </a:p>
          <a:p>
            <a:r>
              <a:rPr lang="hu-HU" dirty="0"/>
              <a:t>The error of </a:t>
            </a:r>
            <a:r>
              <a:rPr lang="hu-HU" dirty="0" smtClean="0"/>
              <a:t>the algorithm is proportional to the fourth derivative</a:t>
            </a:r>
          </a:p>
          <a:p>
            <a:r>
              <a:rPr lang="hu-HU" dirty="0" smtClean="0"/>
              <a:t>Yields better results than trapezoidal </a:t>
            </a:r>
            <a:r>
              <a:rPr lang="hu-HU" dirty="0"/>
              <a:t>r</a:t>
            </a:r>
            <a:r>
              <a:rPr lang="hu-HU" dirty="0" smtClean="0"/>
              <a:t>ule</a:t>
            </a:r>
          </a:p>
          <a:p>
            <a:r>
              <a:rPr lang="hu-HU" dirty="0" smtClean="0"/>
              <a:t>Here we have a start point </a:t>
            </a:r>
            <a:r>
              <a:rPr lang="hu-HU" b="1" i="1" dirty="0" smtClean="0"/>
              <a:t>a</a:t>
            </a:r>
            <a:r>
              <a:rPr lang="hu-HU" dirty="0" smtClean="0"/>
              <a:t>, and end point </a:t>
            </a:r>
            <a:r>
              <a:rPr lang="hu-HU" b="1" i="1" dirty="0" smtClean="0"/>
              <a:t>b</a:t>
            </a:r>
            <a:r>
              <a:rPr lang="hu-HU" dirty="0" smtClean="0"/>
              <a:t> and an additional middle point at </a:t>
            </a:r>
            <a:r>
              <a:rPr lang="hu-HU" b="1" i="1" dirty="0" smtClean="0"/>
              <a:t>(a+b)/2</a:t>
            </a:r>
            <a:endParaRPr lang="hu-HU" b="1" i="1" dirty="0"/>
          </a:p>
          <a:p>
            <a:endParaRPr lang="hu-HU" dirty="0" smtClean="0"/>
          </a:p>
          <a:p>
            <a:endParaRPr lang="en-US" dirty="0"/>
          </a:p>
        </p:txBody>
      </p:sp>
    </p:spTree>
    <p:extLst>
      <p:ext uri="{BB962C8B-B14F-4D97-AF65-F5344CB8AC3E}">
        <p14:creationId xmlns:p14="http://schemas.microsoft.com/office/powerpoint/2010/main" val="412835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291102" y="617322"/>
                <a:ext cx="7625630" cy="644857"/>
              </a:xfrm>
              <a:prstGeom prst="rect">
                <a:avLst/>
              </a:prstGeom>
              <a:noFill/>
            </p:spPr>
            <p:txBody>
              <a:bodyPr wrap="square" lIns="0" tIns="0" rIns="0" bIns="0" rtlCol="0">
                <a:spAutoFit/>
              </a:bodyPr>
              <a:lstStyle/>
              <a:p>
                <a14:m>
                  <m:oMath xmlns:m="http://schemas.openxmlformats.org/officeDocument/2006/math">
                    <m:nary>
                      <m:naryPr>
                        <m:ctrlPr>
                          <a:rPr lang="en-US" sz="2800" i="1" smtClean="0">
                            <a:latin typeface="Cambria Math" panose="02040503050406030204" pitchFamily="18" charset="0"/>
                          </a:rPr>
                        </m:ctrlPr>
                      </m:naryPr>
                      <m:sub>
                        <m:r>
                          <m:rPr>
                            <m:brk m:alnAt="23"/>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r>
                          <a:rPr lang="hu-HU" sz="2800" b="0" i="1" smtClean="0">
                            <a:latin typeface="Cambria Math" panose="02040503050406030204" pitchFamily="18" charset="0"/>
                          </a:rPr>
                          <m:t>=</m:t>
                        </m:r>
                      </m:e>
                    </m:nary>
                  </m:oMath>
                </a14:m>
                <a:r>
                  <a:rPr lang="hu-HU" sz="2800" dirty="0" smtClean="0"/>
                  <a:t> </a:t>
                </a:r>
                <a14:m>
                  <m:oMath xmlns:m="http://schemas.openxmlformats.org/officeDocument/2006/math">
                    <m:f>
                      <m:fPr>
                        <m:ctrlPr>
                          <a:rPr lang="hu-HU" sz="2800" i="1" dirty="0" smtClean="0">
                            <a:latin typeface="Cambria Math" panose="02040503050406030204" pitchFamily="18" charset="0"/>
                          </a:rPr>
                        </m:ctrlPr>
                      </m:fPr>
                      <m:num>
                        <m:r>
                          <a:rPr lang="hu-HU" sz="2800" b="0" i="1" dirty="0" smtClean="0">
                            <a:latin typeface="Cambria Math" panose="02040503050406030204" pitchFamily="18" charset="0"/>
                          </a:rPr>
                          <m:t>𝑏</m:t>
                        </m:r>
                        <m:r>
                          <a:rPr lang="hu-HU" sz="2800" b="0" i="1" dirty="0" smtClean="0">
                            <a:latin typeface="Cambria Math" panose="02040503050406030204" pitchFamily="18" charset="0"/>
                          </a:rPr>
                          <m:t>−</m:t>
                        </m:r>
                        <m:r>
                          <a:rPr lang="hu-HU" sz="2800" b="0" i="1" dirty="0" smtClean="0">
                            <a:latin typeface="Cambria Math" panose="02040503050406030204" pitchFamily="18" charset="0"/>
                          </a:rPr>
                          <m:t>𝑎</m:t>
                        </m:r>
                      </m:num>
                      <m:den>
                        <m:r>
                          <a:rPr lang="hu-HU" sz="2800" b="0" i="1" dirty="0" smtClean="0">
                            <a:latin typeface="Cambria Math" panose="02040503050406030204" pitchFamily="18" charset="0"/>
                          </a:rPr>
                          <m:t>6</m:t>
                        </m:r>
                      </m:den>
                    </m:f>
                    <m:r>
                      <a:rPr lang="hu-HU" sz="2800" b="0" i="1" dirty="0" smtClean="0">
                        <a:latin typeface="Cambria Math" panose="02040503050406030204" pitchFamily="18" charset="0"/>
                      </a:rPr>
                      <m:t>(</m:t>
                    </m:r>
                    <m:r>
                      <a:rPr lang="hu-HU" sz="2800" b="0" i="1" dirty="0" smtClean="0">
                        <a:latin typeface="Cambria Math" panose="02040503050406030204" pitchFamily="18" charset="0"/>
                      </a:rPr>
                      <m:t>𝑓</m:t>
                    </m:r>
                    <m:d>
                      <m:dPr>
                        <m:ctrlPr>
                          <a:rPr lang="hu-HU" sz="2800" b="0" i="1" dirty="0" smtClean="0">
                            <a:latin typeface="Cambria Math" panose="02040503050406030204" pitchFamily="18" charset="0"/>
                          </a:rPr>
                        </m:ctrlPr>
                      </m:dPr>
                      <m:e>
                        <m:r>
                          <a:rPr lang="hu-HU" sz="2800" b="0" i="1" dirty="0" smtClean="0">
                            <a:latin typeface="Cambria Math" panose="02040503050406030204" pitchFamily="18" charset="0"/>
                          </a:rPr>
                          <m:t>𝑎</m:t>
                        </m:r>
                      </m:e>
                    </m:d>
                    <m:r>
                      <a:rPr lang="hu-HU" sz="2800" b="0" i="1" dirty="0" smtClean="0">
                        <a:latin typeface="Cambria Math" panose="02040503050406030204" pitchFamily="18" charset="0"/>
                      </a:rPr>
                      <m:t>+4</m:t>
                    </m:r>
                    <m:r>
                      <a:rPr lang="hu-HU" sz="2800" b="0" i="1" dirty="0" smtClean="0">
                        <a:latin typeface="Cambria Math" panose="02040503050406030204" pitchFamily="18" charset="0"/>
                      </a:rPr>
                      <m:t>𝑓</m:t>
                    </m:r>
                    <m:d>
                      <m:dPr>
                        <m:ctrlPr>
                          <a:rPr lang="hu-HU" sz="2800" b="0" i="1" dirty="0" smtClean="0">
                            <a:latin typeface="Cambria Math" panose="02040503050406030204" pitchFamily="18" charset="0"/>
                          </a:rPr>
                        </m:ctrlPr>
                      </m:dPr>
                      <m:e>
                        <m:f>
                          <m:fPr>
                            <m:ctrlPr>
                              <a:rPr lang="hu-HU" sz="2800" i="1" dirty="0" smtClean="0">
                                <a:latin typeface="Cambria Math" panose="02040503050406030204" pitchFamily="18" charset="0"/>
                              </a:rPr>
                            </m:ctrlPr>
                          </m:fPr>
                          <m:num>
                            <m:r>
                              <a:rPr lang="hu-HU" sz="2800" b="0" i="1" dirty="0" smtClean="0">
                                <a:latin typeface="Cambria Math" panose="02040503050406030204" pitchFamily="18" charset="0"/>
                              </a:rPr>
                              <m:t>𝑎</m:t>
                            </m:r>
                            <m:r>
                              <a:rPr lang="hu-HU" sz="2800" b="0" i="1" dirty="0" smtClean="0">
                                <a:latin typeface="Cambria Math" panose="02040503050406030204" pitchFamily="18" charset="0"/>
                              </a:rPr>
                              <m:t>+</m:t>
                            </m:r>
                            <m:r>
                              <a:rPr lang="hu-HU" sz="2800" b="0" i="1" dirty="0" smtClean="0">
                                <a:latin typeface="Cambria Math" panose="02040503050406030204" pitchFamily="18" charset="0"/>
                              </a:rPr>
                              <m:t>𝑏</m:t>
                            </m:r>
                          </m:num>
                          <m:den>
                            <m:r>
                              <a:rPr lang="hu-HU" sz="2800" b="0" i="1" dirty="0" smtClean="0">
                                <a:latin typeface="Cambria Math" panose="02040503050406030204" pitchFamily="18" charset="0"/>
                              </a:rPr>
                              <m:t>2</m:t>
                            </m:r>
                          </m:den>
                        </m:f>
                      </m:e>
                    </m:d>
                    <m:r>
                      <a:rPr lang="hu-HU" sz="2800" b="0" i="1" dirty="0" smtClean="0">
                        <a:latin typeface="Cambria Math" panose="02040503050406030204" pitchFamily="18" charset="0"/>
                      </a:rPr>
                      <m:t>+</m:t>
                    </m:r>
                    <m:r>
                      <a:rPr lang="hu-HU" sz="2800" b="0" i="1" dirty="0" smtClean="0">
                        <a:latin typeface="Cambria Math" panose="02040503050406030204" pitchFamily="18" charset="0"/>
                      </a:rPr>
                      <m:t>𝑓</m:t>
                    </m:r>
                    <m:d>
                      <m:dPr>
                        <m:ctrlPr>
                          <a:rPr lang="hu-HU" sz="2800" b="0" i="1" dirty="0" smtClean="0">
                            <a:latin typeface="Cambria Math" panose="02040503050406030204" pitchFamily="18" charset="0"/>
                          </a:rPr>
                        </m:ctrlPr>
                      </m:dPr>
                      <m:e>
                        <m:r>
                          <a:rPr lang="hu-HU" sz="2800" b="0" i="1" dirty="0" smtClean="0">
                            <a:latin typeface="Cambria Math" panose="02040503050406030204" pitchFamily="18" charset="0"/>
                          </a:rPr>
                          <m:t>𝑏</m:t>
                        </m:r>
                      </m:e>
                    </m:d>
                    <m:r>
                      <a:rPr lang="hu-HU" sz="2800" b="0" i="1" dirty="0" smtClean="0">
                        <a:latin typeface="Cambria Math" panose="02040503050406030204" pitchFamily="18" charset="0"/>
                      </a:rPr>
                      <m:t>)</m:t>
                    </m:r>
                  </m:oMath>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291102" y="617322"/>
                <a:ext cx="7625630" cy="644857"/>
              </a:xfrm>
              <a:prstGeom prst="rect">
                <a:avLst/>
              </a:prstGeom>
              <a:blipFill rotWithShape="0">
                <a:blip r:embed="rId2"/>
                <a:stretch>
                  <a:fillRect/>
                </a:stretch>
              </a:blipFill>
            </p:spPr>
            <p:txBody>
              <a:bodyPr/>
              <a:lstStyle/>
              <a:p>
                <a:r>
                  <a:rPr lang="hu-HU">
                    <a:noFill/>
                  </a:rPr>
                  <a:t> </a:t>
                </a:r>
              </a:p>
            </p:txBody>
          </p:sp>
        </mc:Fallback>
      </mc:AlternateContent>
      <p:cxnSp>
        <p:nvCxnSpPr>
          <p:cNvPr id="5" name="Straight Arrow Connector 4"/>
          <p:cNvCxnSpPr/>
          <p:nvPr/>
        </p:nvCxnSpPr>
        <p:spPr>
          <a:xfrm flipV="1">
            <a:off x="1326525" y="2794716"/>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068947" y="5640947"/>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13006" y="5456281"/>
            <a:ext cx="295274" cy="369332"/>
          </a:xfrm>
          <a:prstGeom prst="rect">
            <a:avLst/>
          </a:prstGeom>
          <a:noFill/>
        </p:spPr>
        <p:txBody>
          <a:bodyPr wrap="none" rtlCol="0">
            <a:spAutoFit/>
          </a:bodyPr>
          <a:lstStyle/>
          <a:p>
            <a:r>
              <a:rPr lang="hu-HU" dirty="0" smtClean="0"/>
              <a:t>x</a:t>
            </a:r>
            <a:endParaRPr lang="hu-HU" dirty="0"/>
          </a:p>
        </p:txBody>
      </p:sp>
      <p:sp>
        <p:nvSpPr>
          <p:cNvPr id="8" name="TextBox 7"/>
          <p:cNvSpPr txBox="1"/>
          <p:nvPr/>
        </p:nvSpPr>
        <p:spPr>
          <a:xfrm>
            <a:off x="1057861" y="2372100"/>
            <a:ext cx="537327" cy="369332"/>
          </a:xfrm>
          <a:prstGeom prst="rect">
            <a:avLst/>
          </a:prstGeom>
          <a:noFill/>
        </p:spPr>
        <p:txBody>
          <a:bodyPr wrap="none" rtlCol="0">
            <a:spAutoFit/>
          </a:bodyPr>
          <a:lstStyle/>
          <a:p>
            <a:r>
              <a:rPr lang="hu-HU" dirty="0"/>
              <a:t>f</a:t>
            </a:r>
            <a:r>
              <a:rPr lang="hu-HU" dirty="0" smtClean="0"/>
              <a:t>(x)</a:t>
            </a:r>
            <a:endParaRPr lang="hu-HU" dirty="0"/>
          </a:p>
        </p:txBody>
      </p:sp>
      <p:cxnSp>
        <p:nvCxnSpPr>
          <p:cNvPr id="10" name="Straight Connector 9"/>
          <p:cNvCxnSpPr/>
          <p:nvPr/>
        </p:nvCxnSpPr>
        <p:spPr>
          <a:xfrm flipV="1">
            <a:off x="2040416" y="5456281"/>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30709" y="5456281"/>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69536" y="5943499"/>
            <a:ext cx="341760" cy="369332"/>
          </a:xfrm>
          <a:prstGeom prst="rect">
            <a:avLst/>
          </a:prstGeom>
          <a:noFill/>
        </p:spPr>
        <p:txBody>
          <a:bodyPr wrap="none" rtlCol="0">
            <a:spAutoFit/>
          </a:bodyPr>
          <a:lstStyle/>
          <a:p>
            <a:r>
              <a:rPr lang="hu-HU" dirty="0" smtClean="0"/>
              <a:t>a</a:t>
            </a:r>
            <a:endParaRPr lang="hu-HU" dirty="0"/>
          </a:p>
        </p:txBody>
      </p:sp>
      <p:sp>
        <p:nvSpPr>
          <p:cNvPr id="13" name="TextBox 12"/>
          <p:cNvSpPr txBox="1"/>
          <p:nvPr/>
        </p:nvSpPr>
        <p:spPr>
          <a:xfrm>
            <a:off x="4159829" y="5943499"/>
            <a:ext cx="341760" cy="369332"/>
          </a:xfrm>
          <a:prstGeom prst="rect">
            <a:avLst/>
          </a:prstGeom>
          <a:noFill/>
        </p:spPr>
        <p:txBody>
          <a:bodyPr wrap="none" rtlCol="0">
            <a:spAutoFit/>
          </a:bodyPr>
          <a:lstStyle/>
          <a:p>
            <a:r>
              <a:rPr lang="hu-HU" dirty="0"/>
              <a:t>b</a:t>
            </a:r>
          </a:p>
        </p:txBody>
      </p:sp>
      <p:sp>
        <p:nvSpPr>
          <p:cNvPr id="14" name="Freeform 13"/>
          <p:cNvSpPr/>
          <p:nvPr/>
        </p:nvSpPr>
        <p:spPr>
          <a:xfrm>
            <a:off x="1852766" y="2372100"/>
            <a:ext cx="2678806" cy="2586584"/>
          </a:xfrm>
          <a:custGeom>
            <a:avLst/>
            <a:gdLst>
              <a:gd name="connsiteX0" fmla="*/ 0 w 2678806"/>
              <a:gd name="connsiteY0" fmla="*/ 2586584 h 2586584"/>
              <a:gd name="connsiteX1" fmla="*/ 824248 w 2678806"/>
              <a:gd name="connsiteY1" fmla="*/ 2019914 h 2586584"/>
              <a:gd name="connsiteX2" fmla="*/ 1545465 w 2678806"/>
              <a:gd name="connsiteY2" fmla="*/ 577480 h 2586584"/>
              <a:gd name="connsiteX3" fmla="*/ 2047741 w 2678806"/>
              <a:gd name="connsiteY3" fmla="*/ 36567 h 2586584"/>
              <a:gd name="connsiteX4" fmla="*/ 2678806 w 2678806"/>
              <a:gd name="connsiteY4" fmla="*/ 1504759 h 2586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806" h="2586584">
                <a:moveTo>
                  <a:pt x="0" y="2586584"/>
                </a:moveTo>
                <a:cubicBezTo>
                  <a:pt x="283335" y="2470674"/>
                  <a:pt x="566671" y="2354765"/>
                  <a:pt x="824248" y="2019914"/>
                </a:cubicBezTo>
                <a:cubicBezTo>
                  <a:pt x="1081826" y="1685063"/>
                  <a:pt x="1341550" y="908038"/>
                  <a:pt x="1545465" y="577480"/>
                </a:cubicBezTo>
                <a:cubicBezTo>
                  <a:pt x="1749381" y="246922"/>
                  <a:pt x="1858851" y="-117979"/>
                  <a:pt x="2047741" y="36567"/>
                </a:cubicBezTo>
                <a:cubicBezTo>
                  <a:pt x="2236631" y="191113"/>
                  <a:pt x="2457718" y="847936"/>
                  <a:pt x="2678806" y="1504759"/>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 name="TextBox 14"/>
          <p:cNvSpPr txBox="1"/>
          <p:nvPr/>
        </p:nvSpPr>
        <p:spPr>
          <a:xfrm>
            <a:off x="4555539" y="3792362"/>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TextBox 18"/>
          <p:cNvSpPr txBox="1"/>
          <p:nvPr/>
        </p:nvSpPr>
        <p:spPr>
          <a:xfrm>
            <a:off x="2062410" y="3363255"/>
            <a:ext cx="601447" cy="369332"/>
          </a:xfrm>
          <a:prstGeom prst="rect">
            <a:avLst/>
          </a:prstGeom>
          <a:noFill/>
        </p:spPr>
        <p:txBody>
          <a:bodyPr wrap="none" rtlCol="0">
            <a:spAutoFit/>
          </a:bodyPr>
          <a:lstStyle/>
          <a:p>
            <a:r>
              <a:rPr lang="hu-HU" dirty="0" smtClean="0"/>
              <a:t>P(x)</a:t>
            </a:r>
            <a:endParaRPr lang="hu-HU" dirty="0"/>
          </a:p>
        </p:txBody>
      </p:sp>
      <p:sp>
        <p:nvSpPr>
          <p:cNvPr id="20" name="TextBox 19"/>
          <p:cNvSpPr txBox="1"/>
          <p:nvPr/>
        </p:nvSpPr>
        <p:spPr>
          <a:xfrm>
            <a:off x="5718219" y="2115384"/>
            <a:ext cx="3754554" cy="1477328"/>
          </a:xfrm>
          <a:prstGeom prst="rect">
            <a:avLst/>
          </a:prstGeom>
          <a:noFill/>
        </p:spPr>
        <p:txBody>
          <a:bodyPr wrap="none" rtlCol="0">
            <a:spAutoFit/>
          </a:bodyPr>
          <a:lstStyle/>
          <a:p>
            <a:r>
              <a:rPr lang="hu-HU" dirty="0"/>
              <a:t>f</a:t>
            </a:r>
            <a:r>
              <a:rPr lang="hu-HU" dirty="0" smtClean="0"/>
              <a:t>(x):  the function itself</a:t>
            </a:r>
          </a:p>
          <a:p>
            <a:endParaRPr lang="hu-HU" dirty="0"/>
          </a:p>
          <a:p>
            <a:r>
              <a:rPr lang="hu-HU" dirty="0" smtClean="0"/>
              <a:t>P(x): the quadratic interpolation</a:t>
            </a:r>
          </a:p>
          <a:p>
            <a:endParaRPr lang="hu-HU" dirty="0"/>
          </a:p>
          <a:p>
            <a:r>
              <a:rPr lang="hu-HU" dirty="0" smtClean="0"/>
              <a:t>m: the middle point  //   (a+b)/2</a:t>
            </a:r>
            <a:endParaRPr lang="hu-HU" dirty="0"/>
          </a:p>
        </p:txBody>
      </p:sp>
      <p:sp>
        <p:nvSpPr>
          <p:cNvPr id="24" name="Freeform 23"/>
          <p:cNvSpPr/>
          <p:nvPr/>
        </p:nvSpPr>
        <p:spPr>
          <a:xfrm>
            <a:off x="2086377" y="3028149"/>
            <a:ext cx="2382592" cy="1852944"/>
          </a:xfrm>
          <a:custGeom>
            <a:avLst/>
            <a:gdLst>
              <a:gd name="connsiteX0" fmla="*/ 0 w 2382592"/>
              <a:gd name="connsiteY0" fmla="*/ 1852944 h 1852944"/>
              <a:gd name="connsiteX1" fmla="*/ 1133341 w 2382592"/>
              <a:gd name="connsiteY1" fmla="*/ 49902 h 1852944"/>
              <a:gd name="connsiteX2" fmla="*/ 2382592 w 2382592"/>
              <a:gd name="connsiteY2" fmla="*/ 680966 h 1852944"/>
            </a:gdLst>
            <a:ahLst/>
            <a:cxnLst>
              <a:cxn ang="0">
                <a:pos x="connsiteX0" y="connsiteY0"/>
              </a:cxn>
              <a:cxn ang="0">
                <a:pos x="connsiteX1" y="connsiteY1"/>
              </a:cxn>
              <a:cxn ang="0">
                <a:pos x="connsiteX2" y="connsiteY2"/>
              </a:cxn>
            </a:cxnLst>
            <a:rect l="l" t="t" r="r" b="b"/>
            <a:pathLst>
              <a:path w="2382592" h="1852944">
                <a:moveTo>
                  <a:pt x="0" y="1852944"/>
                </a:moveTo>
                <a:cubicBezTo>
                  <a:pt x="368121" y="1049088"/>
                  <a:pt x="736243" y="245232"/>
                  <a:pt x="1133341" y="49902"/>
                </a:cubicBezTo>
                <a:cubicBezTo>
                  <a:pt x="1530439" y="-145428"/>
                  <a:pt x="1956515" y="267769"/>
                  <a:pt x="2382592" y="680966"/>
                </a:cubicBez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5" name="Straight Connector 24"/>
          <p:cNvCxnSpPr/>
          <p:nvPr/>
        </p:nvCxnSpPr>
        <p:spPr>
          <a:xfrm flipV="1">
            <a:off x="3185562" y="551885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14682" y="6006074"/>
            <a:ext cx="401072" cy="369332"/>
          </a:xfrm>
          <a:prstGeom prst="rect">
            <a:avLst/>
          </a:prstGeom>
          <a:noFill/>
        </p:spPr>
        <p:txBody>
          <a:bodyPr wrap="none" rtlCol="0">
            <a:spAutoFit/>
          </a:bodyPr>
          <a:lstStyle/>
          <a:p>
            <a:r>
              <a:rPr lang="hu-HU" dirty="0"/>
              <a:t>m</a:t>
            </a:r>
          </a:p>
        </p:txBody>
      </p:sp>
    </p:spTree>
    <p:extLst>
      <p:ext uri="{BB962C8B-B14F-4D97-AF65-F5344CB8AC3E}">
        <p14:creationId xmlns:p14="http://schemas.microsoft.com/office/powerpoint/2010/main" val="2239940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2336"/>
          </a:xfrm>
        </p:spPr>
        <p:txBody>
          <a:bodyPr/>
          <a:lstStyle/>
          <a:p>
            <a:r>
              <a:rPr lang="hu-HU" dirty="0" smtClean="0"/>
              <a:t>Simpson formula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9726" y="1786340"/>
            <a:ext cx="4641953" cy="4195762"/>
          </a:xfrm>
        </p:spPr>
      </p:pic>
    </p:spTree>
    <p:extLst>
      <p:ext uri="{BB962C8B-B14F-4D97-AF65-F5344CB8AC3E}">
        <p14:creationId xmlns:p14="http://schemas.microsoft.com/office/powerpoint/2010/main" val="4094542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NUMERICAL METHODS</a:t>
            </a:r>
            <a:endParaRPr lang="en-US" b="1" dirty="0"/>
          </a:p>
        </p:txBody>
      </p:sp>
      <p:sp>
        <p:nvSpPr>
          <p:cNvPr id="3" name="Subtitle 2"/>
          <p:cNvSpPr>
            <a:spLocks noGrp="1"/>
          </p:cNvSpPr>
          <p:nvPr>
            <p:ph type="subTitle" idx="1"/>
          </p:nvPr>
        </p:nvSpPr>
        <p:spPr/>
        <p:txBody>
          <a:bodyPr/>
          <a:lstStyle/>
          <a:p>
            <a:r>
              <a:rPr lang="hu-HU" b="1" dirty="0" smtClean="0"/>
              <a:t>INTEGRATION</a:t>
            </a:r>
            <a:endParaRPr lang="en-US" b="1" dirty="0"/>
          </a:p>
        </p:txBody>
      </p:sp>
    </p:spTree>
    <p:extLst>
      <p:ext uri="{BB962C8B-B14F-4D97-AF65-F5344CB8AC3E}">
        <p14:creationId xmlns:p14="http://schemas.microsoft.com/office/powerpoint/2010/main" val="2221172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Monte-Carlo </a:t>
            </a:r>
            <a:r>
              <a:rPr lang="hu-HU" b="1" u="sng" dirty="0" err="1" smtClean="0"/>
              <a:t>integration</a:t>
            </a:r>
            <a:endParaRPr lang="en-US" b="1" u="sng" dirty="0"/>
          </a:p>
        </p:txBody>
      </p:sp>
      <p:sp>
        <p:nvSpPr>
          <p:cNvPr id="3" name="Content Placeholder 2"/>
          <p:cNvSpPr>
            <a:spLocks noGrp="1"/>
          </p:cNvSpPr>
          <p:nvPr>
            <p:ph idx="1"/>
          </p:nvPr>
        </p:nvSpPr>
        <p:spPr/>
        <p:txBody>
          <a:bodyPr/>
          <a:lstStyle/>
          <a:p>
            <a:r>
              <a:rPr lang="hu-HU" dirty="0"/>
              <a:t>N</a:t>
            </a:r>
            <a:r>
              <a:rPr lang="en-US" dirty="0" err="1" smtClean="0"/>
              <a:t>umerically</a:t>
            </a:r>
            <a:r>
              <a:rPr lang="en-US" dirty="0" smtClean="0"/>
              <a:t> </a:t>
            </a:r>
            <a:r>
              <a:rPr lang="en-US" dirty="0"/>
              <a:t>computes a definite </a:t>
            </a:r>
            <a:r>
              <a:rPr lang="en-US" dirty="0" smtClean="0"/>
              <a:t>integral</a:t>
            </a:r>
            <a:r>
              <a:rPr lang="hu-HU" dirty="0" smtClean="0"/>
              <a:t> on a given interval</a:t>
            </a:r>
            <a:endParaRPr lang="hu-HU" dirty="0" smtClean="0"/>
          </a:p>
          <a:p>
            <a:r>
              <a:rPr lang="en-US" dirty="0"/>
              <a:t>Monte </a:t>
            </a:r>
            <a:r>
              <a:rPr lang="en-US" dirty="0" smtClean="0"/>
              <a:t>Carlo</a:t>
            </a:r>
            <a:r>
              <a:rPr lang="hu-HU" dirty="0" smtClean="0"/>
              <a:t> approach</a:t>
            </a:r>
            <a:r>
              <a:rPr lang="en-US" dirty="0" smtClean="0"/>
              <a:t> </a:t>
            </a:r>
            <a:r>
              <a:rPr lang="en-US" dirty="0"/>
              <a:t>randomly choose points at which the integrand is </a:t>
            </a:r>
            <a:r>
              <a:rPr lang="en-US" dirty="0" smtClean="0"/>
              <a:t>evaluated</a:t>
            </a:r>
            <a:r>
              <a:rPr lang="hu-HU" dirty="0" smtClean="0"/>
              <a:t> ( </a:t>
            </a:r>
            <a:r>
              <a:rPr lang="en-US" dirty="0" smtClean="0"/>
              <a:t>non-deterministic</a:t>
            </a:r>
            <a:r>
              <a:rPr lang="en-US" dirty="0"/>
              <a:t> </a:t>
            </a:r>
            <a:r>
              <a:rPr lang="en-US" dirty="0" smtClean="0"/>
              <a:t>approach</a:t>
            </a:r>
            <a:r>
              <a:rPr lang="hu-HU" dirty="0" smtClean="0"/>
              <a:t> </a:t>
            </a:r>
            <a:r>
              <a:rPr lang="hu-HU" dirty="0" smtClean="0"/>
              <a:t>)</a:t>
            </a:r>
          </a:p>
          <a:p>
            <a:r>
              <a:rPr lang="hu-HU" dirty="0" smtClean="0"/>
              <a:t>Because of the non-deterministic feature: it may yield different results </a:t>
            </a:r>
          </a:p>
          <a:p>
            <a:r>
              <a:rPr lang="hu-HU" dirty="0" smtClean="0"/>
              <a:t>Relies on the law of large numbers: uniformly distributed random numbers are needed</a:t>
            </a:r>
            <a:endParaRPr lang="hu-HU" dirty="0" smtClean="0"/>
          </a:p>
          <a:p>
            <a:r>
              <a:rPr lang="en-US" dirty="0" smtClean="0"/>
              <a:t>This </a:t>
            </a:r>
            <a:r>
              <a:rPr lang="en-US" dirty="0"/>
              <a:t>method is particularly useful for higher-dimensional </a:t>
            </a:r>
            <a:r>
              <a:rPr lang="en-US" dirty="0" smtClean="0"/>
              <a:t>integrals</a:t>
            </a:r>
            <a:endParaRPr lang="hu-HU" dirty="0" smtClean="0"/>
          </a:p>
          <a:p>
            <a:r>
              <a:rPr lang="hu-HU" dirty="0" smtClean="0"/>
              <a:t>Very popular technique: in finance, in </a:t>
            </a:r>
            <a:r>
              <a:rPr lang="hu-HU" dirty="0" smtClean="0"/>
              <a:t>physics …</a:t>
            </a:r>
            <a:endParaRPr lang="en-US" dirty="0"/>
          </a:p>
        </p:txBody>
      </p:sp>
    </p:spTree>
    <p:extLst>
      <p:ext uri="{BB962C8B-B14F-4D97-AF65-F5344CB8AC3E}">
        <p14:creationId xmlns:p14="http://schemas.microsoft.com/office/powerpoint/2010/main" val="3542205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err="1" smtClean="0"/>
              <a:t>Trapezoidal</a:t>
            </a:r>
            <a:r>
              <a:rPr lang="hu-HU" b="1" u="sng" dirty="0" smtClean="0"/>
              <a:t> formula</a:t>
            </a:r>
            <a:endParaRPr lang="en-US" b="1" u="sng" dirty="0"/>
          </a:p>
        </p:txBody>
      </p:sp>
      <p:sp>
        <p:nvSpPr>
          <p:cNvPr id="3" name="Content Placeholder 2"/>
          <p:cNvSpPr>
            <a:spLocks noGrp="1"/>
          </p:cNvSpPr>
          <p:nvPr>
            <p:ph idx="1"/>
          </p:nvPr>
        </p:nvSpPr>
        <p:spPr/>
        <p:txBody>
          <a:bodyPr>
            <a:normAutofit/>
          </a:bodyPr>
          <a:lstStyle/>
          <a:p>
            <a:r>
              <a:rPr lang="hu-HU" dirty="0" err="1" smtClean="0"/>
              <a:t>Its</a:t>
            </a:r>
            <a:r>
              <a:rPr lang="hu-HU" dirty="0" smtClean="0"/>
              <a:t> </a:t>
            </a:r>
            <a:r>
              <a:rPr lang="en-US" dirty="0" smtClean="0"/>
              <a:t>is </a:t>
            </a:r>
            <a:r>
              <a:rPr lang="en-US" dirty="0"/>
              <a:t>a technique for approximating the definite </a:t>
            </a:r>
            <a:r>
              <a:rPr lang="en-US" dirty="0" smtClean="0"/>
              <a:t>integral</a:t>
            </a:r>
            <a:endParaRPr lang="hu-HU" dirty="0" smtClean="0"/>
          </a:p>
          <a:p>
            <a:r>
              <a:rPr lang="hu-HU" dirty="0"/>
              <a:t>T</a:t>
            </a:r>
            <a:r>
              <a:rPr lang="en-US" dirty="0" smtClean="0"/>
              <a:t>he </a:t>
            </a:r>
            <a:r>
              <a:rPr lang="en-US" dirty="0"/>
              <a:t>trapezoidal rule tends to become extremely accurate when periodic functions are integrated over their </a:t>
            </a:r>
            <a:r>
              <a:rPr lang="en-US" dirty="0" smtClean="0"/>
              <a:t>periods</a:t>
            </a:r>
            <a:endParaRPr lang="hu-HU" dirty="0" smtClean="0"/>
          </a:p>
          <a:p>
            <a:r>
              <a:rPr lang="hu-HU" dirty="0" smtClean="0"/>
              <a:t>The </a:t>
            </a:r>
            <a:r>
              <a:rPr lang="hu-HU" dirty="0" err="1" smtClean="0"/>
              <a:t>error</a:t>
            </a:r>
            <a:r>
              <a:rPr lang="hu-HU" dirty="0" smtClean="0"/>
              <a:t> of </a:t>
            </a:r>
            <a:r>
              <a:rPr lang="hu-HU" dirty="0" err="1" smtClean="0"/>
              <a:t>the</a:t>
            </a:r>
            <a:r>
              <a:rPr lang="hu-HU" dirty="0" smtClean="0"/>
              <a:t> formula </a:t>
            </a:r>
            <a:r>
              <a:rPr lang="hu-HU" dirty="0" err="1" smtClean="0"/>
              <a:t>depends</a:t>
            </a:r>
            <a:r>
              <a:rPr lang="hu-HU" dirty="0" smtClean="0"/>
              <a:t> </a:t>
            </a:r>
            <a:r>
              <a:rPr lang="hu-HU" dirty="0" err="1" smtClean="0"/>
              <a:t>on</a:t>
            </a:r>
            <a:r>
              <a:rPr lang="hu-HU" dirty="0" smtClean="0"/>
              <a:t> </a:t>
            </a:r>
            <a:r>
              <a:rPr lang="hu-HU" dirty="0" err="1" smtClean="0"/>
              <a:t>the</a:t>
            </a:r>
            <a:r>
              <a:rPr lang="hu-HU" dirty="0" smtClean="0"/>
              <a:t> </a:t>
            </a:r>
            <a:r>
              <a:rPr lang="hu-HU" dirty="0" err="1" smtClean="0"/>
              <a:t>second</a:t>
            </a:r>
            <a:r>
              <a:rPr lang="hu-HU" dirty="0" smtClean="0"/>
              <a:t> </a:t>
            </a:r>
            <a:r>
              <a:rPr lang="hu-HU" dirty="0" err="1" smtClean="0"/>
              <a:t>derivative</a:t>
            </a:r>
            <a:endParaRPr lang="hu-HU" dirty="0" smtClean="0"/>
          </a:p>
          <a:p>
            <a:r>
              <a:rPr lang="en-US" dirty="0"/>
              <a:t>It follows that if the integrand is concave up (and thus has a positive second derivative), then the error is negative and the trapezoidal rule overestimates the true value. </a:t>
            </a:r>
            <a:endParaRPr lang="hu-HU" dirty="0" smtClean="0"/>
          </a:p>
          <a:p>
            <a:r>
              <a:rPr lang="hu-HU" dirty="0" smtClean="0"/>
              <a:t>A </a:t>
            </a:r>
            <a:r>
              <a:rPr lang="en-US" dirty="0" smtClean="0"/>
              <a:t>concave-down</a:t>
            </a:r>
            <a:r>
              <a:rPr lang="hu-HU" dirty="0"/>
              <a:t> </a:t>
            </a:r>
            <a:r>
              <a:rPr lang="en-US" dirty="0" smtClean="0"/>
              <a:t>function </a:t>
            </a:r>
            <a:r>
              <a:rPr lang="en-US" dirty="0"/>
              <a:t>yields an underestimate because area is unaccounted for under the curve, but none is counted above. If the interval of the integral being approximated includes an inflection point, the error is harder to identify.</a:t>
            </a:r>
          </a:p>
        </p:txBody>
      </p:sp>
    </p:spTree>
    <p:extLst>
      <p:ext uri="{BB962C8B-B14F-4D97-AF65-F5344CB8AC3E}">
        <p14:creationId xmlns:p14="http://schemas.microsoft.com/office/powerpoint/2010/main" val="2479913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146220" y="699871"/>
                <a:ext cx="965649" cy="123668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hu-HU" sz="3600" i="1" smtClean="0">
                              <a:latin typeface="Cambria Math" panose="02040503050406030204" pitchFamily="18" charset="0"/>
                            </a:rPr>
                          </m:ctrlPr>
                        </m:fPr>
                        <m:num>
                          <m:r>
                            <a:rPr lang="hu-HU" sz="3600" b="0" i="1" smtClean="0">
                              <a:latin typeface="Cambria Math" panose="02040503050406030204" pitchFamily="18" charset="0"/>
                            </a:rPr>
                            <m:t>1</m:t>
                          </m:r>
                        </m:num>
                        <m:den>
                          <m:rad>
                            <m:radPr>
                              <m:degHide m:val="on"/>
                              <m:ctrlPr>
                                <a:rPr lang="hu-HU" sz="3600" i="1" smtClean="0">
                                  <a:latin typeface="Cambria Math" panose="02040503050406030204" pitchFamily="18" charset="0"/>
                                </a:rPr>
                              </m:ctrlPr>
                            </m:radPr>
                            <m:deg/>
                            <m:e>
                              <m:r>
                                <a:rPr lang="hu-HU" sz="3600" b="0" i="1" smtClean="0">
                                  <a:latin typeface="Cambria Math" panose="02040503050406030204" pitchFamily="18" charset="0"/>
                                </a:rPr>
                                <m:t>𝑁</m:t>
                              </m:r>
                            </m:e>
                          </m:rad>
                        </m:den>
                      </m:f>
                    </m:oMath>
                  </m:oMathPara>
                </a14:m>
                <a:endParaRPr lang="hu-HU" sz="3600" dirty="0"/>
              </a:p>
            </p:txBody>
          </p:sp>
        </mc:Choice>
        <mc:Fallback>
          <p:sp>
            <p:nvSpPr>
              <p:cNvPr id="4" name="TextBox 3"/>
              <p:cNvSpPr txBox="1">
                <a:spLocks noRot="1" noChangeAspect="1" noMove="1" noResize="1" noEditPoints="1" noAdjustHandles="1" noChangeArrowheads="1" noChangeShapeType="1" noTextEdit="1"/>
              </p:cNvSpPr>
              <p:nvPr/>
            </p:nvSpPr>
            <p:spPr>
              <a:xfrm>
                <a:off x="1146220" y="699871"/>
                <a:ext cx="965649" cy="1236685"/>
              </a:xfrm>
              <a:prstGeom prst="rect">
                <a:avLst/>
              </a:prstGeom>
              <a:blipFill rotWithShape="0">
                <a:blip r:embed="rId2"/>
                <a:stretch>
                  <a:fillRect/>
                </a:stretch>
              </a:blipFill>
            </p:spPr>
            <p:txBody>
              <a:bodyPr/>
              <a:lstStyle/>
              <a:p>
                <a:r>
                  <a:rPr lang="hu-HU">
                    <a:noFill/>
                  </a:rPr>
                  <a:t> </a:t>
                </a:r>
              </a:p>
            </p:txBody>
          </p:sp>
        </mc:Fallback>
      </mc:AlternateContent>
      <p:sp>
        <p:nvSpPr>
          <p:cNvPr id="5" name="TextBox 4"/>
          <p:cNvSpPr txBox="1"/>
          <p:nvPr/>
        </p:nvSpPr>
        <p:spPr>
          <a:xfrm>
            <a:off x="3000777" y="1013226"/>
            <a:ext cx="7189789" cy="923330"/>
          </a:xfrm>
          <a:prstGeom prst="rect">
            <a:avLst/>
          </a:prstGeom>
          <a:noFill/>
        </p:spPr>
        <p:txBody>
          <a:bodyPr wrap="none" rtlCol="0">
            <a:spAutoFit/>
          </a:bodyPr>
          <a:lstStyle/>
          <a:p>
            <a:r>
              <a:rPr lang="hu-HU" dirty="0"/>
              <a:t>t</a:t>
            </a:r>
            <a:r>
              <a:rPr lang="hu-HU" dirty="0" smtClean="0"/>
              <a:t>he error goes down like this: </a:t>
            </a:r>
            <a:r>
              <a:rPr lang="en-US" dirty="0"/>
              <a:t>have to quadruple the number </a:t>
            </a:r>
            <a:r>
              <a:rPr lang="en-US" dirty="0" smtClean="0"/>
              <a:t>of</a:t>
            </a:r>
            <a:endParaRPr lang="hu-HU" dirty="0" smtClean="0"/>
          </a:p>
          <a:p>
            <a:r>
              <a:rPr lang="en-US" dirty="0" smtClean="0"/>
              <a:t> </a:t>
            </a:r>
            <a:r>
              <a:rPr lang="en-US" dirty="0"/>
              <a:t>simulations to double the accuracy of your </a:t>
            </a:r>
            <a:r>
              <a:rPr lang="en-US" dirty="0" smtClean="0"/>
              <a:t>approximation</a:t>
            </a:r>
            <a:endParaRPr lang="hu-HU" dirty="0" smtClean="0"/>
          </a:p>
          <a:p>
            <a:r>
              <a:rPr lang="hu-HU" dirty="0"/>
              <a:t>	</a:t>
            </a:r>
            <a:r>
              <a:rPr lang="hu-HU" dirty="0" smtClean="0"/>
              <a:t>BUT !!! No dependence on dimensions </a:t>
            </a:r>
            <a:endParaRPr lang="hu-HU" dirty="0"/>
          </a:p>
        </p:txBody>
      </p:sp>
      <p:sp>
        <p:nvSpPr>
          <p:cNvPr id="6" name="TextBox 5"/>
          <p:cNvSpPr txBox="1"/>
          <p:nvPr/>
        </p:nvSpPr>
        <p:spPr>
          <a:xfrm>
            <a:off x="1886621" y="2215166"/>
            <a:ext cx="8438529" cy="1200329"/>
          </a:xfrm>
          <a:prstGeom prst="rect">
            <a:avLst/>
          </a:prstGeom>
          <a:noFill/>
        </p:spPr>
        <p:txBody>
          <a:bodyPr wrap="none" rtlCol="0">
            <a:spAutoFit/>
          </a:bodyPr>
          <a:lstStyle/>
          <a:p>
            <a:r>
              <a:rPr lang="hu-HU" dirty="0" smtClean="0"/>
              <a:t>- in low dimensions: for example integrating f(x) one-dimensional functions</a:t>
            </a:r>
          </a:p>
          <a:p>
            <a:r>
              <a:rPr lang="hu-HU" dirty="0"/>
              <a:t>	</a:t>
            </a:r>
            <a:r>
              <a:rPr lang="hu-HU" dirty="0" smtClean="0"/>
              <a:t>other methods are better</a:t>
            </a:r>
          </a:p>
          <a:p>
            <a:endParaRPr lang="hu-HU" dirty="0" smtClean="0"/>
          </a:p>
          <a:p>
            <a:r>
              <a:rPr lang="hu-HU" dirty="0" smtClean="0"/>
              <a:t>- in high dimensions: it outperforms other methods </a:t>
            </a:r>
            <a:endParaRPr lang="hu-HU" dirty="0"/>
          </a:p>
        </p:txBody>
      </p:sp>
    </p:spTree>
    <p:extLst>
      <p:ext uri="{BB962C8B-B14F-4D97-AF65-F5344CB8AC3E}">
        <p14:creationId xmlns:p14="http://schemas.microsoft.com/office/powerpoint/2010/main" val="1534280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Monte-Carlo </a:t>
            </a:r>
            <a:r>
              <a:rPr lang="hu-HU" dirty="0" err="1"/>
              <a:t>integration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5136" y="1539682"/>
            <a:ext cx="4322782" cy="4195762"/>
          </a:xfrm>
        </p:spPr>
      </p:pic>
      <mc:AlternateContent xmlns:mc="http://schemas.openxmlformats.org/markup-compatibility/2006">
        <mc:Choice xmlns:a14="http://schemas.microsoft.com/office/drawing/2010/main" Requires="a14">
          <p:sp>
            <p:nvSpPr>
              <p:cNvPr id="3" name="TextBox 2"/>
              <p:cNvSpPr txBox="1"/>
              <p:nvPr/>
            </p:nvSpPr>
            <p:spPr>
              <a:xfrm>
                <a:off x="8416708" y="3853417"/>
                <a:ext cx="670055" cy="609526"/>
              </a:xfrm>
              <a:prstGeom prst="rect">
                <a:avLst/>
              </a:prstGeom>
              <a:noFill/>
            </p:spPr>
            <p:txBody>
              <a:bodyPr wrap="none" lIns="0" tIns="0" rIns="0" bIns="0" rtlCol="0">
                <a:spAutoFit/>
              </a:bodyPr>
              <a:lstStyle/>
              <a:p>
                <a14:m>
                  <m:oMath xmlns:m="http://schemas.openxmlformats.org/officeDocument/2006/math">
                    <m:f>
                      <m:fPr>
                        <m:ctrlPr>
                          <a:rPr lang="hu-HU" sz="2800" i="1" smtClean="0">
                            <a:latin typeface="Cambria Math" panose="02040503050406030204" pitchFamily="18" charset="0"/>
                          </a:rPr>
                        </m:ctrlPr>
                      </m:fPr>
                      <m:num>
                        <m:r>
                          <a:rPr lang="hu-HU" sz="2800" b="0" i="1" smtClean="0">
                            <a:latin typeface="Cambria Math" panose="02040503050406030204" pitchFamily="18" charset="0"/>
                          </a:rPr>
                          <m:t>𝑇</m:t>
                        </m:r>
                      </m:num>
                      <m:den>
                        <m:r>
                          <a:rPr lang="hu-HU" sz="2800" b="0" i="1" smtClean="0">
                            <a:latin typeface="Cambria Math" panose="02040503050406030204" pitchFamily="18" charset="0"/>
                          </a:rPr>
                          <m:t>𝑇</m:t>
                        </m:r>
                        <m:r>
                          <a:rPr lang="hu-HU" sz="2800" b="0" i="1" smtClean="0">
                            <a:latin typeface="Cambria Math" panose="02040503050406030204" pitchFamily="18" charset="0"/>
                          </a:rPr>
                          <m:t>′</m:t>
                        </m:r>
                      </m:den>
                    </m:f>
                  </m:oMath>
                </a14:m>
                <a:r>
                  <a:rPr lang="hu-HU" sz="2800" dirty="0" smtClean="0"/>
                  <a:t> = </a:t>
                </a:r>
                <a:endParaRPr lang="hu-HU" sz="2800" dirty="0"/>
              </a:p>
            </p:txBody>
          </p:sp>
        </mc:Choice>
        <mc:Fallback>
          <p:sp>
            <p:nvSpPr>
              <p:cNvPr id="3" name="TextBox 2"/>
              <p:cNvSpPr txBox="1">
                <a:spLocks noRot="1" noChangeAspect="1" noMove="1" noResize="1" noEditPoints="1" noAdjustHandles="1" noChangeArrowheads="1" noChangeShapeType="1" noTextEdit="1"/>
              </p:cNvSpPr>
              <p:nvPr/>
            </p:nvSpPr>
            <p:spPr>
              <a:xfrm>
                <a:off x="8416708" y="3853417"/>
                <a:ext cx="670055" cy="609526"/>
              </a:xfrm>
              <a:prstGeom prst="rect">
                <a:avLst/>
              </a:prstGeom>
              <a:blipFill rotWithShape="0">
                <a:blip r:embed="rId3"/>
                <a:stretch>
                  <a:fillRect l="-909" t="-5000" r="-30909" b="-19000"/>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9086763" y="3853417"/>
                <a:ext cx="1200906"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hu-HU" i="1" smtClean="0">
                              <a:latin typeface="Cambria Math" panose="02040503050406030204" pitchFamily="18" charset="0"/>
                            </a:rPr>
                          </m:ctrlPr>
                        </m:fPr>
                        <m:num>
                          <m:r>
                            <a:rPr lang="hu-HU" b="0" i="1" smtClean="0">
                              <a:latin typeface="Cambria Math" panose="02040503050406030204" pitchFamily="18" charset="0"/>
                            </a:rPr>
                            <m:t>𝐷𝑜𝑡𝑠𝐴𝑙𝑙</m:t>
                          </m:r>
                        </m:num>
                        <m:den>
                          <m:r>
                            <a:rPr lang="hu-HU" b="0" i="1" smtClean="0">
                              <a:latin typeface="Cambria Math" panose="02040503050406030204" pitchFamily="18" charset="0"/>
                            </a:rPr>
                            <m:t>𝐷𝑜𝑡𝑠𝐼𝑛𝑠𝑖𝑑𝑒</m:t>
                          </m:r>
                        </m:den>
                      </m:f>
                    </m:oMath>
                  </m:oMathPara>
                </a14:m>
                <a:endParaRPr lang="hu-HU" dirty="0"/>
              </a:p>
            </p:txBody>
          </p:sp>
        </mc:Choice>
        <mc:Fallback>
          <p:sp>
            <p:nvSpPr>
              <p:cNvPr id="5" name="TextBox 4"/>
              <p:cNvSpPr txBox="1">
                <a:spLocks noRot="1" noChangeAspect="1" noMove="1" noResize="1" noEditPoints="1" noAdjustHandles="1" noChangeArrowheads="1" noChangeShapeType="1" noTextEdit="1"/>
              </p:cNvSpPr>
              <p:nvPr/>
            </p:nvSpPr>
            <p:spPr>
              <a:xfrm>
                <a:off x="9086763" y="3853417"/>
                <a:ext cx="1200906" cy="525978"/>
              </a:xfrm>
              <a:prstGeom prst="rect">
                <a:avLst/>
              </a:prstGeom>
              <a:blipFill rotWithShape="0">
                <a:blip r:embed="rId4"/>
                <a:stretch>
                  <a:fillRect/>
                </a:stretch>
              </a:blipFill>
            </p:spPr>
            <p:txBody>
              <a:bodyPr/>
              <a:lstStyle/>
              <a:p>
                <a:r>
                  <a:rPr lang="hu-HU">
                    <a:noFill/>
                  </a:rPr>
                  <a:t> </a:t>
                </a:r>
              </a:p>
            </p:txBody>
          </p:sp>
        </mc:Fallback>
      </mc:AlternateContent>
      <p:sp>
        <p:nvSpPr>
          <p:cNvPr id="6" name="TextBox 5"/>
          <p:cNvSpPr txBox="1"/>
          <p:nvPr/>
        </p:nvSpPr>
        <p:spPr>
          <a:xfrm>
            <a:off x="8551572" y="2511380"/>
            <a:ext cx="1535998" cy="369332"/>
          </a:xfrm>
          <a:prstGeom prst="rect">
            <a:avLst/>
          </a:prstGeom>
          <a:noFill/>
        </p:spPr>
        <p:txBody>
          <a:bodyPr wrap="none" rtlCol="0">
            <a:spAutoFit/>
          </a:bodyPr>
          <a:lstStyle/>
          <a:p>
            <a:r>
              <a:rPr lang="hu-HU" dirty="0" smtClean="0"/>
              <a:t>x   +  y   =    r</a:t>
            </a:r>
            <a:endParaRPr lang="hu-HU" dirty="0"/>
          </a:p>
        </p:txBody>
      </p:sp>
      <p:sp>
        <p:nvSpPr>
          <p:cNvPr id="7" name="TextBox 6"/>
          <p:cNvSpPr txBox="1"/>
          <p:nvPr/>
        </p:nvSpPr>
        <p:spPr>
          <a:xfrm>
            <a:off x="8687923" y="2326714"/>
            <a:ext cx="312906" cy="369332"/>
          </a:xfrm>
          <a:prstGeom prst="rect">
            <a:avLst/>
          </a:prstGeom>
          <a:noFill/>
        </p:spPr>
        <p:txBody>
          <a:bodyPr wrap="none" rtlCol="0">
            <a:spAutoFit/>
          </a:bodyPr>
          <a:lstStyle/>
          <a:p>
            <a:r>
              <a:rPr lang="hu-HU" dirty="0" smtClean="0"/>
              <a:t>2</a:t>
            </a:r>
            <a:endParaRPr lang="hu-HU" dirty="0"/>
          </a:p>
        </p:txBody>
      </p:sp>
      <p:sp>
        <p:nvSpPr>
          <p:cNvPr id="8" name="TextBox 7"/>
          <p:cNvSpPr txBox="1"/>
          <p:nvPr/>
        </p:nvSpPr>
        <p:spPr>
          <a:xfrm>
            <a:off x="9231293" y="2354652"/>
            <a:ext cx="312906" cy="369332"/>
          </a:xfrm>
          <a:prstGeom prst="rect">
            <a:avLst/>
          </a:prstGeom>
          <a:noFill/>
        </p:spPr>
        <p:txBody>
          <a:bodyPr wrap="none" rtlCol="0">
            <a:spAutoFit/>
          </a:bodyPr>
          <a:lstStyle/>
          <a:p>
            <a:r>
              <a:rPr lang="hu-HU" dirty="0" smtClean="0"/>
              <a:t>2</a:t>
            </a:r>
            <a:endParaRPr lang="hu-HU" dirty="0"/>
          </a:p>
        </p:txBody>
      </p:sp>
      <p:sp>
        <p:nvSpPr>
          <p:cNvPr id="9" name="TextBox 8"/>
          <p:cNvSpPr txBox="1"/>
          <p:nvPr/>
        </p:nvSpPr>
        <p:spPr>
          <a:xfrm>
            <a:off x="9937048" y="2347090"/>
            <a:ext cx="312906" cy="369332"/>
          </a:xfrm>
          <a:prstGeom prst="rect">
            <a:avLst/>
          </a:prstGeom>
          <a:noFill/>
        </p:spPr>
        <p:txBody>
          <a:bodyPr wrap="none" rtlCol="0">
            <a:spAutoFit/>
          </a:bodyPr>
          <a:lstStyle/>
          <a:p>
            <a:r>
              <a:rPr lang="hu-HU" dirty="0" smtClean="0"/>
              <a:t>2</a:t>
            </a:r>
            <a:endParaRPr lang="hu-HU" dirty="0"/>
          </a:p>
        </p:txBody>
      </p:sp>
      <p:sp>
        <p:nvSpPr>
          <p:cNvPr id="10" name="TextBox 9"/>
          <p:cNvSpPr txBox="1"/>
          <p:nvPr/>
        </p:nvSpPr>
        <p:spPr>
          <a:xfrm>
            <a:off x="8260889" y="2912075"/>
            <a:ext cx="2390398" cy="369332"/>
          </a:xfrm>
          <a:prstGeom prst="rect">
            <a:avLst/>
          </a:prstGeom>
          <a:noFill/>
        </p:spPr>
        <p:txBody>
          <a:bodyPr wrap="none" rtlCol="0">
            <a:spAutoFit/>
          </a:bodyPr>
          <a:lstStyle/>
          <a:p>
            <a:r>
              <a:rPr lang="hu-HU" dirty="0"/>
              <a:t>e</a:t>
            </a:r>
            <a:r>
              <a:rPr lang="hu-HU" dirty="0" smtClean="0"/>
              <a:t>quation of a circle</a:t>
            </a:r>
            <a:endParaRPr lang="hu-HU" dirty="0"/>
          </a:p>
        </p:txBody>
      </p:sp>
      <mc:AlternateContent xmlns:mc="http://schemas.openxmlformats.org/markup-compatibility/2006">
        <mc:Choice xmlns:a14="http://schemas.microsoft.com/office/drawing/2010/main" Requires="a14">
          <p:sp>
            <p:nvSpPr>
              <p:cNvPr id="11" name="TextBox 10"/>
              <p:cNvSpPr txBox="1"/>
              <p:nvPr/>
            </p:nvSpPr>
            <p:spPr>
              <a:xfrm>
                <a:off x="8378040" y="5004177"/>
                <a:ext cx="722955" cy="430887"/>
              </a:xfrm>
              <a:prstGeom prst="rect">
                <a:avLst/>
              </a:prstGeom>
              <a:noFill/>
            </p:spPr>
            <p:txBody>
              <a:bodyPr wrap="none" lIns="0" tIns="0" rIns="0" bIns="0" rtlCol="0">
                <a:spAutoFit/>
              </a:bodyPr>
              <a:lstStyle/>
              <a:p>
                <a14:m>
                  <m:oMath xmlns:m="http://schemas.openxmlformats.org/officeDocument/2006/math">
                    <m:r>
                      <a:rPr lang="hu-HU" sz="2800" i="1" smtClean="0">
                        <a:latin typeface="Cambria Math" panose="02040503050406030204" pitchFamily="18" charset="0"/>
                      </a:rPr>
                      <m:t>𝑇</m:t>
                    </m:r>
                    <m:r>
                      <a:rPr lang="hu-HU" sz="2800" b="0" i="1" smtClean="0">
                        <a:latin typeface="Cambria Math" panose="02040503050406030204" pitchFamily="18" charset="0"/>
                      </a:rPr>
                      <m:t>′</m:t>
                    </m:r>
                  </m:oMath>
                </a14:m>
                <a:r>
                  <a:rPr lang="hu-HU" sz="2800" dirty="0" smtClean="0"/>
                  <a:t> = </a:t>
                </a:r>
                <a:endParaRPr lang="hu-HU" sz="2800" dirty="0"/>
              </a:p>
            </p:txBody>
          </p:sp>
        </mc:Choice>
        <mc:Fallback>
          <p:sp>
            <p:nvSpPr>
              <p:cNvPr id="11" name="TextBox 10"/>
              <p:cNvSpPr txBox="1">
                <a:spLocks noRot="1" noChangeAspect="1" noMove="1" noResize="1" noEditPoints="1" noAdjustHandles="1" noChangeArrowheads="1" noChangeShapeType="1" noTextEdit="1"/>
              </p:cNvSpPr>
              <p:nvPr/>
            </p:nvSpPr>
            <p:spPr>
              <a:xfrm>
                <a:off x="8378040" y="5004177"/>
                <a:ext cx="722955" cy="430887"/>
              </a:xfrm>
              <a:prstGeom prst="rect">
                <a:avLst/>
              </a:prstGeom>
              <a:blipFill rotWithShape="0">
                <a:blip r:embed="rId5"/>
                <a:stretch>
                  <a:fillRect t="-25352" r="-29412" b="-47887"/>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9105084" y="4956631"/>
                <a:ext cx="1200906"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hu-HU" i="1" smtClean="0">
                              <a:latin typeface="Cambria Math" panose="02040503050406030204" pitchFamily="18" charset="0"/>
                            </a:rPr>
                          </m:ctrlPr>
                        </m:fPr>
                        <m:num>
                          <m:r>
                            <a:rPr lang="hu-HU" b="0" i="1" smtClean="0">
                              <a:latin typeface="Cambria Math" panose="02040503050406030204" pitchFamily="18" charset="0"/>
                            </a:rPr>
                            <m:t>𝐷𝑜𝑡𝑠𝐴𝑙𝑙</m:t>
                          </m:r>
                        </m:num>
                        <m:den>
                          <m:r>
                            <a:rPr lang="hu-HU" b="0" i="1" smtClean="0">
                              <a:latin typeface="Cambria Math" panose="02040503050406030204" pitchFamily="18" charset="0"/>
                            </a:rPr>
                            <m:t>𝐷𝑜𝑡𝑠𝐼𝑛𝑠𝑖𝑑𝑒</m:t>
                          </m:r>
                        </m:den>
                      </m:f>
                    </m:oMath>
                  </m:oMathPara>
                </a14:m>
                <a:endParaRPr lang="hu-HU" dirty="0"/>
              </a:p>
            </p:txBody>
          </p:sp>
        </mc:Choice>
        <mc:Fallback>
          <p:sp>
            <p:nvSpPr>
              <p:cNvPr id="12" name="TextBox 11"/>
              <p:cNvSpPr txBox="1">
                <a:spLocks noRot="1" noChangeAspect="1" noMove="1" noResize="1" noEditPoints="1" noAdjustHandles="1" noChangeArrowheads="1" noChangeShapeType="1" noTextEdit="1"/>
              </p:cNvSpPr>
              <p:nvPr/>
            </p:nvSpPr>
            <p:spPr>
              <a:xfrm>
                <a:off x="9105084" y="4956631"/>
                <a:ext cx="1200906" cy="525978"/>
              </a:xfrm>
              <a:prstGeom prst="rect">
                <a:avLst/>
              </a:prstGeom>
              <a:blipFill rotWithShape="0">
                <a:blip r:embed="rId6"/>
                <a:stretch>
                  <a:fillRect/>
                </a:stretch>
              </a:blipFill>
            </p:spPr>
            <p:txBody>
              <a:bodyPr/>
              <a:lstStyle/>
              <a:p>
                <a:r>
                  <a:rPr lang="hu-HU">
                    <a:noFill/>
                  </a:rPr>
                  <a:t> </a:t>
                </a:r>
              </a:p>
            </p:txBody>
          </p:sp>
        </mc:Fallback>
      </mc:AlternateContent>
      <p:sp>
        <p:nvSpPr>
          <p:cNvPr id="13" name="TextBox 12"/>
          <p:cNvSpPr txBox="1"/>
          <p:nvPr/>
        </p:nvSpPr>
        <p:spPr>
          <a:xfrm>
            <a:off x="10367884" y="5034954"/>
            <a:ext cx="282450" cy="369332"/>
          </a:xfrm>
          <a:prstGeom prst="rect">
            <a:avLst/>
          </a:prstGeom>
          <a:noFill/>
        </p:spPr>
        <p:txBody>
          <a:bodyPr wrap="none" rtlCol="0">
            <a:spAutoFit/>
          </a:bodyPr>
          <a:lstStyle/>
          <a:p>
            <a:r>
              <a:rPr lang="hu-HU" dirty="0"/>
              <a:t>T</a:t>
            </a:r>
          </a:p>
        </p:txBody>
      </p:sp>
    </p:spTree>
    <p:extLst>
      <p:ext uri="{BB962C8B-B14F-4D97-AF65-F5344CB8AC3E}">
        <p14:creationId xmlns:p14="http://schemas.microsoft.com/office/powerpoint/2010/main" val="3583431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41760" cy="369332"/>
          </a:xfrm>
          <a:prstGeom prst="rect">
            <a:avLst/>
          </a:prstGeom>
          <a:noFill/>
        </p:spPr>
        <p:txBody>
          <a:bodyPr wrap="none" rtlCol="0">
            <a:spAutoFit/>
          </a:bodyPr>
          <a:lstStyle/>
          <a:p>
            <a:r>
              <a:rPr lang="hu-HU" dirty="0"/>
              <a:t>b</a:t>
            </a:r>
          </a:p>
        </p:txBody>
      </p:sp>
    </p:spTree>
    <p:extLst>
      <p:ext uri="{BB962C8B-B14F-4D97-AF65-F5344CB8AC3E}">
        <p14:creationId xmlns:p14="http://schemas.microsoft.com/office/powerpoint/2010/main" val="10691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41760" cy="369332"/>
          </a:xfrm>
          <a:prstGeom prst="rect">
            <a:avLst/>
          </a:prstGeom>
          <a:noFill/>
        </p:spPr>
        <p:txBody>
          <a:bodyPr wrap="none" rtlCol="0">
            <a:spAutoFit/>
          </a:bodyPr>
          <a:lstStyle/>
          <a:p>
            <a:r>
              <a:rPr lang="hu-HU" dirty="0"/>
              <a:t>b</a:t>
            </a:r>
          </a:p>
        </p:txBody>
      </p:sp>
      <p:cxnSp>
        <p:nvCxnSpPr>
          <p:cNvPr id="3" name="Straight Connector 2"/>
          <p:cNvCxnSpPr/>
          <p:nvPr/>
        </p:nvCxnSpPr>
        <p:spPr>
          <a:xfrm flipV="1">
            <a:off x="1834354" y="3902299"/>
            <a:ext cx="2290293" cy="85000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77930" y="3828193"/>
            <a:ext cx="4565673" cy="369332"/>
          </a:xfrm>
          <a:prstGeom prst="rect">
            <a:avLst/>
          </a:prstGeom>
          <a:noFill/>
        </p:spPr>
        <p:txBody>
          <a:bodyPr wrap="none" rtlCol="0">
            <a:spAutoFit/>
          </a:bodyPr>
          <a:lstStyle/>
          <a:p>
            <a:r>
              <a:rPr lang="hu-HU" dirty="0" smtClean="0"/>
              <a:t>We can approximate with a trpezoid !!!</a:t>
            </a:r>
            <a:endParaRPr lang="hu-HU" dirty="0"/>
          </a:p>
        </p:txBody>
      </p:sp>
    </p:spTree>
    <p:extLst>
      <p:ext uri="{BB962C8B-B14F-4D97-AF65-F5344CB8AC3E}">
        <p14:creationId xmlns:p14="http://schemas.microsoft.com/office/powerpoint/2010/main" val="2063533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41760" cy="369332"/>
          </a:xfrm>
          <a:prstGeom prst="rect">
            <a:avLst/>
          </a:prstGeom>
          <a:noFill/>
        </p:spPr>
        <p:txBody>
          <a:bodyPr wrap="none" rtlCol="0">
            <a:spAutoFit/>
          </a:bodyPr>
          <a:lstStyle/>
          <a:p>
            <a:r>
              <a:rPr lang="hu-HU" dirty="0"/>
              <a:t>b</a:t>
            </a:r>
          </a:p>
        </p:txBody>
      </p:sp>
      <p:cxnSp>
        <p:nvCxnSpPr>
          <p:cNvPr id="3" name="Straight Connector 2"/>
          <p:cNvCxnSpPr/>
          <p:nvPr/>
        </p:nvCxnSpPr>
        <p:spPr>
          <a:xfrm flipV="1">
            <a:off x="1834354" y="3902299"/>
            <a:ext cx="2290293" cy="85000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77930" y="3828193"/>
            <a:ext cx="5740674" cy="1754326"/>
          </a:xfrm>
          <a:prstGeom prst="rect">
            <a:avLst/>
          </a:prstGeom>
          <a:noFill/>
        </p:spPr>
        <p:txBody>
          <a:bodyPr wrap="none" rtlCol="0">
            <a:spAutoFit/>
          </a:bodyPr>
          <a:lstStyle/>
          <a:p>
            <a:r>
              <a:rPr lang="hu-HU" dirty="0" smtClean="0"/>
              <a:t>We can approximate with a trpezoid !!!</a:t>
            </a:r>
          </a:p>
          <a:p>
            <a:endParaRPr lang="hu-HU" dirty="0"/>
          </a:p>
          <a:p>
            <a:r>
              <a:rPr lang="hu-HU" dirty="0" smtClean="0"/>
              <a:t>We approximate the integral with the area of this </a:t>
            </a:r>
          </a:p>
          <a:p>
            <a:r>
              <a:rPr lang="hu-HU" dirty="0" smtClean="0"/>
              <a:t>yellow area !!!</a:t>
            </a:r>
          </a:p>
          <a:p>
            <a:endParaRPr lang="hu-HU" dirty="0"/>
          </a:p>
          <a:p>
            <a:r>
              <a:rPr lang="hu-HU" dirty="0" smtClean="0"/>
              <a:t>If the [a,b] interval is small enough -&gt; it is good </a:t>
            </a:r>
            <a:endParaRPr lang="hu-HU" dirty="0"/>
          </a:p>
        </p:txBody>
      </p:sp>
      <p:cxnSp>
        <p:nvCxnSpPr>
          <p:cNvPr id="5" name="Straight Connector 4"/>
          <p:cNvCxnSpPr/>
          <p:nvPr/>
        </p:nvCxnSpPr>
        <p:spPr>
          <a:xfrm flipV="1">
            <a:off x="1834354" y="4752304"/>
            <a:ext cx="0" cy="98731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124647" y="3902299"/>
            <a:ext cx="0" cy="183731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815921" y="3902299"/>
            <a:ext cx="2331076" cy="2009104"/>
          </a:xfrm>
          <a:custGeom>
            <a:avLst/>
            <a:gdLst>
              <a:gd name="connsiteX0" fmla="*/ 0 w 2331076"/>
              <a:gd name="connsiteY0" fmla="*/ 2009104 h 2009104"/>
              <a:gd name="connsiteX1" fmla="*/ 0 w 2331076"/>
              <a:gd name="connsiteY1" fmla="*/ 2009104 h 2009104"/>
              <a:gd name="connsiteX2" fmla="*/ 12879 w 2331076"/>
              <a:gd name="connsiteY2" fmla="*/ 1661374 h 2009104"/>
              <a:gd name="connsiteX3" fmla="*/ 38637 w 2331076"/>
              <a:gd name="connsiteY3" fmla="*/ 1416676 h 2009104"/>
              <a:gd name="connsiteX4" fmla="*/ 25758 w 2331076"/>
              <a:gd name="connsiteY4" fmla="*/ 837126 h 2009104"/>
              <a:gd name="connsiteX5" fmla="*/ 25758 w 2331076"/>
              <a:gd name="connsiteY5" fmla="*/ 850005 h 2009104"/>
              <a:gd name="connsiteX6" fmla="*/ 2331076 w 2331076"/>
              <a:gd name="connsiteY6" fmla="*/ 0 h 2009104"/>
              <a:gd name="connsiteX7" fmla="*/ 2305318 w 2331076"/>
              <a:gd name="connsiteY7" fmla="*/ 2009104 h 2009104"/>
              <a:gd name="connsiteX8" fmla="*/ 0 w 2331076"/>
              <a:gd name="connsiteY8" fmla="*/ 2009104 h 20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076" h="2009104">
                <a:moveTo>
                  <a:pt x="0" y="2009104"/>
                </a:moveTo>
                <a:lnTo>
                  <a:pt x="0" y="2009104"/>
                </a:lnTo>
                <a:cubicBezTo>
                  <a:pt x="4293" y="1893194"/>
                  <a:pt x="6783" y="1777203"/>
                  <a:pt x="12879" y="1661374"/>
                </a:cubicBezTo>
                <a:cubicBezTo>
                  <a:pt x="17246" y="1578402"/>
                  <a:pt x="28377" y="1498755"/>
                  <a:pt x="38637" y="1416676"/>
                </a:cubicBezTo>
                <a:cubicBezTo>
                  <a:pt x="34344" y="1223493"/>
                  <a:pt x="30149" y="1030307"/>
                  <a:pt x="25758" y="837126"/>
                </a:cubicBezTo>
                <a:cubicBezTo>
                  <a:pt x="25660" y="832834"/>
                  <a:pt x="25758" y="845712"/>
                  <a:pt x="25758" y="850005"/>
                </a:cubicBezTo>
                <a:lnTo>
                  <a:pt x="2331076" y="0"/>
                </a:lnTo>
                <a:lnTo>
                  <a:pt x="2305318" y="2009104"/>
                </a:lnTo>
                <a:lnTo>
                  <a:pt x="0" y="2009104"/>
                </a:lnTo>
                <a:close/>
              </a:path>
            </a:pathLst>
          </a:cu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75299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41760" cy="369332"/>
          </a:xfrm>
          <a:prstGeom prst="rect">
            <a:avLst/>
          </a:prstGeom>
          <a:noFill/>
        </p:spPr>
        <p:txBody>
          <a:bodyPr wrap="none" rtlCol="0">
            <a:spAutoFit/>
          </a:bodyPr>
          <a:lstStyle/>
          <a:p>
            <a:r>
              <a:rPr lang="hu-HU" dirty="0"/>
              <a:t>b</a:t>
            </a:r>
          </a:p>
        </p:txBody>
      </p:sp>
      <mc:AlternateContent xmlns:mc="http://schemas.openxmlformats.org/markup-compatibility/2006" xmlns:a14="http://schemas.microsoft.com/office/drawing/2010/main">
        <mc:Choice Requires="a14">
          <p:sp>
            <p:nvSpPr>
              <p:cNvPr id="14" name="TextBox 13"/>
              <p:cNvSpPr txBox="1"/>
              <p:nvPr/>
            </p:nvSpPr>
            <p:spPr>
              <a:xfrm>
                <a:off x="5756261" y="3801456"/>
                <a:ext cx="220663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r>
                            <a:rPr lang="hu-HU" sz="2800" b="0" i="1" smtClean="0">
                              <a:latin typeface="Cambria Math" panose="02040503050406030204" pitchFamily="18" charset="0"/>
                            </a:rPr>
                            <m:t>= </m:t>
                          </m:r>
                        </m:e>
                      </m:nary>
                    </m:oMath>
                  </m:oMathPara>
                </a14:m>
                <a:endParaRPr lang="hu-HU"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756261" y="3801456"/>
                <a:ext cx="2206630" cy="1399422"/>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620746" y="4187137"/>
                <a:ext cx="1439177"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i="1" smtClean="0">
                              <a:latin typeface="Cambria Math" panose="02040503050406030204" pitchFamily="18" charset="0"/>
                            </a:rPr>
                          </m:ctrlPr>
                        </m:fPr>
                        <m:num>
                          <m:r>
                            <a:rPr lang="hu-HU" b="0" i="1" smtClean="0">
                              <a:latin typeface="Cambria Math" panose="02040503050406030204" pitchFamily="18" charset="0"/>
                            </a:rPr>
                            <m:t>𝑓</m:t>
                          </m:r>
                          <m:d>
                            <m:dPr>
                              <m:ctrlPr>
                                <a:rPr lang="hu-HU" b="0" i="1" smtClean="0">
                                  <a:latin typeface="Cambria Math" panose="02040503050406030204" pitchFamily="18" charset="0"/>
                                </a:rPr>
                              </m:ctrlPr>
                            </m:dPr>
                            <m:e>
                              <m:r>
                                <a:rPr lang="hu-HU" b="0" i="1" smtClean="0">
                                  <a:latin typeface="Cambria Math" panose="02040503050406030204" pitchFamily="18" charset="0"/>
                                </a:rPr>
                                <m:t>𝑎</m:t>
                              </m:r>
                            </m:e>
                          </m:d>
                          <m:r>
                            <a:rPr lang="hu-HU" b="0" i="1" smtClean="0">
                              <a:latin typeface="Cambria Math" panose="02040503050406030204" pitchFamily="18" charset="0"/>
                            </a:rPr>
                            <m:t>+</m:t>
                          </m:r>
                          <m:r>
                            <a:rPr lang="hu-HU" b="0" i="1" smtClean="0">
                              <a:latin typeface="Cambria Math" panose="02040503050406030204" pitchFamily="18" charset="0"/>
                            </a:rPr>
                            <m:t>𝑓</m:t>
                          </m:r>
                          <m:r>
                            <a:rPr lang="hu-HU" b="0" i="1" smtClean="0">
                              <a:latin typeface="Cambria Math" panose="02040503050406030204" pitchFamily="18" charset="0"/>
                            </a:rPr>
                            <m:t>(</m:t>
                          </m:r>
                          <m:r>
                            <a:rPr lang="hu-HU" b="0" i="1" smtClean="0">
                              <a:latin typeface="Cambria Math" panose="02040503050406030204" pitchFamily="18" charset="0"/>
                            </a:rPr>
                            <m:t>𝑏</m:t>
                          </m:r>
                          <m:r>
                            <a:rPr lang="hu-HU" b="0" i="1" smtClean="0">
                              <a:latin typeface="Cambria Math" panose="02040503050406030204" pitchFamily="18" charset="0"/>
                            </a:rPr>
                            <m:t>)</m:t>
                          </m:r>
                        </m:num>
                        <m:den>
                          <m:r>
                            <a:rPr lang="hu-HU" b="0" i="1" smtClean="0">
                              <a:latin typeface="Cambria Math" panose="02040503050406030204" pitchFamily="18" charset="0"/>
                            </a:rPr>
                            <m:t>2</m:t>
                          </m:r>
                        </m:den>
                      </m:f>
                    </m:oMath>
                  </m:oMathPara>
                </a14:m>
                <a:endParaRPr lang="hu-HU" dirty="0"/>
              </a:p>
            </p:txBody>
          </p:sp>
        </mc:Choice>
        <mc:Fallback xmlns="">
          <p:sp>
            <p:nvSpPr>
              <p:cNvPr id="2" name="TextBox 1"/>
              <p:cNvSpPr txBox="1">
                <a:spLocks noRot="1" noChangeAspect="1" noMove="1" noResize="1" noEditPoints="1" noAdjustHandles="1" noChangeArrowheads="1" noChangeShapeType="1" noTextEdit="1"/>
              </p:cNvSpPr>
              <p:nvPr/>
            </p:nvSpPr>
            <p:spPr>
              <a:xfrm>
                <a:off x="8620746" y="4187137"/>
                <a:ext cx="1439177" cy="628057"/>
              </a:xfrm>
              <a:prstGeom prst="rect">
                <a:avLst/>
              </a:prstGeom>
              <a:blipFill rotWithShape="0">
                <a:blip r:embed="rId4"/>
                <a:stretch>
                  <a:fillRect/>
                </a:stretch>
              </a:blipFill>
            </p:spPr>
            <p:txBody>
              <a:bodyPr/>
              <a:lstStyle/>
              <a:p>
                <a:r>
                  <a:rPr lang="hu-HU">
                    <a:noFill/>
                  </a:rPr>
                  <a:t> </a:t>
                </a:r>
              </a:p>
            </p:txBody>
          </p:sp>
        </mc:Fallback>
      </mc:AlternateContent>
      <p:sp>
        <p:nvSpPr>
          <p:cNvPr id="3" name="TextBox 2"/>
          <p:cNvSpPr txBox="1"/>
          <p:nvPr/>
        </p:nvSpPr>
        <p:spPr>
          <a:xfrm>
            <a:off x="7875029" y="4316500"/>
            <a:ext cx="745717" cy="369332"/>
          </a:xfrm>
          <a:prstGeom prst="rect">
            <a:avLst/>
          </a:prstGeom>
          <a:noFill/>
        </p:spPr>
        <p:txBody>
          <a:bodyPr wrap="none" rtlCol="0">
            <a:spAutoFit/>
          </a:bodyPr>
          <a:lstStyle/>
          <a:p>
            <a:r>
              <a:rPr lang="hu-HU" dirty="0" smtClean="0"/>
              <a:t>(b-a)</a:t>
            </a:r>
            <a:endParaRPr lang="hu-HU" dirty="0"/>
          </a:p>
        </p:txBody>
      </p:sp>
      <p:sp>
        <p:nvSpPr>
          <p:cNvPr id="4" name="TextBox 3"/>
          <p:cNvSpPr txBox="1"/>
          <p:nvPr/>
        </p:nvSpPr>
        <p:spPr>
          <a:xfrm>
            <a:off x="7423901" y="4267063"/>
            <a:ext cx="324128" cy="369332"/>
          </a:xfrm>
          <a:prstGeom prst="rect">
            <a:avLst/>
          </a:prstGeom>
          <a:noFill/>
        </p:spPr>
        <p:txBody>
          <a:bodyPr wrap="none" rtlCol="0">
            <a:spAutoFit/>
          </a:bodyPr>
          <a:lstStyle/>
          <a:p>
            <a:r>
              <a:rPr lang="hu-HU" dirty="0" smtClean="0"/>
              <a:t>~</a:t>
            </a:r>
            <a:endParaRPr lang="hu-HU" dirty="0"/>
          </a:p>
        </p:txBody>
      </p:sp>
    </p:spTree>
    <p:extLst>
      <p:ext uri="{BB962C8B-B14F-4D97-AF65-F5344CB8AC3E}">
        <p14:creationId xmlns:p14="http://schemas.microsoft.com/office/powerpoint/2010/main" val="146167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41760" cy="369332"/>
          </a:xfrm>
          <a:prstGeom prst="rect">
            <a:avLst/>
          </a:prstGeom>
          <a:noFill/>
        </p:spPr>
        <p:txBody>
          <a:bodyPr wrap="none" rtlCol="0">
            <a:spAutoFit/>
          </a:bodyPr>
          <a:lstStyle/>
          <a:p>
            <a:r>
              <a:rPr lang="hu-HU" dirty="0"/>
              <a:t>b</a:t>
            </a:r>
          </a:p>
        </p:txBody>
      </p:sp>
      <p:cxnSp>
        <p:nvCxnSpPr>
          <p:cNvPr id="3" name="Straight Connector 2"/>
          <p:cNvCxnSpPr/>
          <p:nvPr/>
        </p:nvCxnSpPr>
        <p:spPr>
          <a:xfrm flipV="1">
            <a:off x="1834354" y="3902299"/>
            <a:ext cx="2290293" cy="85000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06944" y="3084800"/>
            <a:ext cx="5949064" cy="646331"/>
          </a:xfrm>
          <a:prstGeom prst="rect">
            <a:avLst/>
          </a:prstGeom>
          <a:noFill/>
        </p:spPr>
        <p:txBody>
          <a:bodyPr wrap="none" rtlCol="0">
            <a:spAutoFit/>
          </a:bodyPr>
          <a:lstStyle/>
          <a:p>
            <a:r>
              <a:rPr lang="hu-HU" dirty="0" smtClean="0"/>
              <a:t>Iterative process: we have to make more and more</a:t>
            </a:r>
          </a:p>
          <a:p>
            <a:r>
              <a:rPr lang="hu-HU" dirty="0" smtClean="0"/>
              <a:t>points on the x axis </a:t>
            </a:r>
            <a:endParaRPr lang="hu-HU" dirty="0"/>
          </a:p>
        </p:txBody>
      </p:sp>
    </p:spTree>
    <p:extLst>
      <p:ext uri="{BB962C8B-B14F-4D97-AF65-F5344CB8AC3E}">
        <p14:creationId xmlns:p14="http://schemas.microsoft.com/office/powerpoint/2010/main" val="155495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33746" cy="369332"/>
          </a:xfrm>
          <a:prstGeom prst="rect">
            <a:avLst/>
          </a:prstGeom>
          <a:noFill/>
        </p:spPr>
        <p:txBody>
          <a:bodyPr wrap="none" rtlCol="0">
            <a:spAutoFit/>
          </a:bodyPr>
          <a:lstStyle/>
          <a:p>
            <a:r>
              <a:rPr lang="hu-HU" dirty="0" smtClean="0"/>
              <a:t>c</a:t>
            </a:r>
            <a:endParaRPr lang="hu-HU" dirty="0"/>
          </a:p>
        </p:txBody>
      </p:sp>
      <p:cxnSp>
        <p:nvCxnSpPr>
          <p:cNvPr id="3" name="Straight Connector 2"/>
          <p:cNvCxnSpPr>
            <a:endCxn id="19" idx="2"/>
          </p:cNvCxnSpPr>
          <p:nvPr/>
        </p:nvCxnSpPr>
        <p:spPr>
          <a:xfrm flipV="1">
            <a:off x="1834354" y="4700790"/>
            <a:ext cx="1205061" cy="5151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06944" y="3084800"/>
            <a:ext cx="5949064" cy="646331"/>
          </a:xfrm>
          <a:prstGeom prst="rect">
            <a:avLst/>
          </a:prstGeom>
          <a:noFill/>
        </p:spPr>
        <p:txBody>
          <a:bodyPr wrap="none" rtlCol="0">
            <a:spAutoFit/>
          </a:bodyPr>
          <a:lstStyle/>
          <a:p>
            <a:r>
              <a:rPr lang="hu-HU" dirty="0" smtClean="0"/>
              <a:t>Iterative process: we have to make more and more</a:t>
            </a:r>
          </a:p>
          <a:p>
            <a:r>
              <a:rPr lang="hu-HU" dirty="0" smtClean="0"/>
              <a:t>points on the x axis </a:t>
            </a:r>
            <a:endParaRPr lang="hu-HU" dirty="0"/>
          </a:p>
        </p:txBody>
      </p:sp>
      <p:cxnSp>
        <p:nvCxnSpPr>
          <p:cNvPr id="18" name="Straight Connector 17"/>
          <p:cNvCxnSpPr/>
          <p:nvPr/>
        </p:nvCxnSpPr>
        <p:spPr>
          <a:xfrm flipV="1">
            <a:off x="3002038"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34378" y="6226834"/>
            <a:ext cx="341760" cy="369332"/>
          </a:xfrm>
          <a:prstGeom prst="rect">
            <a:avLst/>
          </a:prstGeom>
          <a:noFill/>
        </p:spPr>
        <p:txBody>
          <a:bodyPr wrap="none" rtlCol="0">
            <a:spAutoFit/>
          </a:bodyPr>
          <a:lstStyle/>
          <a:p>
            <a:r>
              <a:rPr lang="hu-HU" dirty="0" smtClean="0"/>
              <a:t>b</a:t>
            </a:r>
            <a:endParaRPr lang="hu-HU" dirty="0"/>
          </a:p>
        </p:txBody>
      </p:sp>
      <p:cxnSp>
        <p:nvCxnSpPr>
          <p:cNvPr id="25" name="Straight Connector 24"/>
          <p:cNvCxnSpPr>
            <a:stCxn id="19" idx="2"/>
          </p:cNvCxnSpPr>
          <p:nvPr/>
        </p:nvCxnSpPr>
        <p:spPr>
          <a:xfrm flipV="1">
            <a:off x="3039415" y="3966693"/>
            <a:ext cx="1081225" cy="73409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3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862885" y="425002"/>
                <a:ext cx="1760610" cy="13994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ctrlPr>
                            <a:rPr lang="hu-HU" sz="2800" i="1" smtClean="0">
                              <a:latin typeface="Cambria Math" panose="02040503050406030204" pitchFamily="18" charset="0"/>
                            </a:rPr>
                          </m:ctrlPr>
                        </m:naryPr>
                        <m:sub>
                          <m:r>
                            <m:rPr>
                              <m:brk m:alnAt="24"/>
                            </m:rPr>
                            <a:rPr lang="hu-HU" sz="2800" b="0" i="1" smtClean="0">
                              <a:latin typeface="Cambria Math" panose="02040503050406030204" pitchFamily="18" charset="0"/>
                            </a:rPr>
                            <m:t>𝑎</m:t>
                          </m:r>
                        </m:sub>
                        <m:sup>
                          <m:r>
                            <a:rPr lang="hu-HU" sz="2800" b="0" i="1" smtClean="0">
                              <a:latin typeface="Cambria Math" panose="02040503050406030204" pitchFamily="18" charset="0"/>
                            </a:rPr>
                            <m:t>𝑏</m:t>
                          </m:r>
                        </m:sup>
                        <m:e>
                          <m:r>
                            <a:rPr lang="hu-HU" sz="2800" b="0" i="1" smtClean="0">
                              <a:latin typeface="Cambria Math" panose="02040503050406030204" pitchFamily="18" charset="0"/>
                            </a:rPr>
                            <m:t>𝑓</m:t>
                          </m:r>
                          <m:d>
                            <m:dPr>
                              <m:ctrlPr>
                                <a:rPr lang="hu-HU" sz="2800" b="0" i="1" smtClean="0">
                                  <a:latin typeface="Cambria Math" panose="02040503050406030204" pitchFamily="18" charset="0"/>
                                </a:rPr>
                              </m:ctrlPr>
                            </m:dPr>
                            <m:e>
                              <m:r>
                                <a:rPr lang="hu-HU" sz="2800" b="0" i="1" smtClean="0">
                                  <a:latin typeface="Cambria Math" panose="02040503050406030204" pitchFamily="18" charset="0"/>
                                </a:rPr>
                                <m:t>𝑥</m:t>
                              </m:r>
                            </m:e>
                          </m:d>
                          <m:r>
                            <a:rPr lang="hu-HU" sz="2800" b="0" i="1" smtClean="0">
                              <a:latin typeface="Cambria Math" panose="02040503050406030204" pitchFamily="18" charset="0"/>
                            </a:rPr>
                            <m:t>𝑑𝑥</m:t>
                          </m:r>
                        </m:e>
                      </m:nary>
                    </m:oMath>
                  </m:oMathPara>
                </a14:m>
                <a:endParaRPr lang="hu-HU"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62885" y="425002"/>
                <a:ext cx="1760610" cy="1399422"/>
              </a:xfrm>
              <a:prstGeom prst="rect">
                <a:avLst/>
              </a:prstGeom>
              <a:blipFill rotWithShape="0">
                <a:blip r:embed="rId2"/>
                <a:stretch>
                  <a:fillRect/>
                </a:stretch>
              </a:blipFill>
            </p:spPr>
            <p:txBody>
              <a:bodyPr/>
              <a:lstStyle/>
              <a:p>
                <a:r>
                  <a:rPr lang="hu-HU">
                    <a:noFill/>
                  </a:rPr>
                  <a:t> </a:t>
                </a:r>
              </a:p>
            </p:txBody>
          </p:sp>
        </mc:Fallback>
      </mc:AlternateContent>
      <p:sp>
        <p:nvSpPr>
          <p:cNvPr id="9" name="TextBox 8"/>
          <p:cNvSpPr txBox="1"/>
          <p:nvPr/>
        </p:nvSpPr>
        <p:spPr>
          <a:xfrm>
            <a:off x="3271234" y="801547"/>
            <a:ext cx="6320961" cy="646331"/>
          </a:xfrm>
          <a:prstGeom prst="rect">
            <a:avLst/>
          </a:prstGeom>
          <a:noFill/>
        </p:spPr>
        <p:txBody>
          <a:bodyPr wrap="none" rtlCol="0">
            <a:spAutoFit/>
          </a:bodyPr>
          <a:lstStyle/>
          <a:p>
            <a:r>
              <a:rPr lang="hu-HU" dirty="0" smtClean="0"/>
              <a:t>So we have an f(x) function and we want to calculate </a:t>
            </a:r>
          </a:p>
          <a:p>
            <a:r>
              <a:rPr lang="hu-HU" dirty="0" smtClean="0"/>
              <a:t>the integral on in interval [a,b]</a:t>
            </a:r>
            <a:endParaRPr lang="hu-HU" dirty="0"/>
          </a:p>
        </p:txBody>
      </p:sp>
      <p:sp>
        <p:nvSpPr>
          <p:cNvPr id="10" name="TextBox 9"/>
          <p:cNvSpPr txBox="1"/>
          <p:nvPr/>
        </p:nvSpPr>
        <p:spPr>
          <a:xfrm>
            <a:off x="1834354" y="2009104"/>
            <a:ext cx="7843814" cy="646331"/>
          </a:xfrm>
          <a:prstGeom prst="rect">
            <a:avLst/>
          </a:prstGeom>
          <a:noFill/>
        </p:spPr>
        <p:txBody>
          <a:bodyPr wrap="none" rtlCol="0">
            <a:spAutoFit/>
          </a:bodyPr>
          <a:lstStyle/>
          <a:p>
            <a:r>
              <a:rPr lang="hu-HU" dirty="0" smtClean="0"/>
              <a:t>Idea: let’s approximate the area under the function with a trapezoid</a:t>
            </a:r>
          </a:p>
          <a:p>
            <a:r>
              <a:rPr lang="hu-HU" dirty="0"/>
              <a:t> </a:t>
            </a:r>
            <a:r>
              <a:rPr lang="hu-HU" dirty="0" smtClean="0"/>
              <a:t> // calculating the area of a trapezoid is quite simple !!!</a:t>
            </a:r>
            <a:endParaRPr lang="hu-HU" dirty="0"/>
          </a:p>
        </p:txBody>
      </p:sp>
      <p:cxnSp>
        <p:nvCxnSpPr>
          <p:cNvPr id="12" name="Straight Arrow Connector 11"/>
          <p:cNvCxnSpPr/>
          <p:nvPr/>
        </p:nvCxnSpPr>
        <p:spPr>
          <a:xfrm flipV="1">
            <a:off x="1120463" y="3078051"/>
            <a:ext cx="0" cy="31166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62885" y="5924282"/>
            <a:ext cx="413411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6944" y="5739616"/>
            <a:ext cx="295274" cy="369332"/>
          </a:xfrm>
          <a:prstGeom prst="rect">
            <a:avLst/>
          </a:prstGeom>
          <a:noFill/>
        </p:spPr>
        <p:txBody>
          <a:bodyPr wrap="none" rtlCol="0">
            <a:spAutoFit/>
          </a:bodyPr>
          <a:lstStyle/>
          <a:p>
            <a:r>
              <a:rPr lang="hu-HU" dirty="0" smtClean="0"/>
              <a:t>x</a:t>
            </a:r>
            <a:endParaRPr lang="hu-HU" dirty="0"/>
          </a:p>
        </p:txBody>
      </p:sp>
      <p:sp>
        <p:nvSpPr>
          <p:cNvPr id="17" name="TextBox 16"/>
          <p:cNvSpPr txBox="1"/>
          <p:nvPr/>
        </p:nvSpPr>
        <p:spPr>
          <a:xfrm>
            <a:off x="851799" y="2655435"/>
            <a:ext cx="537327" cy="369332"/>
          </a:xfrm>
          <a:prstGeom prst="rect">
            <a:avLst/>
          </a:prstGeom>
          <a:noFill/>
        </p:spPr>
        <p:txBody>
          <a:bodyPr wrap="none" rtlCol="0">
            <a:spAutoFit/>
          </a:bodyPr>
          <a:lstStyle/>
          <a:p>
            <a:r>
              <a:rPr lang="hu-HU" dirty="0"/>
              <a:t>f</a:t>
            </a:r>
            <a:r>
              <a:rPr lang="hu-HU" dirty="0" smtClean="0"/>
              <a:t>(x)</a:t>
            </a:r>
            <a:endParaRPr lang="hu-HU" dirty="0"/>
          </a:p>
        </p:txBody>
      </p:sp>
      <p:sp>
        <p:nvSpPr>
          <p:cNvPr id="19" name="Freeform 18"/>
          <p:cNvSpPr/>
          <p:nvPr/>
        </p:nvSpPr>
        <p:spPr>
          <a:xfrm>
            <a:off x="1481071" y="3696237"/>
            <a:ext cx="2897746" cy="1609860"/>
          </a:xfrm>
          <a:custGeom>
            <a:avLst/>
            <a:gdLst>
              <a:gd name="connsiteX0" fmla="*/ 0 w 2897746"/>
              <a:gd name="connsiteY0" fmla="*/ 1609860 h 1609860"/>
              <a:gd name="connsiteX1" fmla="*/ 850006 w 2897746"/>
              <a:gd name="connsiteY1" fmla="*/ 450761 h 1609860"/>
              <a:gd name="connsiteX2" fmla="*/ 1558344 w 2897746"/>
              <a:gd name="connsiteY2" fmla="*/ 1004553 h 1609860"/>
              <a:gd name="connsiteX3" fmla="*/ 2897746 w 2897746"/>
              <a:gd name="connsiteY3" fmla="*/ 0 h 1609860"/>
            </a:gdLst>
            <a:ahLst/>
            <a:cxnLst>
              <a:cxn ang="0">
                <a:pos x="connsiteX0" y="connsiteY0"/>
              </a:cxn>
              <a:cxn ang="0">
                <a:pos x="connsiteX1" y="connsiteY1"/>
              </a:cxn>
              <a:cxn ang="0">
                <a:pos x="connsiteX2" y="connsiteY2"/>
              </a:cxn>
              <a:cxn ang="0">
                <a:pos x="connsiteX3" y="connsiteY3"/>
              </a:cxn>
            </a:cxnLst>
            <a:rect l="l" t="t" r="r" b="b"/>
            <a:pathLst>
              <a:path w="2897746" h="1609860">
                <a:moveTo>
                  <a:pt x="0" y="1609860"/>
                </a:moveTo>
                <a:cubicBezTo>
                  <a:pt x="295141" y="1080752"/>
                  <a:pt x="590282" y="551645"/>
                  <a:pt x="850006" y="450761"/>
                </a:cubicBezTo>
                <a:cubicBezTo>
                  <a:pt x="1109730" y="349877"/>
                  <a:pt x="1217054" y="1079680"/>
                  <a:pt x="1558344" y="1004553"/>
                </a:cubicBezTo>
                <a:cubicBezTo>
                  <a:pt x="1899634" y="929426"/>
                  <a:pt x="2398690" y="464713"/>
                  <a:pt x="2897746" y="0"/>
                </a:cubicBez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 name="Straight Connector 20"/>
          <p:cNvCxnSpPr/>
          <p:nvPr/>
        </p:nvCxnSpPr>
        <p:spPr>
          <a:xfrm flipV="1">
            <a:off x="1834354"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124647"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63474" y="6226834"/>
            <a:ext cx="341760" cy="369332"/>
          </a:xfrm>
          <a:prstGeom prst="rect">
            <a:avLst/>
          </a:prstGeom>
          <a:noFill/>
        </p:spPr>
        <p:txBody>
          <a:bodyPr wrap="none" rtlCol="0">
            <a:spAutoFit/>
          </a:bodyPr>
          <a:lstStyle/>
          <a:p>
            <a:r>
              <a:rPr lang="hu-HU" dirty="0" smtClean="0"/>
              <a:t>a</a:t>
            </a:r>
            <a:endParaRPr lang="hu-HU" dirty="0"/>
          </a:p>
        </p:txBody>
      </p:sp>
      <p:sp>
        <p:nvSpPr>
          <p:cNvPr id="24" name="TextBox 23"/>
          <p:cNvSpPr txBox="1"/>
          <p:nvPr/>
        </p:nvSpPr>
        <p:spPr>
          <a:xfrm>
            <a:off x="3953767" y="6226834"/>
            <a:ext cx="335348" cy="369332"/>
          </a:xfrm>
          <a:prstGeom prst="rect">
            <a:avLst/>
          </a:prstGeom>
          <a:noFill/>
        </p:spPr>
        <p:txBody>
          <a:bodyPr wrap="none" rtlCol="0">
            <a:spAutoFit/>
          </a:bodyPr>
          <a:lstStyle/>
          <a:p>
            <a:r>
              <a:rPr lang="hu-HU" dirty="0" smtClean="0"/>
              <a:t>e</a:t>
            </a:r>
            <a:endParaRPr lang="hu-HU" dirty="0"/>
          </a:p>
        </p:txBody>
      </p:sp>
      <p:cxnSp>
        <p:nvCxnSpPr>
          <p:cNvPr id="3" name="Straight Connector 2"/>
          <p:cNvCxnSpPr>
            <a:endCxn id="19" idx="1"/>
          </p:cNvCxnSpPr>
          <p:nvPr/>
        </p:nvCxnSpPr>
        <p:spPr>
          <a:xfrm flipV="1">
            <a:off x="1834354" y="4146998"/>
            <a:ext cx="496723" cy="60530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06944" y="3084800"/>
            <a:ext cx="5949064" cy="646331"/>
          </a:xfrm>
          <a:prstGeom prst="rect">
            <a:avLst/>
          </a:prstGeom>
          <a:noFill/>
        </p:spPr>
        <p:txBody>
          <a:bodyPr wrap="none" rtlCol="0">
            <a:spAutoFit/>
          </a:bodyPr>
          <a:lstStyle/>
          <a:p>
            <a:r>
              <a:rPr lang="hu-HU" dirty="0" smtClean="0"/>
              <a:t>Iterative process: we have to make more and more</a:t>
            </a:r>
          </a:p>
          <a:p>
            <a:r>
              <a:rPr lang="hu-HU" dirty="0" smtClean="0"/>
              <a:t>points on the x axis </a:t>
            </a:r>
            <a:endParaRPr lang="hu-HU" dirty="0"/>
          </a:p>
        </p:txBody>
      </p:sp>
      <p:cxnSp>
        <p:nvCxnSpPr>
          <p:cNvPr id="18" name="Straight Connector 17"/>
          <p:cNvCxnSpPr/>
          <p:nvPr/>
        </p:nvCxnSpPr>
        <p:spPr>
          <a:xfrm flipV="1">
            <a:off x="3002038"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34378" y="6226834"/>
            <a:ext cx="333746" cy="369332"/>
          </a:xfrm>
          <a:prstGeom prst="rect">
            <a:avLst/>
          </a:prstGeom>
          <a:noFill/>
        </p:spPr>
        <p:txBody>
          <a:bodyPr wrap="none" rtlCol="0">
            <a:spAutoFit/>
          </a:bodyPr>
          <a:lstStyle/>
          <a:p>
            <a:r>
              <a:rPr lang="hu-HU" dirty="0"/>
              <a:t>c</a:t>
            </a:r>
          </a:p>
        </p:txBody>
      </p:sp>
      <p:cxnSp>
        <p:nvCxnSpPr>
          <p:cNvPr id="25" name="Straight Connector 24"/>
          <p:cNvCxnSpPr>
            <a:stCxn id="19" idx="2"/>
          </p:cNvCxnSpPr>
          <p:nvPr/>
        </p:nvCxnSpPr>
        <p:spPr>
          <a:xfrm flipV="1">
            <a:off x="3039415" y="4449652"/>
            <a:ext cx="496723" cy="25113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07463"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603052" y="5739616"/>
            <a:ext cx="0" cy="36933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04" y="6226834"/>
            <a:ext cx="341760" cy="369332"/>
          </a:xfrm>
          <a:prstGeom prst="rect">
            <a:avLst/>
          </a:prstGeom>
          <a:noFill/>
        </p:spPr>
        <p:txBody>
          <a:bodyPr wrap="none" rtlCol="0">
            <a:spAutoFit/>
          </a:bodyPr>
          <a:lstStyle/>
          <a:p>
            <a:r>
              <a:rPr lang="hu-HU" dirty="0" smtClean="0"/>
              <a:t>b</a:t>
            </a:r>
            <a:endParaRPr lang="hu-HU" dirty="0"/>
          </a:p>
        </p:txBody>
      </p:sp>
      <p:sp>
        <p:nvSpPr>
          <p:cNvPr id="29" name="TextBox 28"/>
          <p:cNvSpPr txBox="1"/>
          <p:nvPr/>
        </p:nvSpPr>
        <p:spPr>
          <a:xfrm>
            <a:off x="3450210" y="6226834"/>
            <a:ext cx="343364" cy="369332"/>
          </a:xfrm>
          <a:prstGeom prst="rect">
            <a:avLst/>
          </a:prstGeom>
          <a:noFill/>
        </p:spPr>
        <p:txBody>
          <a:bodyPr wrap="none" rtlCol="0">
            <a:spAutoFit/>
          </a:bodyPr>
          <a:lstStyle/>
          <a:p>
            <a:r>
              <a:rPr lang="hu-HU" dirty="0"/>
              <a:t>d</a:t>
            </a:r>
          </a:p>
        </p:txBody>
      </p:sp>
      <p:cxnSp>
        <p:nvCxnSpPr>
          <p:cNvPr id="30" name="Straight Connector 29"/>
          <p:cNvCxnSpPr>
            <a:stCxn id="19" idx="1"/>
            <a:endCxn id="19" idx="2"/>
          </p:cNvCxnSpPr>
          <p:nvPr/>
        </p:nvCxnSpPr>
        <p:spPr>
          <a:xfrm>
            <a:off x="2331077" y="4146998"/>
            <a:ext cx="708338" cy="55379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36138" y="3980766"/>
            <a:ext cx="588509" cy="46888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525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378</TotalTime>
  <Words>667</Words>
  <Application>Microsoft Office PowerPoint</Application>
  <PresentationFormat>Widescreen</PresentationFormat>
  <Paragraphs>185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Century Gothic</vt:lpstr>
      <vt:lpstr>Wingdings 3</vt:lpstr>
      <vt:lpstr>Ion</vt:lpstr>
      <vt:lpstr>NUMERICAL METHODS</vt:lpstr>
      <vt:lpstr>Trapezoidal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Trapezoidal formula</vt:lpstr>
      <vt:lpstr>Trapezoidal formula</vt:lpstr>
      <vt:lpstr>NUMERICAL METHODS</vt:lpstr>
      <vt:lpstr>Simpson formula</vt:lpstr>
      <vt:lpstr>PowerPoint Presentation</vt:lpstr>
      <vt:lpstr>Simpson formula</vt:lpstr>
      <vt:lpstr>NUMERICAL METHODS</vt:lpstr>
      <vt:lpstr>Monte-Carlo integration</vt:lpstr>
      <vt:lpstr>PowerPoint Presentation</vt:lpstr>
      <vt:lpstr>Monte-Carlo integration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Balazs Holczer</dc:creator>
  <cp:lastModifiedBy>User</cp:lastModifiedBy>
  <cp:revision>32</cp:revision>
  <dcterms:created xsi:type="dcterms:W3CDTF">2015-05-06T06:41:33Z</dcterms:created>
  <dcterms:modified xsi:type="dcterms:W3CDTF">2016-01-31T11:22:06Z</dcterms:modified>
</cp:coreProperties>
</file>