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77" r:id="rId6"/>
    <p:sldId id="278" r:id="rId7"/>
    <p:sldId id="283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59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9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0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87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76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1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4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85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2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1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2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0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8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8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2017. 03. 16.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82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BIN PACKING PROBLEM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13307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algorithm</a:t>
            </a:r>
            <a:endParaRPr lang="hu-HU" b="1" dirty="0"/>
          </a:p>
        </p:txBody>
      </p:sp>
      <p:sp>
        <p:nvSpPr>
          <p:cNvPr id="31" name="Rectangle 30"/>
          <p:cNvSpPr/>
          <p:nvPr/>
        </p:nvSpPr>
        <p:spPr>
          <a:xfrm>
            <a:off x="592429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62885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33341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279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383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20602" y="3412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516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20602" y="5582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849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13307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algorithm</a:t>
            </a:r>
            <a:endParaRPr lang="hu-HU" b="1" dirty="0"/>
          </a:p>
        </p:txBody>
      </p:sp>
      <p:sp>
        <p:nvSpPr>
          <p:cNvPr id="34" name="Rectangle 33"/>
          <p:cNvSpPr/>
          <p:nvPr/>
        </p:nvSpPr>
        <p:spPr>
          <a:xfrm>
            <a:off x="7934255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279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383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20602" y="3412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516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20602" y="5582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583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745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882201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152657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1423113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11744" y="168072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882200" y="168072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21202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891658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62114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432570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677268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947724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2218180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21200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891656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162112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432568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703024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92429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62885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33341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03797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648495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1918951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92429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62885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33341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279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383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20602" y="3412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516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20602" y="5582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92429" y="133082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decreasing algorithm: first we sort the items O(N logN)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097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745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882201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152657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1423113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149701" y="172471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420157" y="172471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690613" y="172471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961069" y="172471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694786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965242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2235698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1745" y="271103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882201" y="271103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152657" y="271103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423113" y="271103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693569" y="271103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611745" y="370431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82201" y="370431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52657" y="370431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23113" y="370431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862885" y="568951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92429" y="569087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11745" y="469759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82201" y="469759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52657" y="469759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279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383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20602" y="3412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516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20602" y="5582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92429" y="133082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decreasing algorithm: first we sort the items O(N logN)</a:t>
            </a:r>
            <a:endParaRPr lang="hu-HU" b="1" dirty="0"/>
          </a:p>
        </p:txBody>
      </p:sp>
      <p:sp>
        <p:nvSpPr>
          <p:cNvPr id="79" name="Rectangle 78"/>
          <p:cNvSpPr/>
          <p:nvPr/>
        </p:nvSpPr>
        <p:spPr>
          <a:xfrm>
            <a:off x="622014" y="17266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92470" y="17266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5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49701" y="172471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420157" y="172471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690613" y="172471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961069" y="172471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11745" y="271103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882201" y="271103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152657" y="271103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423113" y="271103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693569" y="271103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611745" y="370431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82201" y="370431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52657" y="370431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23113" y="370431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862885" y="568951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92429" y="569087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11745" y="469759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82201" y="469759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52657" y="469759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279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383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20602" y="3412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516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20602" y="5582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92429" y="133082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decreasing algorithm: first we sort the items O(N logN)</a:t>
            </a:r>
            <a:endParaRPr lang="hu-HU" b="1" dirty="0"/>
          </a:p>
        </p:txBody>
      </p:sp>
      <p:sp>
        <p:nvSpPr>
          <p:cNvPr id="79" name="Rectangle 78"/>
          <p:cNvSpPr/>
          <p:nvPr/>
        </p:nvSpPr>
        <p:spPr>
          <a:xfrm>
            <a:off x="622014" y="17266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892470" y="17266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9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11745" y="271103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882201" y="271103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152657" y="271103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423113" y="271103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693569" y="271103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611745" y="370431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82201" y="370431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52657" y="370431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23113" y="370431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862885" y="568951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92429" y="569087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11745" y="469759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82201" y="469759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52657" y="469759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279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383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20602" y="3412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516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20602" y="5582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92429" y="133082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decreasing algorithm: first we sort the items O(N logN)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72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11745" y="370431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82201" y="370431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52657" y="370431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23113" y="370431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862885" y="568951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92429" y="569087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11745" y="469759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82201" y="469759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52657" y="469759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279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383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20602" y="3412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516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20602" y="5582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92429" y="133082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decreasing algorithm: first we sort the items O(N logN)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872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862885" y="568951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92429" y="569087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11745" y="469759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82201" y="469759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52657" y="4697596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279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383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20602" y="3412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516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20602" y="5582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92429" y="133082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decreasing algorithm: first we sort the items O(N logN)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4718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862885" y="568951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92429" y="569087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279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383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20602" y="3412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516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20602" y="5582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92429" y="133082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decreasing algorithm: first we sort the items O(N logN)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773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934255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238361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279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383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20602" y="3412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516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20602" y="5582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92429" y="133082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decreasing algorithm: first we sort the items O(N logN)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835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Bin packing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</a:t>
            </a:r>
            <a:r>
              <a:rPr lang="en-US" dirty="0" err="1" smtClean="0"/>
              <a:t>bjects</a:t>
            </a:r>
            <a:r>
              <a:rPr lang="en-US" dirty="0" smtClean="0"/>
              <a:t> </a:t>
            </a:r>
            <a:r>
              <a:rPr lang="en-US" dirty="0"/>
              <a:t>of different volumes must be packed into a finite number of bins or containers each of volume </a:t>
            </a:r>
            <a:r>
              <a:rPr lang="en-US" b="1" dirty="0"/>
              <a:t>V</a:t>
            </a:r>
            <a:r>
              <a:rPr lang="en-US" dirty="0"/>
              <a:t> in a way that minimizes the number of bins </a:t>
            </a:r>
            <a:r>
              <a:rPr lang="en-US" dirty="0" smtClean="0"/>
              <a:t>used</a:t>
            </a:r>
            <a:endParaRPr lang="hu-HU" dirty="0" smtClean="0"/>
          </a:p>
          <a:p>
            <a:r>
              <a:rPr lang="hu-HU" dirty="0" smtClean="0"/>
              <a:t>In the main: how to fit several things into containers in an efficient way</a:t>
            </a:r>
          </a:p>
          <a:p>
            <a:r>
              <a:rPr lang="hu-HU" dirty="0" smtClean="0"/>
              <a:t>It is an </a:t>
            </a:r>
            <a:r>
              <a:rPr lang="hu-HU" b="1" dirty="0" smtClean="0"/>
              <a:t>NP-complete</a:t>
            </a:r>
            <a:r>
              <a:rPr lang="hu-HU" dirty="0" smtClean="0"/>
              <a:t> problem</a:t>
            </a:r>
          </a:p>
          <a:p>
            <a:r>
              <a:rPr lang="en-US" dirty="0"/>
              <a:t>When the number of bins is restricted to </a:t>
            </a:r>
            <a:r>
              <a:rPr lang="en-US" b="1" dirty="0"/>
              <a:t>1</a:t>
            </a:r>
            <a:r>
              <a:rPr lang="en-US" dirty="0"/>
              <a:t> and each item is </a:t>
            </a:r>
            <a:r>
              <a:rPr lang="en-US" dirty="0" err="1"/>
              <a:t>characterised</a:t>
            </a:r>
            <a:r>
              <a:rPr lang="en-US" dirty="0"/>
              <a:t> by both a volume and a value, the problem of </a:t>
            </a:r>
            <a:r>
              <a:rPr lang="en-US" dirty="0" err="1"/>
              <a:t>maximising</a:t>
            </a:r>
            <a:r>
              <a:rPr lang="en-US" dirty="0"/>
              <a:t> the value of items that can fit in the bin is known as the knapsack problem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78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Applications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have </a:t>
            </a:r>
            <a:r>
              <a:rPr lang="hu-HU" b="1" dirty="0" smtClean="0"/>
              <a:t>N</a:t>
            </a:r>
            <a:r>
              <a:rPr lang="hu-HU" dirty="0" smtClean="0"/>
              <a:t> groups of people with group sizes </a:t>
            </a:r>
            <a:r>
              <a:rPr lang="hu-HU" b="1" dirty="0" smtClean="0"/>
              <a:t>w1</a:t>
            </a:r>
            <a:r>
              <a:rPr lang="hu-HU" dirty="0" smtClean="0"/>
              <a:t>, </a:t>
            </a:r>
            <a:r>
              <a:rPr lang="hu-HU" b="1" dirty="0" smtClean="0"/>
              <a:t>w2</a:t>
            </a:r>
            <a:r>
              <a:rPr lang="hu-HU" dirty="0" smtClean="0"/>
              <a:t> ... </a:t>
            </a:r>
            <a:r>
              <a:rPr lang="hu-HU" b="1" dirty="0" smtClean="0"/>
              <a:t>wN</a:t>
            </a:r>
            <a:r>
              <a:rPr lang="hu-HU" dirty="0" smtClean="0"/>
              <a:t>. We have minibuses with capacity </a:t>
            </a:r>
            <a:r>
              <a:rPr lang="hu-HU" b="1" dirty="0" smtClean="0"/>
              <a:t>C</a:t>
            </a:r>
            <a:r>
              <a:rPr lang="hu-HU" dirty="0" smtClean="0"/>
              <a:t>. </a:t>
            </a:r>
            <a:r>
              <a:rPr lang="hu-HU" b="1" dirty="0" smtClean="0"/>
              <a:t> </a:t>
            </a:r>
            <a:r>
              <a:rPr lang="hu-HU" dirty="0" smtClean="0"/>
              <a:t>What is the optimal number of minibuses when the groups must stay together?</a:t>
            </a:r>
          </a:p>
          <a:p>
            <a:r>
              <a:rPr lang="hu-HU" dirty="0" smtClean="0"/>
              <a:t>Virtual machines often have to solve this problem</a:t>
            </a:r>
          </a:p>
          <a:p>
            <a:r>
              <a:rPr lang="hu-HU" dirty="0" smtClean="0"/>
              <a:t>Television advertisements: we are given a certain time slot (for example 10 minutes). </a:t>
            </a:r>
            <a:r>
              <a:rPr lang="hu-HU" dirty="0"/>
              <a:t>H</a:t>
            </a:r>
            <a:r>
              <a:rPr lang="en-US" dirty="0" smtClean="0"/>
              <a:t>ow </a:t>
            </a:r>
            <a:r>
              <a:rPr lang="en-US" dirty="0"/>
              <a:t>do we pack the </a:t>
            </a:r>
            <a:r>
              <a:rPr lang="en-US" dirty="0" err="1"/>
              <a:t>the</a:t>
            </a:r>
            <a:r>
              <a:rPr lang="en-US" dirty="0"/>
              <a:t> most commercials into each time slot and maximize our daily </a:t>
            </a:r>
            <a:r>
              <a:rPr lang="en-US" dirty="0" smtClean="0"/>
              <a:t>profits</a:t>
            </a:r>
            <a:r>
              <a:rPr lang="hu-HU" dirty="0" smtClean="0"/>
              <a:t>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35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Solutions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874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>
                <a:solidFill>
                  <a:srgbClr val="FFFF00"/>
                </a:solidFill>
              </a:rPr>
              <a:t>1.) </a:t>
            </a:r>
            <a:r>
              <a:rPr lang="hu-HU" dirty="0" smtClean="0"/>
              <a:t>Naive approach „brute force search”</a:t>
            </a:r>
          </a:p>
          <a:p>
            <a:pPr lvl="2"/>
            <a:r>
              <a:rPr lang="en-US" dirty="0"/>
              <a:t>Iterate over all bins, try to put the current item in the bin and </a:t>
            </a:r>
            <a:r>
              <a:rPr lang="hu-HU" dirty="0" smtClean="0"/>
              <a:t> (</a:t>
            </a:r>
            <a:r>
              <a:rPr lang="hu-HU" dirty="0"/>
              <a:t> </a:t>
            </a:r>
            <a:r>
              <a:rPr lang="en-US" dirty="0" smtClean="0"/>
              <a:t>if </a:t>
            </a:r>
            <a:r>
              <a:rPr lang="en-US" dirty="0"/>
              <a:t>it </a:t>
            </a:r>
            <a:r>
              <a:rPr lang="en-US" dirty="0" smtClean="0"/>
              <a:t>fits</a:t>
            </a:r>
            <a:r>
              <a:rPr lang="hu-HU" dirty="0" smtClean="0"/>
              <a:t> )</a:t>
            </a:r>
            <a:r>
              <a:rPr lang="en-US" dirty="0" smtClean="0"/>
              <a:t> </a:t>
            </a:r>
            <a:r>
              <a:rPr lang="en-US" dirty="0"/>
              <a:t>call the same method with the next item</a:t>
            </a:r>
            <a:endParaRPr lang="hu-HU" dirty="0" smtClean="0"/>
          </a:p>
          <a:p>
            <a:pPr marL="0" indent="0">
              <a:buNone/>
            </a:pPr>
            <a:r>
              <a:rPr lang="hu-HU" b="1" dirty="0" smtClean="0">
                <a:solidFill>
                  <a:srgbClr val="FFFF00"/>
                </a:solidFill>
              </a:rPr>
              <a:t>2.) </a:t>
            </a:r>
            <a:r>
              <a:rPr lang="hu-HU" dirty="0" smtClean="0"/>
              <a:t>First-fit algorithm</a:t>
            </a:r>
          </a:p>
          <a:p>
            <a:pPr lvl="2"/>
            <a:r>
              <a:rPr lang="hu-HU" dirty="0" smtClean="0"/>
              <a:t>Iterate over all the items we want to put into bins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smtClean="0"/>
              <a:t>if we are not able to put it into a given bin we try to put it into the next one</a:t>
            </a:r>
          </a:p>
          <a:p>
            <a:pPr lvl="2"/>
            <a:r>
              <a:rPr lang="hu-HU" dirty="0" smtClean="0"/>
              <a:t>Yields non-optimal solutions in the main</a:t>
            </a:r>
          </a:p>
          <a:p>
            <a:pPr marL="0" indent="0">
              <a:buNone/>
            </a:pPr>
            <a:r>
              <a:rPr lang="hu-HU" b="1" dirty="0" smtClean="0">
                <a:solidFill>
                  <a:srgbClr val="FFFF00"/>
                </a:solidFill>
              </a:rPr>
              <a:t>3.) </a:t>
            </a:r>
            <a:r>
              <a:rPr lang="hu-HU" dirty="0" smtClean="0"/>
              <a:t>First-fit decreasing algorithm</a:t>
            </a:r>
          </a:p>
          <a:p>
            <a:pPr lvl="2"/>
            <a:r>
              <a:rPr lang="hu-HU" dirty="0" smtClean="0"/>
              <a:t>Sorting the items in decreasing order may be helpful . After sorting we use first-fit algorithm</a:t>
            </a:r>
          </a:p>
          <a:p>
            <a:pPr lvl="2"/>
            <a:r>
              <a:rPr lang="hu-HU" dirty="0"/>
              <a:t>Yields non-optimal solutions in the main</a:t>
            </a:r>
          </a:p>
          <a:p>
            <a:pPr marL="914400" lvl="2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68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13307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algorithm</a:t>
            </a:r>
            <a:endParaRPr lang="hu-HU" b="1" dirty="0"/>
          </a:p>
        </p:txBody>
      </p:sp>
      <p:sp>
        <p:nvSpPr>
          <p:cNvPr id="5" name="Rectangle 4"/>
          <p:cNvSpPr/>
          <p:nvPr/>
        </p:nvSpPr>
        <p:spPr>
          <a:xfrm>
            <a:off x="611745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882201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152657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1423113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11744" y="168072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882200" y="168072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21202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891658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62114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432570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677268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947724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2218180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21200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891656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162112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432568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703024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92429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62885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33341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03797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648495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1918951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92429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62885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33341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40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13307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algorithm</a:t>
            </a:r>
            <a:endParaRPr lang="hu-HU" b="1" dirty="0"/>
          </a:p>
        </p:txBody>
      </p:sp>
      <p:sp>
        <p:nvSpPr>
          <p:cNvPr id="5" name="Rectangle 4"/>
          <p:cNvSpPr/>
          <p:nvPr/>
        </p:nvSpPr>
        <p:spPr>
          <a:xfrm>
            <a:off x="611745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882201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152657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1423113" y="7212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11744" y="168072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882200" y="168072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21202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891658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62114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432570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677268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947724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2218180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21200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891656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162112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432568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703024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92429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62885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33341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03797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648495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1918951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92429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62885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33341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279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383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20602" y="3412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516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20602" y="5582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149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13307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algorithm</a:t>
            </a:r>
            <a:endParaRPr lang="hu-HU" b="1" dirty="0"/>
          </a:p>
        </p:txBody>
      </p:sp>
      <p:sp>
        <p:nvSpPr>
          <p:cNvPr id="9" name="Rectangle 8"/>
          <p:cNvSpPr/>
          <p:nvPr/>
        </p:nvSpPr>
        <p:spPr>
          <a:xfrm>
            <a:off x="611744" y="168072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882200" y="168072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21202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891658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62114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432570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677268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947724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2218180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21200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891656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162112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432568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703024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92429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62885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33341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03797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648495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1918951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92429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62885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33341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279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383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20602" y="3412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516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20602" y="5582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696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13307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algorithm</a:t>
            </a:r>
            <a:endParaRPr lang="hu-HU" b="1" dirty="0"/>
          </a:p>
        </p:txBody>
      </p:sp>
      <p:sp>
        <p:nvSpPr>
          <p:cNvPr id="13" name="Rectangle 12"/>
          <p:cNvSpPr/>
          <p:nvPr/>
        </p:nvSpPr>
        <p:spPr>
          <a:xfrm>
            <a:off x="621202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891658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62114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432570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677268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947724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2218180" y="263888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621200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891656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162112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432568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703024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92429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62885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33341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03797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648495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1918951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92429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62885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33341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279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383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20602" y="3412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516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20602" y="5582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618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13307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algorithm</a:t>
            </a:r>
            <a:endParaRPr lang="hu-HU" b="1" dirty="0"/>
          </a:p>
        </p:txBody>
      </p:sp>
      <p:sp>
        <p:nvSpPr>
          <p:cNvPr id="20" name="Rectangle 19"/>
          <p:cNvSpPr/>
          <p:nvPr/>
        </p:nvSpPr>
        <p:spPr>
          <a:xfrm>
            <a:off x="621200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891656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162112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432568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1703024" y="3597045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592429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62885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33341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03797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648495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1918951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92429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62885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33341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279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383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20602" y="3412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516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20602" y="5582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815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429" y="13307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First-fit algorithm</a:t>
            </a:r>
            <a:endParaRPr lang="hu-HU" b="1" dirty="0"/>
          </a:p>
        </p:txBody>
      </p:sp>
      <p:sp>
        <p:nvSpPr>
          <p:cNvPr id="25" name="Rectangle 24"/>
          <p:cNvSpPr/>
          <p:nvPr/>
        </p:nvSpPr>
        <p:spPr>
          <a:xfrm>
            <a:off x="592429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62885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1133341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1403797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648495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1918951" y="4555207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592429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862885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1133341" y="5513369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934255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820471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847516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8745623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8990321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/>
          <p:cNvSpPr/>
          <p:nvPr/>
        </p:nvSpPr>
        <p:spPr>
          <a:xfrm>
            <a:off x="9260777" y="1039404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9531233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9801689" y="1039404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7934255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820471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847516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8745623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8990321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9260777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9531233" y="2105723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9801689" y="2105723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7934255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8204711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8475167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8745623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8990321" y="3172042"/>
            <a:ext cx="270456" cy="85000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9260777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9531233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801689" y="3172042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7934255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820471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847516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/>
          <p:cNvSpPr/>
          <p:nvPr/>
        </p:nvSpPr>
        <p:spPr>
          <a:xfrm>
            <a:off x="874562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/>
          <p:cNvSpPr/>
          <p:nvPr/>
        </p:nvSpPr>
        <p:spPr>
          <a:xfrm>
            <a:off x="8990321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/>
          <p:cNvSpPr/>
          <p:nvPr/>
        </p:nvSpPr>
        <p:spPr>
          <a:xfrm>
            <a:off x="9260777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/>
          <p:cNvSpPr/>
          <p:nvPr/>
        </p:nvSpPr>
        <p:spPr>
          <a:xfrm>
            <a:off x="9531233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9801689" y="4238361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7934255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20471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847516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874562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990321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9260777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9531233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9801689" y="5304680"/>
            <a:ext cx="270456" cy="8500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0514882" y="1279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14882" y="2383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20602" y="34123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3</a:t>
            </a:r>
            <a:endParaRPr lang="hu-H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514882" y="4516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20602" y="5582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5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842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559</TotalTime>
  <Words>399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Ion</vt:lpstr>
      <vt:lpstr>BIN PACKING PROBLEM</vt:lpstr>
      <vt:lpstr>Bin packing</vt:lpstr>
      <vt:lpstr>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53</cp:revision>
  <dcterms:created xsi:type="dcterms:W3CDTF">2015-02-11T17:10:35Z</dcterms:created>
  <dcterms:modified xsi:type="dcterms:W3CDTF">2017-03-16T14:02:05Z</dcterms:modified>
</cp:coreProperties>
</file>