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7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 smtClean="0"/>
              <a:t>RECURSION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RECURSIVE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+ recursionSum(3)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+ recursionSum(2)</a:t>
            </a:r>
            <a:endParaRPr lang="hu-HU" b="1" dirty="0"/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2 + recursionSum(1)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314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+ recursionSum(3)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+ recursionSum(2)</a:t>
            </a:r>
            <a:endParaRPr lang="hu-HU" b="1" dirty="0"/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2 + recursionSum(1)</a:t>
            </a:r>
            <a:endParaRPr lang="hu-HU" b="1" dirty="0"/>
          </a:p>
        </p:txBody>
      </p:sp>
      <p:sp>
        <p:nvSpPr>
          <p:cNvPr id="16" name="Rectangle 15"/>
          <p:cNvSpPr/>
          <p:nvPr/>
        </p:nvSpPr>
        <p:spPr>
          <a:xfrm>
            <a:off x="7736160" y="3420480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BASE CASE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858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+ recursionSum(3)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+ recursionSum(2)</a:t>
            </a:r>
            <a:endParaRPr lang="hu-HU" b="1" dirty="0"/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2 + recursionSum(1)</a:t>
            </a:r>
            <a:endParaRPr lang="hu-HU" b="1" dirty="0"/>
          </a:p>
        </p:txBody>
      </p:sp>
      <p:sp>
        <p:nvSpPr>
          <p:cNvPr id="16" name="Rectangle 15"/>
          <p:cNvSpPr/>
          <p:nvPr/>
        </p:nvSpPr>
        <p:spPr>
          <a:xfrm>
            <a:off x="7736160" y="3420480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262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+ recursionSum(3)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+ recursionSum(2)</a:t>
            </a:r>
            <a:endParaRPr lang="hu-HU" b="1" dirty="0"/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2 + 1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036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+ recursionSum(3)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+ 2 + 1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228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+ 3 + 2 + 1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559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310" y="721217"/>
            <a:ext cx="1059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we used </a:t>
            </a:r>
            <a:r>
              <a:rPr lang="hu-HU" b="1" dirty="0" smtClean="0"/>
              <a:t>recursionSum(int N)</a:t>
            </a:r>
            <a:r>
              <a:rPr lang="hu-HU" dirty="0" smtClean="0"/>
              <a:t> method: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recursionSum(4)</a:t>
            </a: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  recursionSum(3)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       recursionSum(2)</a:t>
            </a: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          recursionSum(1)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                 return 1</a:t>
            </a: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          return 2+1</a:t>
            </a: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     return 3+2+1</a:t>
            </a: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return 4+3+2+1</a:t>
            </a:r>
          </a:p>
          <a:p>
            <a:endParaRPr lang="hu-HU" dirty="0"/>
          </a:p>
          <a:p>
            <a:r>
              <a:rPr lang="hu-HU" dirty="0" smtClean="0"/>
              <a:t>So these method calls and values are stored on the stack</a:t>
            </a:r>
          </a:p>
          <a:p>
            <a:endParaRPr lang="hu-HU" dirty="0" smtClean="0"/>
          </a:p>
          <a:p>
            <a:r>
              <a:rPr lang="en-US" dirty="0"/>
              <a:t>Comparing recursive implementation against iterative </a:t>
            </a:r>
            <a:r>
              <a:rPr lang="en-US" dirty="0" smtClean="0"/>
              <a:t>implementation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recursion</a:t>
            </a:r>
            <a:r>
              <a:rPr lang="en-US" dirty="0" smtClean="0"/>
              <a:t> is</a:t>
            </a:r>
            <a:endParaRPr lang="hu-HU" dirty="0" smtClean="0"/>
          </a:p>
          <a:p>
            <a:r>
              <a:rPr lang="hu-HU" dirty="0" smtClean="0"/>
              <a:t>  </a:t>
            </a:r>
            <a:r>
              <a:rPr lang="en-US" dirty="0" smtClean="0"/>
              <a:t>at </a:t>
            </a:r>
            <a:r>
              <a:rPr lang="en-US" dirty="0"/>
              <a:t>least twice </a:t>
            </a:r>
            <a:r>
              <a:rPr lang="en-US" dirty="0" smtClean="0"/>
              <a:t>slower</a:t>
            </a:r>
            <a:r>
              <a:rPr lang="hu-HU" dirty="0" smtClean="0"/>
              <a:t> because first </a:t>
            </a:r>
            <a:r>
              <a:rPr lang="en-US" dirty="0" smtClean="0"/>
              <a:t>we </a:t>
            </a:r>
            <a:r>
              <a:rPr lang="en-US" dirty="0"/>
              <a:t>unfold recursive calls (pushing them on a stack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hu-HU" dirty="0" smtClean="0"/>
              <a:t>    </a:t>
            </a:r>
            <a:r>
              <a:rPr lang="en-US" dirty="0" smtClean="0"/>
              <a:t>until </a:t>
            </a:r>
            <a:r>
              <a:rPr lang="en-US" dirty="0"/>
              <a:t>we reach the base case and </a:t>
            </a:r>
            <a:r>
              <a:rPr lang="hu-HU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we traverse the stack and retrieve all recursive calls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625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7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</a:t>
            </a:r>
            <a:r>
              <a:rPr lang="hu-HU" dirty="0" smtClean="0"/>
              <a:t>to calculate the factorial for </a:t>
            </a:r>
            <a:r>
              <a:rPr lang="hu-HU" b="1" dirty="0" smtClean="0"/>
              <a:t>N</a:t>
            </a:r>
          </a:p>
          <a:p>
            <a:endParaRPr lang="hu-HU" b="1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</a:t>
            </a:r>
            <a:r>
              <a:rPr lang="hu-HU" b="1" dirty="0" smtClean="0">
                <a:solidFill>
                  <a:srgbClr val="FFFF00"/>
                </a:solidFill>
              </a:rPr>
              <a:t>factorial</a:t>
            </a:r>
            <a:r>
              <a:rPr lang="hu-HU" b="1" dirty="0" smtClean="0">
                <a:solidFill>
                  <a:srgbClr val="FFFF00"/>
                </a:solidFill>
              </a:rPr>
              <a:t>(int </a:t>
            </a:r>
            <a:r>
              <a:rPr lang="hu-HU" b="1" dirty="0" smtClean="0">
                <a:solidFill>
                  <a:srgbClr val="FFFF00"/>
                </a:solidFill>
              </a:rPr>
              <a:t>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</a:t>
            </a:r>
            <a:r>
              <a:rPr lang="hu-HU" b="1" dirty="0" smtClean="0">
                <a:solidFill>
                  <a:srgbClr val="FFFF00"/>
                </a:solidFill>
              </a:rPr>
              <a:t>* factorial(N-1</a:t>
            </a:r>
            <a:r>
              <a:rPr lang="hu-HU" b="1" dirty="0" smtClean="0">
                <a:solidFill>
                  <a:srgbClr val="FFFF00"/>
                </a:solidFill>
              </a:rPr>
              <a:t>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869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</a:t>
            </a:r>
            <a:r>
              <a:rPr lang="hu-HU" b="1" dirty="0" smtClean="0"/>
              <a:t>* factorial(3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</a:t>
            </a:r>
            <a:r>
              <a:rPr lang="hu-HU" b="1" dirty="0" smtClean="0">
                <a:solidFill>
                  <a:srgbClr val="FFFF00"/>
                </a:solidFill>
              </a:rPr>
              <a:t>factorial</a:t>
            </a:r>
            <a:r>
              <a:rPr lang="hu-HU" b="1" dirty="0" smtClean="0">
                <a:solidFill>
                  <a:srgbClr val="FFFF00"/>
                </a:solidFill>
              </a:rPr>
              <a:t>(int </a:t>
            </a:r>
            <a:r>
              <a:rPr lang="hu-HU" b="1" dirty="0" smtClean="0">
                <a:solidFill>
                  <a:srgbClr val="FFFF00"/>
                </a:solidFill>
              </a:rPr>
              <a:t>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</a:t>
            </a:r>
            <a:r>
              <a:rPr lang="hu-HU" b="1" dirty="0" smtClean="0">
                <a:solidFill>
                  <a:srgbClr val="FFFF00"/>
                </a:solidFill>
              </a:rPr>
              <a:t>* factorial(N-1</a:t>
            </a:r>
            <a:r>
              <a:rPr lang="hu-HU" b="1" dirty="0" smtClean="0">
                <a:solidFill>
                  <a:srgbClr val="FFFF00"/>
                </a:solidFill>
              </a:rPr>
              <a:t>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</a:t>
            </a:r>
            <a:r>
              <a:rPr lang="hu-HU" dirty="0" smtClean="0"/>
              <a:t>to calculate the factorial for </a:t>
            </a:r>
            <a:r>
              <a:rPr lang="hu-HU" b="1" dirty="0" smtClean="0"/>
              <a:t>N</a:t>
            </a:r>
          </a:p>
          <a:p>
            <a:endParaRPr lang="hu-HU" b="1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6237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Recursion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</a:t>
            </a:r>
            <a:r>
              <a:rPr lang="en-US" dirty="0" err="1" smtClean="0"/>
              <a:t>ethod</a:t>
            </a:r>
            <a:r>
              <a:rPr lang="hu-HU" dirty="0" smtClean="0"/>
              <a:t>/procedure</a:t>
            </a:r>
            <a:r>
              <a:rPr lang="en-US" dirty="0" smtClean="0"/>
              <a:t> </a:t>
            </a:r>
            <a:r>
              <a:rPr lang="en-US" dirty="0"/>
              <a:t>where the solution to a problem depends on solutions to smaller instances of the same </a:t>
            </a:r>
            <a:r>
              <a:rPr lang="en-US" dirty="0" smtClean="0"/>
              <a:t>problem</a:t>
            </a:r>
            <a:endParaRPr lang="hu-HU" dirty="0" smtClean="0"/>
          </a:p>
          <a:p>
            <a:r>
              <a:rPr lang="hu-HU" dirty="0" smtClean="0"/>
              <a:t>So we </a:t>
            </a:r>
            <a:r>
              <a:rPr lang="en-US" dirty="0" smtClean="0"/>
              <a:t>break </a:t>
            </a:r>
            <a:r>
              <a:rPr lang="en-US" dirty="0"/>
              <a:t>the task into smaller </a:t>
            </a:r>
            <a:r>
              <a:rPr lang="en-US" dirty="0" smtClean="0"/>
              <a:t>subtasks</a:t>
            </a:r>
            <a:endParaRPr lang="hu-HU" dirty="0" smtClean="0"/>
          </a:p>
          <a:p>
            <a:r>
              <a:rPr lang="en-US" dirty="0"/>
              <a:t>The approach can be applied to many types of </a:t>
            </a:r>
            <a:r>
              <a:rPr lang="en-US" dirty="0" smtClean="0"/>
              <a:t>problems </a:t>
            </a:r>
            <a:r>
              <a:rPr lang="en-US" dirty="0"/>
              <a:t>and recursion is one of the central ideas of computer </a:t>
            </a:r>
            <a:r>
              <a:rPr lang="en-US" dirty="0" smtClean="0"/>
              <a:t>science</a:t>
            </a:r>
            <a:endParaRPr lang="hu-HU" dirty="0" smtClean="0"/>
          </a:p>
          <a:p>
            <a:r>
              <a:rPr lang="hu-HU" dirty="0" smtClean="0"/>
              <a:t>We have to define base cases in order to avoid infinite loops</a:t>
            </a:r>
          </a:p>
          <a:p>
            <a:r>
              <a:rPr lang="hu-HU" dirty="0" smtClean="0"/>
              <a:t>We can solve problems with recursion or with iteration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60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</a:t>
            </a:r>
            <a:r>
              <a:rPr lang="hu-HU" b="1" dirty="0" smtClean="0"/>
              <a:t>* factorial(3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</a:t>
            </a:r>
            <a:r>
              <a:rPr lang="hu-HU" b="1" dirty="0"/>
              <a:t>*</a:t>
            </a:r>
            <a:r>
              <a:rPr lang="hu-HU" b="1" dirty="0" smtClean="0"/>
              <a:t> factorial(2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</a:t>
            </a:r>
            <a:r>
              <a:rPr lang="hu-HU" b="1" dirty="0" smtClean="0">
                <a:solidFill>
                  <a:srgbClr val="FFFF00"/>
                </a:solidFill>
              </a:rPr>
              <a:t>factorial</a:t>
            </a:r>
            <a:r>
              <a:rPr lang="hu-HU" b="1" dirty="0" smtClean="0">
                <a:solidFill>
                  <a:srgbClr val="FFFF00"/>
                </a:solidFill>
              </a:rPr>
              <a:t>(int </a:t>
            </a:r>
            <a:r>
              <a:rPr lang="hu-HU" b="1" dirty="0" smtClean="0">
                <a:solidFill>
                  <a:srgbClr val="FFFF00"/>
                </a:solidFill>
              </a:rPr>
              <a:t>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</a:t>
            </a:r>
            <a:r>
              <a:rPr lang="hu-HU" b="1" dirty="0" smtClean="0">
                <a:solidFill>
                  <a:srgbClr val="FFFF00"/>
                </a:solidFill>
              </a:rPr>
              <a:t>* factorial(N-1</a:t>
            </a:r>
            <a:r>
              <a:rPr lang="hu-HU" b="1" dirty="0" smtClean="0">
                <a:solidFill>
                  <a:srgbClr val="FFFF00"/>
                </a:solidFill>
              </a:rPr>
              <a:t>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</a:t>
            </a:r>
            <a:r>
              <a:rPr lang="hu-HU" dirty="0" smtClean="0"/>
              <a:t>to calculate the factorial for </a:t>
            </a:r>
            <a:r>
              <a:rPr lang="hu-HU" b="1" dirty="0" smtClean="0"/>
              <a:t>N</a:t>
            </a:r>
          </a:p>
          <a:p>
            <a:endParaRPr lang="hu-HU" b="1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23935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</a:t>
            </a:r>
            <a:r>
              <a:rPr lang="hu-HU" b="1" dirty="0" smtClean="0"/>
              <a:t>* factorial(3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</a:t>
            </a:r>
            <a:r>
              <a:rPr lang="hu-HU" b="1" dirty="0"/>
              <a:t>*</a:t>
            </a:r>
            <a:r>
              <a:rPr lang="hu-HU" b="1" dirty="0" smtClean="0"/>
              <a:t> factorial(2)</a:t>
            </a:r>
            <a:endParaRPr lang="hu-HU" b="1" dirty="0"/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2 </a:t>
            </a:r>
            <a:r>
              <a:rPr lang="hu-HU" b="1" dirty="0"/>
              <a:t>*</a:t>
            </a:r>
            <a:r>
              <a:rPr lang="hu-HU" b="1" dirty="0" smtClean="0"/>
              <a:t> factorial(1)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</a:t>
            </a:r>
            <a:r>
              <a:rPr lang="hu-HU" b="1" dirty="0" smtClean="0">
                <a:solidFill>
                  <a:srgbClr val="FFFF00"/>
                </a:solidFill>
              </a:rPr>
              <a:t>factorial</a:t>
            </a:r>
            <a:r>
              <a:rPr lang="hu-HU" b="1" dirty="0" smtClean="0">
                <a:solidFill>
                  <a:srgbClr val="FFFF00"/>
                </a:solidFill>
              </a:rPr>
              <a:t>(int </a:t>
            </a:r>
            <a:r>
              <a:rPr lang="hu-HU" b="1" dirty="0" smtClean="0">
                <a:solidFill>
                  <a:srgbClr val="FFFF00"/>
                </a:solidFill>
              </a:rPr>
              <a:t>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</a:t>
            </a:r>
            <a:r>
              <a:rPr lang="hu-HU" b="1" dirty="0" smtClean="0">
                <a:solidFill>
                  <a:srgbClr val="FFFF00"/>
                </a:solidFill>
              </a:rPr>
              <a:t>* factorial(N-1</a:t>
            </a:r>
            <a:r>
              <a:rPr lang="hu-HU" b="1" dirty="0" smtClean="0">
                <a:solidFill>
                  <a:srgbClr val="FFFF00"/>
                </a:solidFill>
              </a:rPr>
              <a:t>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</a:t>
            </a:r>
            <a:r>
              <a:rPr lang="hu-HU" dirty="0" smtClean="0"/>
              <a:t>to calculate the factorial for </a:t>
            </a:r>
            <a:r>
              <a:rPr lang="hu-HU" b="1" dirty="0" smtClean="0"/>
              <a:t>N</a:t>
            </a:r>
          </a:p>
          <a:p>
            <a:endParaRPr lang="hu-HU" b="1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7251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2 </a:t>
            </a:r>
            <a:r>
              <a:rPr lang="hu-HU" b="1" dirty="0"/>
              <a:t>*</a:t>
            </a:r>
            <a:r>
              <a:rPr lang="hu-HU" b="1" dirty="0" smtClean="0"/>
              <a:t> factorial(1)</a:t>
            </a:r>
            <a:endParaRPr lang="hu-HU" b="1" dirty="0"/>
          </a:p>
        </p:txBody>
      </p:sp>
      <p:sp>
        <p:nvSpPr>
          <p:cNvPr id="16" name="Rectangle 15"/>
          <p:cNvSpPr/>
          <p:nvPr/>
        </p:nvSpPr>
        <p:spPr>
          <a:xfrm>
            <a:off x="7736160" y="3420480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BASE CASE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</a:t>
            </a:r>
            <a:r>
              <a:rPr lang="hu-HU" b="1" dirty="0" smtClean="0">
                <a:solidFill>
                  <a:srgbClr val="FFFF00"/>
                </a:solidFill>
              </a:rPr>
              <a:t>factorial</a:t>
            </a:r>
            <a:r>
              <a:rPr lang="hu-HU" b="1" dirty="0" smtClean="0">
                <a:solidFill>
                  <a:srgbClr val="FFFF00"/>
                </a:solidFill>
              </a:rPr>
              <a:t>(int </a:t>
            </a:r>
            <a:r>
              <a:rPr lang="hu-HU" b="1" dirty="0" smtClean="0">
                <a:solidFill>
                  <a:srgbClr val="FFFF00"/>
                </a:solidFill>
              </a:rPr>
              <a:t>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</a:t>
            </a:r>
            <a:r>
              <a:rPr lang="hu-HU" b="1" dirty="0" smtClean="0">
                <a:solidFill>
                  <a:srgbClr val="FFFF00"/>
                </a:solidFill>
              </a:rPr>
              <a:t>* factorial(N-1</a:t>
            </a:r>
            <a:r>
              <a:rPr lang="hu-HU" b="1" dirty="0" smtClean="0">
                <a:solidFill>
                  <a:srgbClr val="FFFF00"/>
                </a:solidFill>
              </a:rPr>
              <a:t>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</a:t>
            </a:r>
            <a:r>
              <a:rPr lang="hu-HU" b="1" dirty="0" smtClean="0"/>
              <a:t>* factorial(3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9" name="Rectangle 18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</a:t>
            </a:r>
            <a:r>
              <a:rPr lang="hu-HU" b="1" dirty="0"/>
              <a:t>*</a:t>
            </a:r>
            <a:r>
              <a:rPr lang="hu-HU" b="1" dirty="0" smtClean="0"/>
              <a:t> factorial(2)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</a:t>
            </a:r>
            <a:r>
              <a:rPr lang="hu-HU" dirty="0" smtClean="0"/>
              <a:t>to calculate the factorial for </a:t>
            </a:r>
            <a:r>
              <a:rPr lang="hu-HU" b="1" dirty="0" smtClean="0"/>
              <a:t>N</a:t>
            </a:r>
          </a:p>
          <a:p>
            <a:endParaRPr lang="hu-HU" b="1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32625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2 </a:t>
            </a:r>
            <a:r>
              <a:rPr lang="hu-HU" b="1" dirty="0"/>
              <a:t>*</a:t>
            </a:r>
            <a:r>
              <a:rPr lang="hu-HU" b="1" dirty="0" smtClean="0"/>
              <a:t> factorial(1)</a:t>
            </a:r>
            <a:endParaRPr lang="hu-HU" b="1" dirty="0"/>
          </a:p>
        </p:txBody>
      </p:sp>
      <p:sp>
        <p:nvSpPr>
          <p:cNvPr id="16" name="Rectangle 15"/>
          <p:cNvSpPr/>
          <p:nvPr/>
        </p:nvSpPr>
        <p:spPr>
          <a:xfrm>
            <a:off x="7736160" y="3420480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</a:t>
            </a:r>
            <a:r>
              <a:rPr lang="hu-HU" b="1" dirty="0" smtClean="0">
                <a:solidFill>
                  <a:srgbClr val="FFFF00"/>
                </a:solidFill>
              </a:rPr>
              <a:t>factorial</a:t>
            </a:r>
            <a:r>
              <a:rPr lang="hu-HU" b="1" dirty="0" smtClean="0">
                <a:solidFill>
                  <a:srgbClr val="FFFF00"/>
                </a:solidFill>
              </a:rPr>
              <a:t>(int </a:t>
            </a:r>
            <a:r>
              <a:rPr lang="hu-HU" b="1" dirty="0" smtClean="0">
                <a:solidFill>
                  <a:srgbClr val="FFFF00"/>
                </a:solidFill>
              </a:rPr>
              <a:t>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</a:t>
            </a:r>
            <a:r>
              <a:rPr lang="hu-HU" b="1" dirty="0" smtClean="0">
                <a:solidFill>
                  <a:srgbClr val="FFFF00"/>
                </a:solidFill>
              </a:rPr>
              <a:t>* factorial(N-1</a:t>
            </a:r>
            <a:r>
              <a:rPr lang="hu-HU" b="1" dirty="0" smtClean="0">
                <a:solidFill>
                  <a:srgbClr val="FFFF00"/>
                </a:solidFill>
              </a:rPr>
              <a:t>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</a:t>
            </a:r>
            <a:r>
              <a:rPr lang="hu-HU" b="1" dirty="0" smtClean="0"/>
              <a:t>* factorial(3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9" name="Rectangle 18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</a:t>
            </a:r>
            <a:r>
              <a:rPr lang="hu-HU" b="1" dirty="0"/>
              <a:t>*</a:t>
            </a:r>
            <a:r>
              <a:rPr lang="hu-HU" b="1" dirty="0" smtClean="0"/>
              <a:t> factorial(2)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</a:t>
            </a:r>
            <a:r>
              <a:rPr lang="hu-HU" dirty="0" smtClean="0"/>
              <a:t>to calculate the factorial for </a:t>
            </a:r>
            <a:r>
              <a:rPr lang="hu-HU" b="1" dirty="0" smtClean="0"/>
              <a:t>N</a:t>
            </a:r>
          </a:p>
          <a:p>
            <a:endParaRPr lang="hu-HU" b="1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10140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2 </a:t>
            </a:r>
            <a:r>
              <a:rPr lang="hu-HU" b="1" dirty="0"/>
              <a:t>*</a:t>
            </a:r>
            <a:r>
              <a:rPr lang="hu-HU" b="1" dirty="0" smtClean="0"/>
              <a:t> 1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</a:t>
            </a:r>
            <a:r>
              <a:rPr lang="hu-HU" b="1" dirty="0" smtClean="0">
                <a:solidFill>
                  <a:srgbClr val="FFFF00"/>
                </a:solidFill>
              </a:rPr>
              <a:t>factorial</a:t>
            </a:r>
            <a:r>
              <a:rPr lang="hu-HU" b="1" dirty="0" smtClean="0">
                <a:solidFill>
                  <a:srgbClr val="FFFF00"/>
                </a:solidFill>
              </a:rPr>
              <a:t>(int </a:t>
            </a:r>
            <a:r>
              <a:rPr lang="hu-HU" b="1" dirty="0" smtClean="0">
                <a:solidFill>
                  <a:srgbClr val="FFFF00"/>
                </a:solidFill>
              </a:rPr>
              <a:t>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</a:t>
            </a:r>
            <a:r>
              <a:rPr lang="hu-HU" b="1" dirty="0" smtClean="0">
                <a:solidFill>
                  <a:srgbClr val="FFFF00"/>
                </a:solidFill>
              </a:rPr>
              <a:t>* factorial(N-1</a:t>
            </a:r>
            <a:r>
              <a:rPr lang="hu-HU" b="1" dirty="0" smtClean="0">
                <a:solidFill>
                  <a:srgbClr val="FFFF00"/>
                </a:solidFill>
              </a:rPr>
              <a:t>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</a:t>
            </a:r>
            <a:r>
              <a:rPr lang="hu-HU" b="1" dirty="0" smtClean="0"/>
              <a:t>* factorial(3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9" name="Rectangle 18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</a:t>
            </a:r>
            <a:r>
              <a:rPr lang="hu-HU" b="1" dirty="0"/>
              <a:t>*</a:t>
            </a:r>
            <a:r>
              <a:rPr lang="hu-HU" b="1" dirty="0" smtClean="0"/>
              <a:t> factorial(2)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</a:t>
            </a:r>
            <a:r>
              <a:rPr lang="hu-HU" dirty="0" smtClean="0"/>
              <a:t>to calculate the factorial for </a:t>
            </a:r>
            <a:r>
              <a:rPr lang="hu-HU" b="1" dirty="0" smtClean="0"/>
              <a:t>N</a:t>
            </a:r>
          </a:p>
          <a:p>
            <a:endParaRPr lang="hu-HU" b="1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9244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</a:t>
            </a:r>
            <a:r>
              <a:rPr lang="hu-HU" b="1" dirty="0" smtClean="0">
                <a:solidFill>
                  <a:srgbClr val="FFFF00"/>
                </a:solidFill>
              </a:rPr>
              <a:t>factorial</a:t>
            </a:r>
            <a:r>
              <a:rPr lang="hu-HU" b="1" dirty="0" smtClean="0">
                <a:solidFill>
                  <a:srgbClr val="FFFF00"/>
                </a:solidFill>
              </a:rPr>
              <a:t>(int </a:t>
            </a:r>
            <a:r>
              <a:rPr lang="hu-HU" b="1" dirty="0" smtClean="0">
                <a:solidFill>
                  <a:srgbClr val="FFFF00"/>
                </a:solidFill>
              </a:rPr>
              <a:t>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</a:t>
            </a:r>
            <a:r>
              <a:rPr lang="hu-HU" b="1" dirty="0" smtClean="0">
                <a:solidFill>
                  <a:srgbClr val="FFFF00"/>
                </a:solidFill>
              </a:rPr>
              <a:t>* factorial(N-1</a:t>
            </a:r>
            <a:r>
              <a:rPr lang="hu-HU" b="1" dirty="0" smtClean="0">
                <a:solidFill>
                  <a:srgbClr val="FFFF00"/>
                </a:solidFill>
              </a:rPr>
              <a:t>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</a:t>
            </a:r>
            <a:r>
              <a:rPr lang="hu-HU" b="1" dirty="0" smtClean="0"/>
              <a:t>* factorial(3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9" name="Rectangle 18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</a:t>
            </a:r>
            <a:r>
              <a:rPr lang="hu-HU" b="1" dirty="0"/>
              <a:t>*</a:t>
            </a:r>
            <a:r>
              <a:rPr lang="hu-HU" b="1" dirty="0" smtClean="0"/>
              <a:t> 2 * 1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</a:t>
            </a:r>
            <a:r>
              <a:rPr lang="hu-HU" dirty="0" smtClean="0"/>
              <a:t>to calculate the factorial for </a:t>
            </a:r>
            <a:r>
              <a:rPr lang="hu-HU" b="1" dirty="0" smtClean="0"/>
              <a:t>N</a:t>
            </a:r>
          </a:p>
          <a:p>
            <a:endParaRPr lang="hu-HU" b="1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2115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</a:t>
            </a:r>
            <a:r>
              <a:rPr lang="hu-HU" b="1" dirty="0" smtClean="0">
                <a:solidFill>
                  <a:srgbClr val="FFFF00"/>
                </a:solidFill>
              </a:rPr>
              <a:t>factorial</a:t>
            </a:r>
            <a:r>
              <a:rPr lang="hu-HU" b="1" dirty="0" smtClean="0">
                <a:solidFill>
                  <a:srgbClr val="FFFF00"/>
                </a:solidFill>
              </a:rPr>
              <a:t>(int </a:t>
            </a:r>
            <a:r>
              <a:rPr lang="hu-HU" b="1" dirty="0" smtClean="0">
                <a:solidFill>
                  <a:srgbClr val="FFFF00"/>
                </a:solidFill>
              </a:rPr>
              <a:t>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</a:t>
            </a:r>
            <a:r>
              <a:rPr lang="hu-HU" b="1" dirty="0" smtClean="0">
                <a:solidFill>
                  <a:srgbClr val="FFFF00"/>
                </a:solidFill>
              </a:rPr>
              <a:t>* factorial(N-1</a:t>
            </a:r>
            <a:r>
              <a:rPr lang="hu-HU" b="1" dirty="0" smtClean="0">
                <a:solidFill>
                  <a:srgbClr val="FFFF00"/>
                </a:solidFill>
              </a:rPr>
              <a:t>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</a:t>
            </a:r>
            <a:r>
              <a:rPr lang="hu-HU" b="1" dirty="0" smtClean="0"/>
              <a:t>* 3 * 2 * 1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</a:t>
            </a:r>
            <a:r>
              <a:rPr lang="hu-HU" dirty="0" smtClean="0"/>
              <a:t>to calculate the factorial for </a:t>
            </a:r>
            <a:r>
              <a:rPr lang="hu-HU" b="1" dirty="0" smtClean="0"/>
              <a:t>N</a:t>
            </a:r>
          </a:p>
          <a:p>
            <a:endParaRPr lang="hu-HU" b="1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42240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7887" y="2730321"/>
            <a:ext cx="34211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iterationSum(int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int result 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for(int i=1;i&lt;N;++i){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result = result + i;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}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result;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0320" y="273032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5837" y="601069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ITERATION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56" y="60106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Head VS tail recursion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the recursive call occurs at the end of a </a:t>
            </a:r>
            <a:r>
              <a:rPr lang="en-US" dirty="0" smtClean="0"/>
              <a:t>method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it is called a tail </a:t>
            </a:r>
            <a:r>
              <a:rPr lang="en-US" dirty="0" smtClean="0"/>
              <a:t>recursion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tail recursion is similar to a </a:t>
            </a:r>
            <a:r>
              <a:rPr lang="en-US" dirty="0" smtClean="0"/>
              <a:t>loop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method executes all the statements before jumping into the next recursive </a:t>
            </a:r>
            <a:r>
              <a:rPr lang="en-US" dirty="0" smtClean="0"/>
              <a:t>call</a:t>
            </a:r>
            <a:endParaRPr lang="hu-HU" dirty="0" smtClean="0"/>
          </a:p>
          <a:p>
            <a:r>
              <a:rPr lang="en-US" dirty="0"/>
              <a:t>If the recursive call occurs at the beginning of a method, it is called a head recursion. 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method saves the state before jumping into the next recursive call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61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9555" y="1931831"/>
            <a:ext cx="27350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void tail(int N)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System.out.println(N);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 tail(N-1);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988" y="1931831"/>
            <a:ext cx="29193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</a:t>
            </a:r>
            <a:r>
              <a:rPr lang="hu-HU" b="1" dirty="0" smtClean="0">
                <a:solidFill>
                  <a:srgbClr val="FFFF00"/>
                </a:solidFill>
              </a:rPr>
              <a:t>head(int </a:t>
            </a:r>
            <a:r>
              <a:rPr lang="hu-HU" b="1" dirty="0">
                <a:solidFill>
                  <a:srgbClr val="FFFF00"/>
                </a:solidFill>
              </a:rPr>
              <a:t>N</a:t>
            </a:r>
            <a:r>
              <a:rPr lang="hu-HU" b="1" dirty="0" smtClean="0">
                <a:solidFill>
                  <a:srgbClr val="FFFF00"/>
                </a:solidFill>
              </a:rPr>
              <a:t>) {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</a:t>
            </a:r>
            <a:r>
              <a:rPr lang="hu-HU" b="1" dirty="0" smtClean="0">
                <a:solidFill>
                  <a:srgbClr val="FFFF00"/>
                </a:solidFill>
              </a:rPr>
              <a:t>head(N-1);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System.out.println(N);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3192" y="496506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TAIL RECURSION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3248" y="4965065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HEAD RECURSION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Stack with recursion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to track during recursion who called the given method and what arguments are to be handed over</a:t>
            </a:r>
          </a:p>
          <a:p>
            <a:r>
              <a:rPr lang="hu-HU" b="1" dirty="0" smtClean="0"/>
              <a:t>AND WE HAVE TO TRACK THE PENDING CALLS !!!</a:t>
            </a:r>
          </a:p>
          <a:p>
            <a:r>
              <a:rPr lang="hu-HU" dirty="0" smtClean="0"/>
              <a:t>We just need a single stack data structure: the operating system does everything for us</a:t>
            </a:r>
          </a:p>
          <a:p>
            <a:r>
              <a:rPr lang="hu-HU" dirty="0" smtClean="0"/>
              <a:t>These important information are to be pushed to the stack</a:t>
            </a:r>
          </a:p>
          <a:p>
            <a:r>
              <a:rPr lang="hu-HU" dirty="0" smtClean="0"/>
              <a:t>Values are popped from the stack </a:t>
            </a:r>
          </a:p>
        </p:txBody>
      </p:sp>
    </p:spTree>
    <p:extLst>
      <p:ext uri="{BB962C8B-B14F-4D97-AF65-F5344CB8AC3E}">
        <p14:creationId xmlns:p14="http://schemas.microsoft.com/office/powerpoint/2010/main" val="41638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31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+ recursionSum(3)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66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add the first </a:t>
            </a:r>
            <a:r>
              <a:rPr lang="hu-HU" b="1" dirty="0" smtClean="0"/>
              <a:t>N</a:t>
            </a:r>
            <a:r>
              <a:rPr lang="hu-HU" dirty="0" smtClean="0"/>
              <a:t> numbers:</a:t>
            </a:r>
          </a:p>
          <a:p>
            <a:endParaRPr lang="hu-HU" dirty="0"/>
          </a:p>
          <a:p>
            <a:r>
              <a:rPr lang="hu-HU" dirty="0" smtClean="0"/>
              <a:t>Usually we use a simple for / while loop but we can solve it with the help of</a:t>
            </a:r>
          </a:p>
          <a:p>
            <a:r>
              <a:rPr lang="hu-HU" dirty="0"/>
              <a:t>r</a:t>
            </a:r>
            <a:r>
              <a:rPr lang="hu-HU" dirty="0" smtClean="0"/>
              <a:t>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int recursionSum(int N){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   return N + recursionSum(N-1);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RECURSION</a:t>
            </a:r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STACK</a:t>
            </a:r>
            <a:endParaRPr lang="hu-HU" b="1" dirty="0"/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4 + recursionSum(3)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</a:t>
            </a:r>
            <a:r>
              <a:rPr lang="hu-HU" b="1" dirty="0" smtClean="0"/>
              <a:t> + recursionSum(2)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218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736</TotalTime>
  <Words>1506</Words>
  <Application>Microsoft Office PowerPoint</Application>
  <PresentationFormat>Widescreen</PresentationFormat>
  <Paragraphs>332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3</vt:lpstr>
      <vt:lpstr>Ion</vt:lpstr>
      <vt:lpstr>RECURSION</vt:lpstr>
      <vt:lpstr>Recursion</vt:lpstr>
      <vt:lpstr>PowerPoint Presentation</vt:lpstr>
      <vt:lpstr>Head VS tail recursion</vt:lpstr>
      <vt:lpstr>PowerPoint Presentation</vt:lpstr>
      <vt:lpstr>Stack with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60</cp:revision>
  <dcterms:created xsi:type="dcterms:W3CDTF">2015-03-31T07:38:23Z</dcterms:created>
  <dcterms:modified xsi:type="dcterms:W3CDTF">2017-03-07T13:53:33Z</dcterms:modified>
</cp:coreProperties>
</file>