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61" r:id="rId6"/>
    <p:sldId id="366" r:id="rId7"/>
    <p:sldId id="262" r:id="rId8"/>
    <p:sldId id="369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70" r:id="rId20"/>
    <p:sldId id="280" r:id="rId21"/>
    <p:sldId id="283" r:id="rId22"/>
    <p:sldId id="299" r:id="rId23"/>
    <p:sldId id="282" r:id="rId24"/>
    <p:sldId id="285" r:id="rId25"/>
    <p:sldId id="284" r:id="rId26"/>
    <p:sldId id="287" r:id="rId27"/>
    <p:sldId id="333" r:id="rId28"/>
    <p:sldId id="334" r:id="rId29"/>
    <p:sldId id="288" r:id="rId30"/>
    <p:sldId id="289" r:id="rId31"/>
    <p:sldId id="302" r:id="rId32"/>
    <p:sldId id="303" r:id="rId33"/>
    <p:sldId id="335" r:id="rId34"/>
    <p:sldId id="304" r:id="rId35"/>
    <p:sldId id="336" r:id="rId36"/>
    <p:sldId id="305" r:id="rId37"/>
    <p:sldId id="306" r:id="rId38"/>
    <p:sldId id="337" r:id="rId39"/>
    <p:sldId id="338" r:id="rId40"/>
    <p:sldId id="307" r:id="rId41"/>
    <p:sldId id="308" r:id="rId42"/>
    <p:sldId id="309" r:id="rId43"/>
    <p:sldId id="339" r:id="rId44"/>
    <p:sldId id="310" r:id="rId45"/>
    <p:sldId id="340" r:id="rId46"/>
    <p:sldId id="311" r:id="rId47"/>
    <p:sldId id="341" r:id="rId48"/>
    <p:sldId id="342" r:id="rId49"/>
    <p:sldId id="343" r:id="rId50"/>
    <p:sldId id="312" r:id="rId51"/>
    <p:sldId id="313" r:id="rId52"/>
    <p:sldId id="300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9" r:id="rId64"/>
    <p:sldId id="344" r:id="rId65"/>
    <p:sldId id="330" r:id="rId66"/>
    <p:sldId id="331" r:id="rId67"/>
    <p:sldId id="345" r:id="rId68"/>
    <p:sldId id="346" r:id="rId69"/>
    <p:sldId id="347" r:id="rId70"/>
    <p:sldId id="325" r:id="rId71"/>
    <p:sldId id="326" r:id="rId72"/>
    <p:sldId id="327" r:id="rId73"/>
    <p:sldId id="332" r:id="rId74"/>
    <p:sldId id="367" r:id="rId75"/>
    <p:sldId id="274" r:id="rId76"/>
    <p:sldId id="275" r:id="rId77"/>
    <p:sldId id="276" r:id="rId78"/>
    <p:sldId id="277" r:id="rId79"/>
    <p:sldId id="278" r:id="rId80"/>
    <p:sldId id="368" r:id="rId81"/>
    <p:sldId id="348" r:id="rId82"/>
    <p:sldId id="349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0" r:id="rId92"/>
    <p:sldId id="359" r:id="rId93"/>
    <p:sldId id="360" r:id="rId94"/>
    <p:sldId id="361" r:id="rId95"/>
    <p:sldId id="362" r:id="rId96"/>
    <p:sldId id="363" r:id="rId97"/>
    <p:sldId id="365" r:id="rId9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9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75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35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08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01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70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322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1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14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0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83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6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0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17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AF8481-987B-408D-B9E3-CD2DDFB1EF66}" type="datetimeFigureOut">
              <a:rPr lang="hu-HU" smtClean="0"/>
              <a:t>2017. 03. 07.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54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SELECTION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SELECTION ALGORITHMS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935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1820" y="331719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489187" y="370356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FF00"/>
                </a:solidFill>
              </a:rPr>
              <a:t>partition</a:t>
            </a:r>
          </a:p>
          <a:p>
            <a:endParaRPr lang="hu-HU" b="1" dirty="0"/>
          </a:p>
          <a:p>
            <a:r>
              <a:rPr lang="hu-HU" b="1" dirty="0" smtClean="0"/>
              <a:t>2.) select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782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434" y="2060620"/>
            <a:ext cx="95157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partition method is just for partitioning the array according to the pivot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choose a pivot value at random: we generate a random number</a:t>
            </a:r>
          </a:p>
          <a:p>
            <a:r>
              <a:rPr lang="hu-HU" dirty="0"/>
              <a:t>	</a:t>
            </a:r>
            <a:r>
              <a:rPr lang="hu-HU" dirty="0" smtClean="0"/>
              <a:t>	in the range [firstIndex, lastIndex]</a:t>
            </a:r>
          </a:p>
          <a:p>
            <a:endParaRPr lang="hu-HU" dirty="0"/>
          </a:p>
          <a:p>
            <a:r>
              <a:rPr lang="hu-HU" dirty="0" smtClean="0"/>
              <a:t>	- </a:t>
            </a:r>
            <a:r>
              <a:rPr lang="en-US" dirty="0"/>
              <a:t>rearranges the list in a way that all elements less </a:t>
            </a:r>
            <a:r>
              <a:rPr lang="en-US" dirty="0" smtClean="0"/>
              <a:t>than</a:t>
            </a:r>
            <a:r>
              <a:rPr lang="hu-HU" dirty="0" smtClean="0"/>
              <a:t> pivot </a:t>
            </a:r>
            <a:r>
              <a:rPr lang="en-US" dirty="0"/>
              <a:t>are on left </a:t>
            </a:r>
            <a:r>
              <a:rPr lang="en-US" dirty="0" smtClean="0"/>
              <a:t>side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hu-HU" dirty="0" smtClean="0"/>
              <a:t>		</a:t>
            </a:r>
            <a:r>
              <a:rPr lang="en-US" dirty="0" smtClean="0"/>
              <a:t>of </a:t>
            </a:r>
            <a:r>
              <a:rPr lang="en-US" dirty="0"/>
              <a:t>pivot and others on right. It then returns </a:t>
            </a:r>
            <a:r>
              <a:rPr lang="en-US" dirty="0" smtClean="0"/>
              <a:t>index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hu-HU" dirty="0" smtClean="0"/>
              <a:t> pivot element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31820" y="331719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489187" y="370356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FF00"/>
                </a:solidFill>
              </a:rPr>
              <a:t>partition</a:t>
            </a:r>
          </a:p>
          <a:p>
            <a:endParaRPr lang="hu-HU" b="1" dirty="0"/>
          </a:p>
          <a:p>
            <a:r>
              <a:rPr lang="hu-HU" b="1" dirty="0" smtClean="0"/>
              <a:t>2.) select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200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569" y="2343955"/>
            <a:ext cx="330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find the second</a:t>
            </a:r>
          </a:p>
          <a:p>
            <a:r>
              <a:rPr lang="hu-HU" dirty="0"/>
              <a:t>g</a:t>
            </a:r>
            <a:r>
              <a:rPr lang="hu-HU" dirty="0" smtClean="0"/>
              <a:t>reatest item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31820" y="331719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489187" y="370356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FF00"/>
                </a:solidFill>
              </a:rPr>
              <a:t>partition</a:t>
            </a:r>
          </a:p>
          <a:p>
            <a:endParaRPr lang="hu-HU" b="1" dirty="0"/>
          </a:p>
          <a:p>
            <a:r>
              <a:rPr lang="hu-HU" b="1" dirty="0" smtClean="0"/>
              <a:t>2.) select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20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569" y="2343955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Generate a pivot item </a:t>
            </a:r>
          </a:p>
          <a:p>
            <a:r>
              <a:rPr lang="hu-HU" dirty="0"/>
              <a:t>a</a:t>
            </a:r>
            <a:r>
              <a:rPr lang="hu-HU" dirty="0" smtClean="0"/>
              <a:t>t random !!!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31820" y="331719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489187" y="370356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FF00"/>
                </a:solidFill>
              </a:rPr>
              <a:t>partition</a:t>
            </a:r>
          </a:p>
          <a:p>
            <a:endParaRPr lang="hu-HU" b="1" dirty="0"/>
          </a:p>
          <a:p>
            <a:r>
              <a:rPr lang="hu-HU" b="1" dirty="0" smtClean="0"/>
              <a:t>2.) select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296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569" y="2343955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Generate a pivot item </a:t>
            </a:r>
          </a:p>
          <a:p>
            <a:r>
              <a:rPr lang="hu-HU" dirty="0"/>
              <a:t>a</a:t>
            </a:r>
            <a:r>
              <a:rPr lang="hu-HU" dirty="0" smtClean="0"/>
              <a:t>t random !!!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31820" y="331719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489187" y="370356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FF00"/>
                </a:solidFill>
              </a:rPr>
              <a:t>partition</a:t>
            </a:r>
          </a:p>
          <a:p>
            <a:endParaRPr lang="hu-HU" b="1" dirty="0"/>
          </a:p>
          <a:p>
            <a:r>
              <a:rPr lang="hu-HU" b="1" dirty="0" smtClean="0"/>
              <a:t>2.) select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832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569" y="2343955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Rearrange the array so that</a:t>
            </a:r>
          </a:p>
          <a:p>
            <a:r>
              <a:rPr lang="hu-HU" dirty="0"/>
              <a:t>p</a:t>
            </a:r>
            <a:r>
              <a:rPr lang="hu-HU" dirty="0" smtClean="0"/>
              <a:t>ivot is the threshold !!!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31820" y="331719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489187" y="370356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FF00"/>
                </a:solidFill>
              </a:rPr>
              <a:t>partition</a:t>
            </a:r>
          </a:p>
          <a:p>
            <a:endParaRPr lang="hu-HU" b="1" dirty="0"/>
          </a:p>
          <a:p>
            <a:r>
              <a:rPr lang="hu-HU" b="1" dirty="0" smtClean="0"/>
              <a:t>2.) select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713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683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6693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547" y="2343955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1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6255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6109" y="2343955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0011" y="3541691"/>
            <a:ext cx="99934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done, </a:t>
            </a:r>
            <a:r>
              <a:rPr lang="hu-HU" u="sng" dirty="0" smtClean="0"/>
              <a:t>we return the index of the pivot</a:t>
            </a:r>
            <a:r>
              <a:rPr lang="hu-HU" dirty="0" smtClean="0"/>
              <a:t>! Of course in the course of the algorithm, </a:t>
            </a:r>
          </a:p>
          <a:p>
            <a:r>
              <a:rPr lang="hu-HU" dirty="0"/>
              <a:t>	</a:t>
            </a:r>
            <a:r>
              <a:rPr lang="hu-HU" dirty="0" smtClean="0"/>
              <a:t>we may have to make several partition procedure !!!</a:t>
            </a:r>
          </a:p>
          <a:p>
            <a:endParaRPr lang="hu-HU" dirty="0"/>
          </a:p>
          <a:p>
            <a:r>
              <a:rPr lang="hu-HU" dirty="0" smtClean="0"/>
              <a:t>Important: we just need one „half” of the array</a:t>
            </a:r>
          </a:p>
          <a:p>
            <a:r>
              <a:rPr lang="hu-HU" dirty="0"/>
              <a:t>	</a:t>
            </a:r>
            <a:r>
              <a:rPr lang="hu-HU" u="sng" dirty="0" smtClean="0"/>
              <a:t>Left side</a:t>
            </a:r>
            <a:r>
              <a:rPr lang="hu-HU" dirty="0" smtClean="0"/>
              <a:t>: if we want to find the small items </a:t>
            </a:r>
          </a:p>
          <a:p>
            <a:r>
              <a:rPr lang="hu-HU" dirty="0" smtClean="0"/>
              <a:t>		For example: third smallest value etc.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u="sng" dirty="0" smtClean="0"/>
              <a:t>Right subarray</a:t>
            </a:r>
            <a:r>
              <a:rPr lang="hu-HU" dirty="0" smtClean="0"/>
              <a:t>: we want the large items</a:t>
            </a:r>
          </a:p>
          <a:p>
            <a:r>
              <a:rPr lang="hu-HU" dirty="0"/>
              <a:t>	</a:t>
            </a:r>
            <a:r>
              <a:rPr lang="hu-HU" dirty="0" smtClean="0"/>
              <a:t>	For example: second largest value etc.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31820" y="331719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489187" y="370356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FF00"/>
                </a:solidFill>
              </a:rPr>
              <a:t>partition</a:t>
            </a:r>
          </a:p>
          <a:p>
            <a:endParaRPr lang="hu-HU" b="1" dirty="0"/>
          </a:p>
          <a:p>
            <a:r>
              <a:rPr lang="hu-HU" b="1" dirty="0" smtClean="0"/>
              <a:t>2.) select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810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833" y="1468377"/>
            <a:ext cx="99838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the partitioning </a:t>
            </a:r>
            <a:r>
              <a:rPr lang="hu-HU" dirty="0" smtClean="0">
                <a:sym typeface="Wingdings" panose="05000000000000000000" pitchFamily="2" charset="2"/>
              </a:rPr>
              <a:t> we are looking for the </a:t>
            </a:r>
            <a:r>
              <a:rPr lang="hu-HU" b="1" dirty="0" smtClean="0">
                <a:sym typeface="Wingdings" panose="05000000000000000000" pitchFamily="2" charset="2"/>
              </a:rPr>
              <a:t>k-th</a:t>
            </a:r>
            <a:r>
              <a:rPr lang="hu-HU" dirty="0" smtClean="0">
                <a:sym typeface="Wingdings" panose="05000000000000000000" pitchFamily="2" charset="2"/>
              </a:rPr>
              <a:t> smallest item for example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So we keep the left subarray in the partition phase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After partititoning </a:t>
            </a:r>
            <a:r>
              <a:rPr lang="hu-HU" u="sng" dirty="0" smtClean="0">
                <a:sym typeface="Wingdings" panose="05000000000000000000" pitchFamily="2" charset="2"/>
              </a:rPr>
              <a:t>there are 3 cases</a:t>
            </a:r>
          </a:p>
          <a:p>
            <a:endParaRPr lang="hu-HU" u="sng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1.) </a:t>
            </a:r>
            <a:r>
              <a:rPr lang="hu-HU" b="1" dirty="0" smtClean="0">
                <a:sym typeface="Wingdings" panose="05000000000000000000" pitchFamily="2" charset="2"/>
              </a:rPr>
              <a:t>k == pivot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    It means we have found the </a:t>
            </a:r>
            <a:r>
              <a:rPr lang="hu-HU" b="1" dirty="0" smtClean="0">
                <a:sym typeface="Wingdings" panose="05000000000000000000" pitchFamily="2" charset="2"/>
              </a:rPr>
              <a:t>k-th</a:t>
            </a:r>
            <a:r>
              <a:rPr lang="hu-HU" dirty="0" smtClean="0">
                <a:sym typeface="Wingdings" panose="05000000000000000000" pitchFamily="2" charset="2"/>
              </a:rPr>
              <a:t> smallest item we are after, because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 this is how partitioning works: there are exactly </a:t>
            </a:r>
            <a:r>
              <a:rPr lang="hu-HU" b="1" dirty="0" smtClean="0">
                <a:sym typeface="Wingdings" panose="05000000000000000000" pitchFamily="2" charset="2"/>
              </a:rPr>
              <a:t>k-1</a:t>
            </a:r>
            <a:r>
              <a:rPr lang="hu-HU" dirty="0" smtClean="0">
                <a:sym typeface="Wingdings" panose="05000000000000000000" pitchFamily="2" charset="2"/>
              </a:rPr>
              <a:t> items that are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smaller than the pivot // in this case </a:t>
            </a:r>
            <a:r>
              <a:rPr lang="hu-HU" b="1" dirty="0" smtClean="0">
                <a:sym typeface="Wingdings" panose="05000000000000000000" pitchFamily="2" charset="2"/>
              </a:rPr>
              <a:t>pivot == k </a:t>
            </a:r>
            <a:r>
              <a:rPr lang="hu-HU" dirty="0" smtClean="0">
                <a:sym typeface="Wingdings" panose="05000000000000000000" pitchFamily="2" charset="2"/>
              </a:rPr>
              <a:t>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2.) </a:t>
            </a:r>
            <a:r>
              <a:rPr lang="hu-HU" b="1" dirty="0" smtClean="0">
                <a:sym typeface="Wingdings" panose="05000000000000000000" pitchFamily="2" charset="2"/>
              </a:rPr>
              <a:t>k &lt; pivot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   The </a:t>
            </a:r>
            <a:r>
              <a:rPr lang="hu-HU" b="1" dirty="0" smtClean="0">
                <a:sym typeface="Wingdings" panose="05000000000000000000" pitchFamily="2" charset="2"/>
              </a:rPr>
              <a:t>k-th</a:t>
            </a:r>
            <a:r>
              <a:rPr lang="hu-HU" dirty="0" smtClean="0">
                <a:sym typeface="Wingdings" panose="05000000000000000000" pitchFamily="2" charset="2"/>
              </a:rPr>
              <a:t> smallest item is on the left side of the pivot, thats why we can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discard the other subarray // unlike quicksort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3.) </a:t>
            </a:r>
            <a:r>
              <a:rPr lang="hu-HU" b="1" dirty="0" smtClean="0">
                <a:sym typeface="Wingdings" panose="05000000000000000000" pitchFamily="2" charset="2"/>
              </a:rPr>
              <a:t>k &gt; pivot</a:t>
            </a:r>
            <a:r>
              <a:rPr lang="hu-HU" dirty="0" smtClean="0">
                <a:sym typeface="Wingdings" panose="05000000000000000000" pitchFamily="2" charset="2"/>
              </a:rPr>
              <a:t>       </a:t>
            </a:r>
            <a:r>
              <a:rPr lang="hu-HU" b="1" dirty="0" smtClean="0">
                <a:sym typeface="Wingdings" panose="05000000000000000000" pitchFamily="2" charset="2"/>
              </a:rPr>
              <a:t>k-th</a:t>
            </a:r>
            <a:r>
              <a:rPr lang="hu-HU" dirty="0" smtClean="0">
                <a:sym typeface="Wingdings" panose="05000000000000000000" pitchFamily="2" charset="2"/>
              </a:rPr>
              <a:t> smallest item is on the right side of the pivot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820" y="331719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489187" y="370356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FF00"/>
                </a:solidFill>
              </a:rPr>
              <a:t>partition</a:t>
            </a:r>
          </a:p>
          <a:p>
            <a:endParaRPr lang="hu-HU" b="1" dirty="0"/>
          </a:p>
          <a:p>
            <a:r>
              <a:rPr lang="hu-HU" b="1" dirty="0" smtClean="0"/>
              <a:t>2.) select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445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57577"/>
              </p:ext>
            </p:extLst>
          </p:nvPr>
        </p:nvGraphicFramePr>
        <p:xfrm>
          <a:off x="1980484" y="1054517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Best</a:t>
                      </a:r>
                      <a:r>
                        <a:rPr lang="hu-HU" baseline="0" dirty="0" smtClean="0"/>
                        <a:t> case performance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O(N)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Worst case performance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O(N</a:t>
                      </a:r>
                      <a:r>
                        <a:rPr lang="hu-HU" b="1" baseline="0" dirty="0" smtClean="0"/>
                        <a:t>  </a:t>
                      </a:r>
                      <a:r>
                        <a:rPr lang="hu-HU" b="1" dirty="0" smtClean="0"/>
                        <a:t>)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Average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O(N)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3830" y="1744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chemeClr val="bg1"/>
                </a:solidFill>
              </a:rPr>
              <a:t>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490" y="3618963"/>
            <a:ext cx="8778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Worst case running time: quadratic complexity</a:t>
            </a:r>
          </a:p>
          <a:p>
            <a:r>
              <a:rPr lang="hu-HU" dirty="0"/>
              <a:t>	</a:t>
            </a:r>
            <a:r>
              <a:rPr lang="hu-HU" dirty="0" smtClean="0"/>
              <a:t>For example: we want to find the maximum in a sorted array and we</a:t>
            </a:r>
          </a:p>
          <a:p>
            <a:r>
              <a:rPr lang="hu-HU" dirty="0"/>
              <a:t>	</a:t>
            </a:r>
            <a:r>
              <a:rPr lang="hu-HU" dirty="0" smtClean="0"/>
              <a:t>	always choose the first element to be the pivot</a:t>
            </a:r>
          </a:p>
        </p:txBody>
      </p:sp>
    </p:spTree>
    <p:extLst>
      <p:ext uri="{BB962C8B-B14F-4D97-AF65-F5344CB8AC3E}">
        <p14:creationId xmlns:p14="http://schemas.microsoft.com/office/powerpoint/2010/main" val="2459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52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Selection algorithms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 smtClean="0"/>
              <a:t>election </a:t>
            </a:r>
            <a:r>
              <a:rPr lang="en-US" dirty="0"/>
              <a:t>algorithm is an algorithm for finding the </a:t>
            </a:r>
            <a:r>
              <a:rPr lang="en-US" b="1" i="1" dirty="0" smtClean="0"/>
              <a:t>k</a:t>
            </a:r>
            <a:r>
              <a:rPr lang="hu-HU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smallest</a:t>
            </a:r>
            <a:r>
              <a:rPr lang="hu-HU" dirty="0" smtClean="0"/>
              <a:t> / largest </a:t>
            </a:r>
            <a:r>
              <a:rPr lang="en-US" dirty="0" smtClean="0"/>
              <a:t>number </a:t>
            </a:r>
            <a:r>
              <a:rPr lang="en-US" dirty="0"/>
              <a:t>in a </a:t>
            </a:r>
            <a:r>
              <a:rPr lang="en-US" dirty="0" smtClean="0"/>
              <a:t>list</a:t>
            </a:r>
            <a:r>
              <a:rPr lang="hu-HU" dirty="0" smtClean="0"/>
              <a:t> / </a:t>
            </a:r>
            <a:r>
              <a:rPr lang="en-US" dirty="0" smtClean="0"/>
              <a:t>array </a:t>
            </a:r>
            <a:r>
              <a:rPr lang="en-US" dirty="0"/>
              <a:t>such a number is called the </a:t>
            </a:r>
            <a:r>
              <a:rPr lang="en-US" b="1" i="1" dirty="0" smtClean="0"/>
              <a:t>k</a:t>
            </a:r>
            <a:r>
              <a:rPr lang="hu-HU" dirty="0" smtClean="0"/>
              <a:t>-</a:t>
            </a:r>
            <a:r>
              <a:rPr lang="en-US" dirty="0" err="1" smtClean="0"/>
              <a:t>th</a:t>
            </a:r>
            <a:r>
              <a:rPr lang="en-US" dirty="0"/>
              <a:t> order </a:t>
            </a:r>
            <a:r>
              <a:rPr lang="en-US" dirty="0" smtClean="0"/>
              <a:t>statistic</a:t>
            </a:r>
            <a:endParaRPr lang="hu-HU" dirty="0" smtClean="0"/>
          </a:p>
          <a:p>
            <a:r>
              <a:rPr lang="hu-HU" dirty="0" smtClean="0"/>
              <a:t>For example: finding maximum, minimum or median</a:t>
            </a:r>
          </a:p>
          <a:p>
            <a:r>
              <a:rPr lang="hu-HU" dirty="0" smtClean="0"/>
              <a:t>The aim is to achieve </a:t>
            </a:r>
            <a:r>
              <a:rPr lang="hu-HU" b="1" dirty="0" smtClean="0">
                <a:solidFill>
                  <a:srgbClr val="FFFF00"/>
                </a:solidFill>
              </a:rPr>
              <a:t>O(N)</a:t>
            </a:r>
            <a:r>
              <a:rPr lang="hu-HU" dirty="0" smtClean="0"/>
              <a:t> linear time complexity for </a:t>
            </a:r>
            <a:r>
              <a:rPr lang="hu-HU" dirty="0" smtClean="0"/>
              <a:t>this particular </a:t>
            </a:r>
            <a:r>
              <a:rPr lang="hu-HU" dirty="0" smtClean="0"/>
              <a:t>operation !!! </a:t>
            </a:r>
            <a:r>
              <a:rPr lang="hu-HU" dirty="0"/>
              <a:t> </a:t>
            </a:r>
            <a:r>
              <a:rPr lang="hu-HU" dirty="0" smtClean="0"/>
              <a:t>~ not that easy</a:t>
            </a:r>
          </a:p>
          <a:p>
            <a:r>
              <a:rPr lang="hu-HU" u="sng" dirty="0" smtClean="0"/>
              <a:t>Methods</a:t>
            </a:r>
            <a:r>
              <a:rPr lang="hu-HU" dirty="0" smtClean="0"/>
              <a:t>: quickselect, median of medians method...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43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4374" y="1867437"/>
            <a:ext cx="812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</a:t>
            </a:r>
            <a:r>
              <a:rPr lang="hu-HU" dirty="0" smtClean="0"/>
              <a:t>uickselect.select(2)    so we are looking for the second largest element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81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035" y="2329316"/>
            <a:ext cx="7252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k’ = k -1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nums[k];</a:t>
            </a: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37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48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Sorting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Intuition: let’s sort the array in which we want to find the given item</a:t>
            </a:r>
          </a:p>
          <a:p>
            <a:r>
              <a:rPr lang="hu-HU" dirty="0"/>
              <a:t>After sorting </a:t>
            </a:r>
            <a:r>
              <a:rPr lang="hu-HU" dirty="0">
                <a:sym typeface="Wingdings" panose="05000000000000000000" pitchFamily="2" charset="2"/>
              </a:rPr>
              <a:t> we can access the item with the help of the index</a:t>
            </a:r>
          </a:p>
          <a:p>
            <a:r>
              <a:rPr lang="hu-HU" dirty="0">
                <a:sym typeface="Wingdings" panose="05000000000000000000" pitchFamily="2" charset="2"/>
              </a:rPr>
              <a:t>For example: if we </a:t>
            </a:r>
            <a:r>
              <a:rPr lang="hu-HU" dirty="0" smtClean="0">
                <a:sym typeface="Wingdings" panose="05000000000000000000" pitchFamily="2" charset="2"/>
              </a:rPr>
              <a:t>sort an array </a:t>
            </a:r>
            <a:r>
              <a:rPr lang="hu-HU" dirty="0">
                <a:sym typeface="Wingdings" panose="05000000000000000000" pitchFamily="2" charset="2"/>
              </a:rPr>
              <a:t>in descending order, the </a:t>
            </a:r>
            <a:r>
              <a:rPr lang="hu-HU" b="1" dirty="0">
                <a:sym typeface="Wingdings" panose="05000000000000000000" pitchFamily="2" charset="2"/>
              </a:rPr>
              <a:t>array[0]</a:t>
            </a:r>
            <a:r>
              <a:rPr lang="hu-HU" dirty="0">
                <a:sym typeface="Wingdings" panose="05000000000000000000" pitchFamily="2" charset="2"/>
              </a:rPr>
              <a:t> yields the maximum item </a:t>
            </a:r>
          </a:p>
          <a:p>
            <a:r>
              <a:rPr lang="hu-HU" dirty="0">
                <a:sym typeface="Wingdings" panose="05000000000000000000" pitchFamily="2" charset="2"/>
              </a:rPr>
              <a:t>Inefficient approach: if we want to find just a single item ( maximum, minimum or median )</a:t>
            </a:r>
          </a:p>
          <a:p>
            <a:r>
              <a:rPr lang="hu-HU" dirty="0">
                <a:sym typeface="Wingdings" panose="05000000000000000000" pitchFamily="2" charset="2"/>
              </a:rPr>
              <a:t>Efficient approach: if we want to find several items at the same time </a:t>
            </a:r>
          </a:p>
          <a:p>
            <a:r>
              <a:rPr lang="hu-HU" dirty="0">
                <a:sym typeface="Wingdings" panose="05000000000000000000" pitchFamily="2" charset="2"/>
              </a:rPr>
              <a:t>Why? 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O(N*logN)</a:t>
            </a:r>
            <a:r>
              <a:rPr lang="hu-HU" dirty="0">
                <a:sym typeface="Wingdings" panose="05000000000000000000" pitchFamily="2" charset="2"/>
              </a:rPr>
              <a:t> versus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O(N)</a:t>
            </a:r>
          </a:p>
          <a:p>
            <a:r>
              <a:rPr lang="hu-HU" u="sng" dirty="0">
                <a:sym typeface="Wingdings" panose="05000000000000000000" pitchFamily="2" charset="2"/>
              </a:rPr>
              <a:t>Intuition</a:t>
            </a:r>
            <a:r>
              <a:rPr lang="hu-HU" dirty="0">
                <a:sym typeface="Wingdings" panose="05000000000000000000" pitchFamily="2" charset="2"/>
              </a:rPr>
              <a:t>: selection can be reduced to sorting and vice </a:t>
            </a:r>
            <a:r>
              <a:rPr lang="hu-HU" dirty="0" smtClean="0">
                <a:sym typeface="Wingdings" panose="05000000000000000000" pitchFamily="2" charset="2"/>
              </a:rPr>
              <a:t>versa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6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0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9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1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47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2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67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2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50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4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53814" y="1828800"/>
            <a:ext cx="4771623" cy="1262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74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indexFirst++;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74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3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28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3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3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3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39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Data structures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can use a data structure in order to find items </a:t>
            </a:r>
          </a:p>
          <a:p>
            <a:r>
              <a:rPr lang="hu-HU" dirty="0" smtClean="0"/>
              <a:t>Sublinear time can be reached: </a:t>
            </a:r>
            <a:r>
              <a:rPr lang="hu-HU" b="1" dirty="0" smtClean="0">
                <a:solidFill>
                  <a:srgbClr val="FFFF00"/>
                </a:solidFill>
              </a:rPr>
              <a:t>O(logN)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</a:p>
          <a:p>
            <a:r>
              <a:rPr lang="hu-HU" dirty="0" smtClean="0"/>
              <a:t>For example: construct a balanced binary search tree or a heap</a:t>
            </a:r>
          </a:p>
          <a:p>
            <a:r>
              <a:rPr lang="hu-HU" u="sng" dirty="0" smtClean="0"/>
              <a:t>Problem</a:t>
            </a:r>
            <a:r>
              <a:rPr lang="hu-HU" dirty="0" smtClean="0"/>
              <a:t>: it has some memory complexity, we have to construct the data structure first !!!</a:t>
            </a:r>
          </a:p>
          <a:p>
            <a:r>
              <a:rPr lang="hu-HU" dirty="0" smtClean="0"/>
              <a:t>So in overall not the best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91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3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87910" y="1815921"/>
            <a:ext cx="4037528" cy="12750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65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indexFirst++;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93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4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42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4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99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4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1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++) // i = 4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22006" y="1815921"/>
            <a:ext cx="3303432" cy="12750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3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indexFirst++;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40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03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55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90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Online selection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Online algorithm: we want to find a given item ( maximum, minimum or median ) of a stream</a:t>
            </a:r>
          </a:p>
          <a:p>
            <a:r>
              <a:rPr lang="hu-HU" dirty="0" smtClean="0"/>
              <a:t>We keep downloading data and we want to find items at runtime</a:t>
            </a:r>
          </a:p>
          <a:p>
            <a:r>
              <a:rPr lang="hu-HU" u="sng" dirty="0" smtClean="0"/>
              <a:t>Problem</a:t>
            </a:r>
            <a:r>
              <a:rPr lang="hu-HU" dirty="0" smtClean="0"/>
              <a:t>: we do not know all the values in advance !!!</a:t>
            </a:r>
          </a:p>
          <a:p>
            <a:r>
              <a:rPr lang="hu-HU" dirty="0" smtClean="0"/>
              <a:t>We will not be able to construct an algorithm that finds the best solution: we can have a good guess ... a value that probably the one we are looking for</a:t>
            </a:r>
          </a:p>
          <a:p>
            <a:r>
              <a:rPr lang="hu-HU" b="1" dirty="0" smtClean="0"/>
              <a:t>„secretary problem”</a:t>
            </a:r>
          </a:p>
        </p:txBody>
      </p:sp>
    </p:spTree>
    <p:extLst>
      <p:ext uri="{BB962C8B-B14F-4D97-AF65-F5344CB8AC3E}">
        <p14:creationId xmlns:p14="http://schemas.microsoft.com/office/powerpoint/2010/main" val="37613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08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68980" y="1854558"/>
            <a:ext cx="2556458" cy="12363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73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3</a:t>
            </a:r>
          </a:p>
          <a:p>
            <a:endParaRPr lang="hu-HU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nums[k’];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3</a:t>
            </a:r>
            <a:endParaRPr lang="hu-HU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nums[k’];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3</a:t>
            </a:r>
            <a:endParaRPr lang="hu-HU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nums[k’];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6963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54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2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84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91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15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3662" y="1790163"/>
            <a:ext cx="4861776" cy="13007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72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swap(i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indexFirst++;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18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44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81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6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QUICKSELECT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SELECTION ALGORITHMS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22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653" y="2195850"/>
            <a:ext cx="7789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</a:p>
          <a:p>
            <a:pPr lvl="1"/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</a:t>
            </a:r>
            <a:r>
              <a:rPr lang="hu-HU" b="1" dirty="0">
                <a:solidFill>
                  <a:srgbClr val="FFFF00"/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68237" y="3181083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indexFirst</a:t>
            </a:r>
            <a:endParaRPr lang="hu-HU" dirty="0"/>
          </a:p>
        </p:txBody>
      </p:sp>
      <p:sp>
        <p:nvSpPr>
          <p:cNvPr id="19" name="Rectangle 18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572000" y="1803042"/>
            <a:ext cx="4153438" cy="128789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1</a:t>
            </a:r>
          </a:p>
          <a:p>
            <a:endParaRPr lang="hu-HU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 nums[k’];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257577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5718220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074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928" y="90152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2035" y="2329316"/>
            <a:ext cx="107227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indexLast,k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partition(indexFirst,indexLast); </a:t>
            </a:r>
            <a:r>
              <a:rPr lang="hu-HU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 the pivot index is 1</a:t>
            </a:r>
          </a:p>
          <a:p>
            <a:endParaRPr lang="hu-HU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(pivot &gt;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pivot - 1,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(pivot &lt;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k’)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select(pivot + 1,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hu-HU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return nums[k’];</a:t>
            </a:r>
            <a:endParaRPr lang="hu-HU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hu-H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8658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8512" y="901522"/>
            <a:ext cx="759854" cy="7598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7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8366" y="90152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92186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SECRETARY 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SELECTION ALGORITHMS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703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Online algorithm related problem</a:t>
            </a:r>
          </a:p>
          <a:p>
            <a:r>
              <a:rPr lang="hu-HU" dirty="0" smtClean="0"/>
              <a:t>We want to find the </a:t>
            </a:r>
            <a:r>
              <a:rPr lang="hu-HU" b="1" i="1" dirty="0" smtClean="0"/>
              <a:t>k</a:t>
            </a:r>
            <a:r>
              <a:rPr lang="hu-HU" dirty="0" smtClean="0"/>
              <a:t>-th smallest / largest item of a stream</a:t>
            </a:r>
          </a:p>
          <a:p>
            <a:r>
              <a:rPr lang="hu-HU" dirty="0" smtClean="0"/>
              <a:t>Partition based algorithms can not be used: we do not know the data in advance</a:t>
            </a:r>
          </a:p>
          <a:p>
            <a:r>
              <a:rPr lang="en-US" dirty="0"/>
              <a:t>The problem is to </a:t>
            </a:r>
            <a:r>
              <a:rPr lang="en-US" dirty="0" smtClean="0"/>
              <a:t>select</a:t>
            </a:r>
            <a:r>
              <a:rPr lang="hu-HU" dirty="0" smtClean="0"/>
              <a:t> (</a:t>
            </a:r>
            <a:r>
              <a:rPr lang="en-US" dirty="0" smtClean="0"/>
              <a:t>under </a:t>
            </a:r>
            <a:r>
              <a:rPr lang="en-US" dirty="0"/>
              <a:t>these </a:t>
            </a:r>
            <a:r>
              <a:rPr lang="en-US" dirty="0" smtClean="0"/>
              <a:t>constraints</a:t>
            </a:r>
            <a:r>
              <a:rPr lang="hu-HU" dirty="0" smtClean="0"/>
              <a:t> )</a:t>
            </a:r>
            <a:r>
              <a:rPr lang="en-US" dirty="0" smtClean="0"/>
              <a:t> </a:t>
            </a:r>
            <a:r>
              <a:rPr lang="en-US" dirty="0"/>
              <a:t>a specific element of the input sequence </a:t>
            </a:r>
            <a:r>
              <a:rPr lang="hu-HU" dirty="0" smtClean="0"/>
              <a:t>of data </a:t>
            </a:r>
            <a:r>
              <a:rPr lang="en-US" dirty="0" smtClean="0"/>
              <a:t>with </a:t>
            </a:r>
            <a:r>
              <a:rPr lang="en-US" dirty="0"/>
              <a:t>largest probability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55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Secretary problem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Very important problem of optimal stopping theory</a:t>
            </a:r>
          </a:p>
          <a:p>
            <a:r>
              <a:rPr lang="hu-HU" dirty="0" smtClean="0"/>
              <a:t>Also known as „best choice problem”</a:t>
            </a:r>
          </a:p>
          <a:p>
            <a:r>
              <a:rPr lang="hu-HU" u="sng" dirty="0" smtClean="0"/>
              <a:t>Problem:</a:t>
            </a:r>
            <a:r>
              <a:rPr lang="hu-HU" dirty="0" smtClean="0"/>
              <a:t> we want to hire the best secretary out of N applicants. Applicants are interviewed one by one + after rejecting, the applicant can not be recalled. We </a:t>
            </a:r>
            <a:r>
              <a:rPr lang="en-US" dirty="0" smtClean="0"/>
              <a:t>can </a:t>
            </a:r>
            <a:r>
              <a:rPr lang="en-US" dirty="0"/>
              <a:t>rank the applicant among all applicants interviewed so far, but </a:t>
            </a:r>
            <a:r>
              <a:rPr lang="hu-HU" dirty="0" smtClean="0"/>
              <a:t>we are</a:t>
            </a:r>
            <a:r>
              <a:rPr lang="en-US" dirty="0" smtClean="0"/>
              <a:t> </a:t>
            </a:r>
            <a:r>
              <a:rPr lang="en-US" dirty="0"/>
              <a:t>unaware of the quality of yet unseen </a:t>
            </a:r>
            <a:r>
              <a:rPr lang="en-US" dirty="0" smtClean="0"/>
              <a:t>applicants</a:t>
            </a:r>
            <a:endParaRPr lang="hu-HU" dirty="0" smtClean="0"/>
          </a:p>
          <a:p>
            <a:r>
              <a:rPr lang="hu-HU" dirty="0" smtClean="0"/>
              <a:t>What is the optimal strategy? </a:t>
            </a:r>
          </a:p>
          <a:p>
            <a:r>
              <a:rPr lang="hu-HU" dirty="0" smtClean="0"/>
              <a:t>We want to maximize the probability of selecting the best applicant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15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If we can make the decision at the end: we just have to make a maximum finding</a:t>
            </a:r>
          </a:p>
          <a:p>
            <a:r>
              <a:rPr lang="hu-HU" dirty="0" smtClean="0"/>
              <a:t>It can be done in O(N) ... no problem</a:t>
            </a:r>
          </a:p>
          <a:p>
            <a:r>
              <a:rPr lang="hu-HU" dirty="0" smtClean="0"/>
              <a:t>BUT we have to make the decision immediately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89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760" y="45076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Solution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882529" y="480881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lways reject the first 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40955" y="665547"/>
            <a:ext cx="37348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88712" y="29621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8712" y="66554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endParaRPr lang="hu-H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752319" y="171330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r>
              <a:rPr lang="hu-HU" dirty="0" smtClean="0"/>
              <a:t>: natural logarithm ~ 2.718...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777285" y="480881"/>
            <a:ext cx="871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                                                     applicants and then we have to stop at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the one who is better than all the previos ones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8653" y="2758089"/>
            <a:ext cx="7561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it is very popular problem because it has a well defined solution</a:t>
            </a:r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t</a:t>
            </a:r>
            <a:r>
              <a:rPr lang="hu-HU" dirty="0" smtClean="0"/>
              <a:t>he probability of choosing the best applicant is</a:t>
            </a:r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smtClean="0"/>
              <a:t>so 37% chance we find the optimal one </a:t>
            </a:r>
            <a:endParaRPr lang="hu-H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35045" y="3496753"/>
            <a:ext cx="37348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802" y="31274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382802" y="349675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768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Quickselect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2216"/>
            <a:ext cx="8946541" cy="4702108"/>
          </a:xfrm>
        </p:spPr>
        <p:txBody>
          <a:bodyPr>
            <a:normAutofit/>
          </a:bodyPr>
          <a:lstStyle/>
          <a:p>
            <a:r>
              <a:rPr lang="hu-HU" dirty="0"/>
              <a:t>It is a selection algorithm to find the </a:t>
            </a:r>
            <a:r>
              <a:rPr lang="hu-HU" b="1" i="1" dirty="0"/>
              <a:t>k</a:t>
            </a:r>
            <a:r>
              <a:rPr lang="hu-HU" dirty="0"/>
              <a:t>-th smallest / largest item in an unordered array</a:t>
            </a:r>
          </a:p>
          <a:p>
            <a:r>
              <a:rPr lang="hu-HU" dirty="0"/>
              <a:t>Hoare constructed the algorithm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  „Hoare algoithm” </a:t>
            </a:r>
          </a:p>
          <a:p>
            <a:r>
              <a:rPr lang="hu-HU" dirty="0"/>
              <a:t>It has a very good average case running time: </a:t>
            </a:r>
            <a:r>
              <a:rPr lang="hu-HU" b="1" dirty="0"/>
              <a:t>O(N)</a:t>
            </a:r>
          </a:p>
          <a:p>
            <a:r>
              <a:rPr lang="hu-HU" dirty="0"/>
              <a:t>Worst case scenario: </a:t>
            </a:r>
            <a:r>
              <a:rPr lang="hu-HU" b="1" dirty="0"/>
              <a:t>O(N  )</a:t>
            </a:r>
          </a:p>
          <a:p>
            <a:r>
              <a:rPr lang="hu-HU" dirty="0" smtClean="0"/>
              <a:t>In-place </a:t>
            </a:r>
            <a:r>
              <a:rPr lang="hu-HU" dirty="0"/>
              <a:t>algorithm</a:t>
            </a:r>
          </a:p>
          <a:p>
            <a:r>
              <a:rPr lang="hu-HU" u="sng" dirty="0"/>
              <a:t>Concept is similar to quicksort</a:t>
            </a:r>
          </a:p>
          <a:p>
            <a:pPr lvl="1"/>
            <a:r>
              <a:rPr lang="hu-HU" dirty="0"/>
              <a:t>Choose a pivot element at random</a:t>
            </a:r>
          </a:p>
          <a:p>
            <a:pPr lvl="1"/>
            <a:r>
              <a:rPr lang="hu-HU" dirty="0"/>
              <a:t>Partition the array</a:t>
            </a:r>
          </a:p>
          <a:p>
            <a:pPr lvl="1"/>
            <a:r>
              <a:rPr lang="hu-HU" dirty="0"/>
              <a:t>Instead of recursing into both sides, we just take one side</a:t>
            </a:r>
          </a:p>
          <a:p>
            <a:pPr lvl="1"/>
            <a:r>
              <a:rPr lang="hu-HU" b="1" dirty="0" smtClean="0"/>
              <a:t>O(N*logN</a:t>
            </a:r>
            <a:r>
              <a:rPr lang="hu-HU" b="1" dirty="0"/>
              <a:t>) </a:t>
            </a:r>
            <a:r>
              <a:rPr lang="hu-HU" b="1" dirty="0">
                <a:sym typeface="Wingdings" panose="05000000000000000000" pitchFamily="2" charset="2"/>
              </a:rPr>
              <a:t> O(N)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567358" y="322842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3224982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3227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ADVANCED SELECTION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SELECTION 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33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683653" y="2195850"/>
            <a:ext cx="7789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artition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indexLast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pivot =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random(indexFirst, indexLast)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swap(indexLast, pivot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(int i = indexFirst; i &lt; indexLast; i++)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(nums[i]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nums[indexLast]) 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swap(i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indexFirst);</a:t>
            </a:r>
          </a:p>
          <a:p>
            <a:pPr lvl="1"/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indexFirst++;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swap(indexFirst, indexLast);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indexFirst;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541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1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545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66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556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331719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 smtClean="0"/>
              <a:t>Hoare algorithm</a:t>
            </a:r>
            <a:endParaRPr lang="hu-HU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89187" y="370356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partition</a:t>
            </a:r>
          </a:p>
          <a:p>
            <a:endParaRPr lang="hu-HU" b="1" dirty="0"/>
          </a:p>
          <a:p>
            <a:r>
              <a:rPr lang="hu-HU" b="1" dirty="0" smtClean="0"/>
              <a:t>2.) select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461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7" name="Rectangle 6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9865" y="4778062"/>
            <a:ext cx="698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keep discarding very few items on every iteration: so the </a:t>
            </a:r>
          </a:p>
          <a:p>
            <a:r>
              <a:rPr lang="hu-HU" dirty="0"/>
              <a:t>	</a:t>
            </a:r>
            <a:r>
              <a:rPr lang="hu-HU" dirty="0" smtClean="0"/>
              <a:t>running time will be quadratic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42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0385" y="3013656"/>
            <a:ext cx="0" cy="81136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8041" y="4144197"/>
            <a:ext cx="102387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may make sure the running time remains O(N) if we keep discarding</a:t>
            </a:r>
          </a:p>
          <a:p>
            <a:r>
              <a:rPr lang="hu-HU" dirty="0"/>
              <a:t>	</a:t>
            </a:r>
            <a:r>
              <a:rPr lang="hu-HU" dirty="0" smtClean="0"/>
              <a:t>half of the array on every iteration</a:t>
            </a:r>
          </a:p>
          <a:p>
            <a:endParaRPr lang="hu-HU" dirty="0"/>
          </a:p>
          <a:p>
            <a:r>
              <a:rPr lang="hu-HU" dirty="0" smtClean="0"/>
              <a:t>		How? We have to pick a „good” pivot</a:t>
            </a:r>
          </a:p>
          <a:p>
            <a:r>
              <a:rPr lang="hu-HU" dirty="0"/>
              <a:t>	</a:t>
            </a:r>
            <a:r>
              <a:rPr lang="hu-HU" dirty="0" smtClean="0"/>
              <a:t>		If we pick the median as a pivot: there will be approximately</a:t>
            </a:r>
          </a:p>
          <a:p>
            <a:r>
              <a:rPr lang="hu-HU" dirty="0"/>
              <a:t>	</a:t>
            </a:r>
            <a:r>
              <a:rPr lang="hu-HU" dirty="0" smtClean="0"/>
              <a:t>		   same amount of items on the left and right subarrays !!!</a:t>
            </a:r>
          </a:p>
          <a:p>
            <a:endParaRPr lang="hu-HU" dirty="0"/>
          </a:p>
          <a:p>
            <a:r>
              <a:rPr lang="hu-HU" dirty="0" smtClean="0"/>
              <a:t>	It is the approximated median: but enough to make sure we discard more 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13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0462" y="940158"/>
            <a:ext cx="9390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Quickselect</a:t>
            </a:r>
            <a:r>
              <a:rPr lang="hu-HU" dirty="0" smtClean="0"/>
              <a:t>: each partition() phase takes O(N) time where N is smaller and smaller</a:t>
            </a:r>
          </a:p>
          <a:p>
            <a:r>
              <a:rPr lang="hu-HU" dirty="0" smtClean="0"/>
              <a:t>		We keep discarding more and more items: if we are not able to</a:t>
            </a:r>
          </a:p>
          <a:p>
            <a:r>
              <a:rPr lang="hu-HU" dirty="0"/>
              <a:t>	</a:t>
            </a:r>
            <a:r>
              <a:rPr lang="hu-HU" dirty="0" smtClean="0"/>
              <a:t>		discard many items on every iteration </a:t>
            </a:r>
            <a:r>
              <a:rPr lang="hu-HU" dirty="0" smtClean="0">
                <a:sym typeface="Wingdings" panose="05000000000000000000" pitchFamily="2" charset="2"/>
              </a:rPr>
              <a:t> the running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time will be quadratic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		</a:t>
            </a:r>
            <a:r>
              <a:rPr lang="hu-HU" dirty="0" smtClean="0"/>
              <a:t>			O(N  )  worst case running time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156102" y="2238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2</a:t>
            </a:r>
            <a:endParaRPr lang="hu-HU" sz="1400" dirty="0"/>
          </a:p>
        </p:txBody>
      </p:sp>
      <p:sp>
        <p:nvSpPr>
          <p:cNvPr id="6" name="Rectangle 5"/>
          <p:cNvSpPr/>
          <p:nvPr/>
        </p:nvSpPr>
        <p:spPr>
          <a:xfrm>
            <a:off x="3593204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3058" y="3465592"/>
            <a:ext cx="759854" cy="7598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2912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2766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2620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2474" y="3465592"/>
            <a:ext cx="759854" cy="7598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5637" y="4842456"/>
            <a:ext cx="8294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good pivots: we are able to get rid of many items on every iteration</a:t>
            </a:r>
          </a:p>
          <a:p>
            <a:r>
              <a:rPr lang="hu-HU" dirty="0"/>
              <a:t>	</a:t>
            </a:r>
            <a:r>
              <a:rPr lang="hu-HU" dirty="0" smtClean="0"/>
              <a:t>Result </a:t>
            </a:r>
            <a:r>
              <a:rPr lang="hu-HU" dirty="0" smtClean="0">
                <a:sym typeface="Wingdings" panose="05000000000000000000" pitchFamily="2" charset="2"/>
              </a:rPr>
              <a:t> running time will be O(N) linear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65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944" y="656823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Median of medians select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19707" y="1313645"/>
            <a:ext cx="9007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basically the same as quickselect, the only difference is </a:t>
            </a:r>
          </a:p>
          <a:p>
            <a:r>
              <a:rPr lang="hu-HU" dirty="0"/>
              <a:t>	</a:t>
            </a:r>
            <a:r>
              <a:rPr lang="hu-HU" dirty="0" smtClean="0"/>
              <a:t>how we get the pivot value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- quickselect: we generate a random index</a:t>
            </a:r>
          </a:p>
          <a:p>
            <a:r>
              <a:rPr lang="hu-HU" dirty="0"/>
              <a:t>	</a:t>
            </a:r>
            <a:r>
              <a:rPr lang="hu-HU" dirty="0" smtClean="0"/>
              <a:t>	- median of medians: we calculate the approximated median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O(N) running time guaranteed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O(logN) worst case memory complexity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944" y="65682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Introselect: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210614" y="1339402"/>
            <a:ext cx="99004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hybrid algorithm: combining two algorithms in order to take</a:t>
            </a:r>
          </a:p>
          <a:p>
            <a:r>
              <a:rPr lang="hu-HU" dirty="0"/>
              <a:t>	</a:t>
            </a:r>
            <a:r>
              <a:rPr lang="hu-HU" dirty="0" smtClean="0"/>
              <a:t>advantage of the best features</a:t>
            </a:r>
          </a:p>
          <a:p>
            <a:endParaRPr lang="hu-HU" dirty="0"/>
          </a:p>
          <a:p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- quickselect is </a:t>
            </a:r>
            <a:r>
              <a:rPr lang="hu-HU" smtClean="0"/>
              <a:t>in place algorithm, </a:t>
            </a:r>
            <a:r>
              <a:rPr lang="hu-HU" dirty="0" smtClean="0"/>
              <a:t>this is the advantage</a:t>
            </a:r>
          </a:p>
          <a:p>
            <a:r>
              <a:rPr lang="hu-HU" dirty="0"/>
              <a:t>	</a:t>
            </a:r>
            <a:r>
              <a:rPr lang="hu-HU" dirty="0" smtClean="0"/>
              <a:t>	- median of medians select: always fast O(N)</a:t>
            </a:r>
          </a:p>
          <a:p>
            <a:r>
              <a:rPr lang="hu-HU" dirty="0" smtClean="0"/>
              <a:t>	</a:t>
            </a:r>
          </a:p>
          <a:p>
            <a:r>
              <a:rPr lang="hu-HU" dirty="0" smtClean="0"/>
              <a:t>Let’s combine them: </a:t>
            </a:r>
            <a:r>
              <a:rPr lang="en-US" dirty="0" err="1"/>
              <a:t>introselect</a:t>
            </a:r>
            <a:r>
              <a:rPr lang="en-US" dirty="0"/>
              <a:t> starts with </a:t>
            </a:r>
            <a:r>
              <a:rPr lang="en-US" dirty="0" err="1" smtClean="0"/>
              <a:t>quickselect</a:t>
            </a:r>
            <a:r>
              <a:rPr lang="hu-HU" dirty="0" smtClean="0"/>
              <a:t> in order </a:t>
            </a:r>
            <a:r>
              <a:rPr lang="en-US" dirty="0" smtClean="0"/>
              <a:t>to </a:t>
            </a:r>
            <a:r>
              <a:rPr lang="en-US" dirty="0"/>
              <a:t>obtain good </a:t>
            </a:r>
            <a:r>
              <a:rPr lang="en-US" dirty="0" smtClean="0"/>
              <a:t>average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performance, and then falls back to median of medians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if </a:t>
            </a:r>
            <a:r>
              <a:rPr lang="en-US" dirty="0"/>
              <a:t>progress is too slow.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3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5489</TotalTime>
  <Words>3213</Words>
  <Application>Microsoft Office PowerPoint</Application>
  <PresentationFormat>Widescreen</PresentationFormat>
  <Paragraphs>1503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Century Gothic</vt:lpstr>
      <vt:lpstr>Consolas</vt:lpstr>
      <vt:lpstr>Wingdings</vt:lpstr>
      <vt:lpstr>Wingdings 3</vt:lpstr>
      <vt:lpstr>Ion</vt:lpstr>
      <vt:lpstr>SELECTION</vt:lpstr>
      <vt:lpstr>Selection algorithms</vt:lpstr>
      <vt:lpstr>Sorting</vt:lpstr>
      <vt:lpstr>Data structures</vt:lpstr>
      <vt:lpstr>Online selection</vt:lpstr>
      <vt:lpstr>PowerPoint Presentation</vt:lpstr>
      <vt:lpstr>QUICKSELECT</vt:lpstr>
      <vt:lpstr>Quickselect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SECRETARY PROBLEM</vt:lpstr>
      <vt:lpstr>PowerPoint Presentation</vt:lpstr>
      <vt:lpstr>Secretary problem</vt:lpstr>
      <vt:lpstr>PowerPoint Presentation</vt:lpstr>
      <vt:lpstr>PowerPoint Presentation</vt:lpstr>
      <vt:lpstr>PowerPoint Presentation</vt:lpstr>
      <vt:lpstr>ADVANCED SELECTION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HEURISTICS</dc:title>
  <dc:creator>User</dc:creator>
  <cp:lastModifiedBy>User</cp:lastModifiedBy>
  <cp:revision>81</cp:revision>
  <dcterms:created xsi:type="dcterms:W3CDTF">2016-02-13T09:48:16Z</dcterms:created>
  <dcterms:modified xsi:type="dcterms:W3CDTF">2017-03-07T16:21:29Z</dcterms:modified>
</cp:coreProperties>
</file>