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93" r:id="rId4"/>
    <p:sldId id="289" r:id="rId5"/>
    <p:sldId id="300" r:id="rId6"/>
    <p:sldId id="299" r:id="rId7"/>
    <p:sldId id="290" r:id="rId8"/>
    <p:sldId id="291" r:id="rId9"/>
    <p:sldId id="292" r:id="rId10"/>
    <p:sldId id="294" r:id="rId11"/>
    <p:sldId id="295" r:id="rId12"/>
    <p:sldId id="296" r:id="rId13"/>
    <p:sldId id="298" r:id="rId14"/>
    <p:sldId id="297" r:id="rId15"/>
    <p:sldId id="301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9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Closest Pair of Points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7A28BE-95BA-42EA-AD5C-D48DEB209013}"/>
              </a:ext>
            </a:extLst>
          </p:cNvPr>
          <p:cNvCxnSpPr>
            <a:cxnSpLocks/>
          </p:cNvCxnSpPr>
          <p:nvPr/>
        </p:nvCxnSpPr>
        <p:spPr>
          <a:xfrm>
            <a:off x="576973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60E91D-894A-4F03-B40A-10611AF8D280}"/>
              </a:ext>
            </a:extLst>
          </p:cNvPr>
          <p:cNvCxnSpPr>
            <a:cxnSpLocks/>
          </p:cNvCxnSpPr>
          <p:nvPr/>
        </p:nvCxnSpPr>
        <p:spPr>
          <a:xfrm flipV="1">
            <a:off x="7600040" y="4117293"/>
            <a:ext cx="302519" cy="3758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285318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5D0DC-E608-474D-A741-6FBA4D8B6D36}"/>
              </a:ext>
            </a:extLst>
          </p:cNvPr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A5A5FF-73BF-4893-8605-D8FF2D1434BC}"/>
              </a:ext>
            </a:extLst>
          </p:cNvPr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4FCDB-DDC2-4F97-8BC5-9B076B8F2B9E}"/>
              </a:ext>
            </a:extLst>
          </p:cNvPr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B59A0E-5E5D-4C81-B8F6-56B97ADE7684}"/>
              </a:ext>
            </a:extLst>
          </p:cNvPr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5996F-3BAB-4811-B5CD-F615E7865BF5}"/>
              </a:ext>
            </a:extLst>
          </p:cNvPr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4A440F-E6C7-4DAA-B47E-AB492C5B116E}"/>
              </a:ext>
            </a:extLst>
          </p:cNvPr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251754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6B152-041D-4EE1-95E5-1728D2139E0F}"/>
              </a:ext>
            </a:extLst>
          </p:cNvPr>
          <p:cNvSpPr txBox="1"/>
          <p:nvPr/>
        </p:nvSpPr>
        <p:spPr>
          <a:xfrm>
            <a:off x="7315200" y="38825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074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C1602-43D3-41EF-A118-057C5D2D48EE}"/>
              </a:ext>
            </a:extLst>
          </p:cNvPr>
          <p:cNvCxnSpPr>
            <a:cxnSpLocks/>
          </p:cNvCxnSpPr>
          <p:nvPr/>
        </p:nvCxnSpPr>
        <p:spPr>
          <a:xfrm>
            <a:off x="576973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60E91D-894A-4F03-B40A-10611AF8D280}"/>
              </a:ext>
            </a:extLst>
          </p:cNvPr>
          <p:cNvCxnSpPr>
            <a:cxnSpLocks/>
          </p:cNvCxnSpPr>
          <p:nvPr/>
        </p:nvCxnSpPr>
        <p:spPr>
          <a:xfrm flipV="1">
            <a:off x="7600040" y="4117293"/>
            <a:ext cx="302519" cy="3758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285318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5D0DC-E608-474D-A741-6FBA4D8B6D36}"/>
              </a:ext>
            </a:extLst>
          </p:cNvPr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A5A5FF-73BF-4893-8605-D8FF2D1434BC}"/>
              </a:ext>
            </a:extLst>
          </p:cNvPr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4FCDB-DDC2-4F97-8BC5-9B076B8F2B9E}"/>
              </a:ext>
            </a:extLst>
          </p:cNvPr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B59A0E-5E5D-4C81-B8F6-56B97ADE7684}"/>
              </a:ext>
            </a:extLst>
          </p:cNvPr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5996F-3BAB-4811-B5CD-F615E7865BF5}"/>
              </a:ext>
            </a:extLst>
          </p:cNvPr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4A440F-E6C7-4DAA-B47E-AB492C5B116E}"/>
              </a:ext>
            </a:extLst>
          </p:cNvPr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251754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6B152-041D-4EE1-95E5-1728D2139E0F}"/>
              </a:ext>
            </a:extLst>
          </p:cNvPr>
          <p:cNvSpPr txBox="1"/>
          <p:nvPr/>
        </p:nvSpPr>
        <p:spPr>
          <a:xfrm>
            <a:off x="7315200" y="38825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F0D1A-7A12-4854-91A2-98CAB5D09737}"/>
              </a:ext>
            </a:extLst>
          </p:cNvPr>
          <p:cNvCxnSpPr>
            <a:cxnSpLocks/>
          </p:cNvCxnSpPr>
          <p:nvPr/>
        </p:nvCxnSpPr>
        <p:spPr>
          <a:xfrm>
            <a:off x="4748013" y="1564640"/>
            <a:ext cx="0" cy="448413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EABBF-1935-40AA-B949-95772AD5E193}"/>
              </a:ext>
            </a:extLst>
          </p:cNvPr>
          <p:cNvCxnSpPr>
            <a:cxnSpLocks/>
          </p:cNvCxnSpPr>
          <p:nvPr/>
        </p:nvCxnSpPr>
        <p:spPr>
          <a:xfrm>
            <a:off x="6761121" y="1584960"/>
            <a:ext cx="0" cy="446381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87B392E6-D196-44BF-BA87-30539357E905}"/>
              </a:ext>
            </a:extLst>
          </p:cNvPr>
          <p:cNvSpPr/>
          <p:nvPr/>
        </p:nvSpPr>
        <p:spPr>
          <a:xfrm rot="16200000">
            <a:off x="5090311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AD42E1-C73C-47BF-8CDE-B83D6317B744}"/>
              </a:ext>
            </a:extLst>
          </p:cNvPr>
          <p:cNvSpPr/>
          <p:nvPr/>
        </p:nvSpPr>
        <p:spPr>
          <a:xfrm rot="16200000">
            <a:off x="6090997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3852A-6711-4A5B-A975-DA6BA9DE0603}"/>
              </a:ext>
            </a:extLst>
          </p:cNvPr>
          <p:cNvSpPr txBox="1"/>
          <p:nvPr/>
        </p:nvSpPr>
        <p:spPr>
          <a:xfrm>
            <a:off x="5112913" y="6366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B3C43-F2A0-428E-A45D-B5796161F31A}"/>
              </a:ext>
            </a:extLst>
          </p:cNvPr>
          <p:cNvSpPr txBox="1"/>
          <p:nvPr/>
        </p:nvSpPr>
        <p:spPr>
          <a:xfrm>
            <a:off x="6120181" y="636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183EC7-EC6A-4A31-AB38-36750F8F02C0}"/>
              </a:ext>
            </a:extLst>
          </p:cNvPr>
          <p:cNvSpPr txBox="1"/>
          <p:nvPr/>
        </p:nvSpPr>
        <p:spPr>
          <a:xfrm>
            <a:off x="944234" y="4746125"/>
            <a:ext cx="2396810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l-GR" sz="2800" b="1" dirty="0">
                <a:solidFill>
                  <a:srgbClr val="00B050"/>
                </a:solidFill>
              </a:rPr>
              <a:t>δ</a:t>
            </a:r>
            <a:r>
              <a:rPr lang="hu-HU" sz="2800" b="1" dirty="0">
                <a:solidFill>
                  <a:srgbClr val="00B050"/>
                </a:solidFill>
              </a:rPr>
              <a:t> = min(</a:t>
            </a:r>
            <a:r>
              <a:rPr lang="el-GR" sz="2800" b="1" dirty="0">
                <a:solidFill>
                  <a:srgbClr val="00B050"/>
                </a:solidFill>
              </a:rPr>
              <a:t>δ</a:t>
            </a:r>
            <a:r>
              <a:rPr lang="hu-HU" sz="2800" b="1" baseline="-25000" dirty="0">
                <a:solidFill>
                  <a:srgbClr val="00B050"/>
                </a:solidFill>
              </a:rPr>
              <a:t>1</a:t>
            </a:r>
            <a:r>
              <a:rPr lang="hu-HU" sz="2800" b="1" dirty="0">
                <a:solidFill>
                  <a:srgbClr val="00B050"/>
                </a:solidFill>
              </a:rPr>
              <a:t>,</a:t>
            </a:r>
            <a:r>
              <a:rPr lang="el-GR" sz="2800" b="1" dirty="0">
                <a:solidFill>
                  <a:srgbClr val="00B050"/>
                </a:solidFill>
              </a:rPr>
              <a:t> δ</a:t>
            </a:r>
            <a:r>
              <a:rPr lang="hu-HU" sz="2800" b="1" baseline="-25000" dirty="0">
                <a:solidFill>
                  <a:srgbClr val="00B050"/>
                </a:solidFill>
              </a:rPr>
              <a:t>2</a:t>
            </a:r>
            <a:r>
              <a:rPr lang="hu-HU" sz="2800" b="1" dirty="0">
                <a:solidFill>
                  <a:srgbClr val="00B050"/>
                </a:solidFill>
              </a:rPr>
              <a:t>) </a:t>
            </a:r>
            <a:endParaRPr lang="hu-HU" sz="28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C1602-43D3-41EF-A118-057C5D2D48EE}"/>
              </a:ext>
            </a:extLst>
          </p:cNvPr>
          <p:cNvCxnSpPr>
            <a:cxnSpLocks/>
          </p:cNvCxnSpPr>
          <p:nvPr/>
        </p:nvCxnSpPr>
        <p:spPr>
          <a:xfrm>
            <a:off x="576973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60E91D-894A-4F03-B40A-10611AF8D280}"/>
              </a:ext>
            </a:extLst>
          </p:cNvPr>
          <p:cNvCxnSpPr>
            <a:cxnSpLocks/>
          </p:cNvCxnSpPr>
          <p:nvPr/>
        </p:nvCxnSpPr>
        <p:spPr>
          <a:xfrm flipV="1">
            <a:off x="7600040" y="4117293"/>
            <a:ext cx="302519" cy="3758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285318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5D0DC-E608-474D-A741-6FBA4D8B6D36}"/>
              </a:ext>
            </a:extLst>
          </p:cNvPr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A5A5FF-73BF-4893-8605-D8FF2D1434BC}"/>
              </a:ext>
            </a:extLst>
          </p:cNvPr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4FCDB-DDC2-4F97-8BC5-9B076B8F2B9E}"/>
              </a:ext>
            </a:extLst>
          </p:cNvPr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B59A0E-5E5D-4C81-B8F6-56B97ADE7684}"/>
              </a:ext>
            </a:extLst>
          </p:cNvPr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5996F-3BAB-4811-B5CD-F615E7865BF5}"/>
              </a:ext>
            </a:extLst>
          </p:cNvPr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4A440F-E6C7-4DAA-B47E-AB492C5B116E}"/>
              </a:ext>
            </a:extLst>
          </p:cNvPr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251754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6B152-041D-4EE1-95E5-1728D2139E0F}"/>
              </a:ext>
            </a:extLst>
          </p:cNvPr>
          <p:cNvSpPr txBox="1"/>
          <p:nvPr/>
        </p:nvSpPr>
        <p:spPr>
          <a:xfrm>
            <a:off x="7315200" y="38825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F0D1A-7A12-4854-91A2-98CAB5D09737}"/>
              </a:ext>
            </a:extLst>
          </p:cNvPr>
          <p:cNvCxnSpPr>
            <a:cxnSpLocks/>
          </p:cNvCxnSpPr>
          <p:nvPr/>
        </p:nvCxnSpPr>
        <p:spPr>
          <a:xfrm>
            <a:off x="4748013" y="1564640"/>
            <a:ext cx="0" cy="448413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EABBF-1935-40AA-B949-95772AD5E193}"/>
              </a:ext>
            </a:extLst>
          </p:cNvPr>
          <p:cNvCxnSpPr>
            <a:cxnSpLocks/>
          </p:cNvCxnSpPr>
          <p:nvPr/>
        </p:nvCxnSpPr>
        <p:spPr>
          <a:xfrm>
            <a:off x="6761121" y="1584960"/>
            <a:ext cx="0" cy="446381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87B392E6-D196-44BF-BA87-30539357E905}"/>
              </a:ext>
            </a:extLst>
          </p:cNvPr>
          <p:cNvSpPr/>
          <p:nvPr/>
        </p:nvSpPr>
        <p:spPr>
          <a:xfrm rot="16200000">
            <a:off x="5090311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AD42E1-C73C-47BF-8CDE-B83D6317B744}"/>
              </a:ext>
            </a:extLst>
          </p:cNvPr>
          <p:cNvSpPr/>
          <p:nvPr/>
        </p:nvSpPr>
        <p:spPr>
          <a:xfrm rot="16200000">
            <a:off x="6090997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3852A-6711-4A5B-A975-DA6BA9DE0603}"/>
              </a:ext>
            </a:extLst>
          </p:cNvPr>
          <p:cNvSpPr txBox="1"/>
          <p:nvPr/>
        </p:nvSpPr>
        <p:spPr>
          <a:xfrm>
            <a:off x="5112913" y="6366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B3C43-F2A0-428E-A45D-B5796161F31A}"/>
              </a:ext>
            </a:extLst>
          </p:cNvPr>
          <p:cNvSpPr txBox="1"/>
          <p:nvPr/>
        </p:nvSpPr>
        <p:spPr>
          <a:xfrm>
            <a:off x="6120181" y="636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018417-7283-409E-8C69-A7B6829ECC32}"/>
              </a:ext>
            </a:extLst>
          </p:cNvPr>
          <p:cNvSpPr txBox="1"/>
          <p:nvPr/>
        </p:nvSpPr>
        <p:spPr>
          <a:xfrm>
            <a:off x="331344" y="4165660"/>
            <a:ext cx="33632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whether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this region near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middle line contains pair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points that have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distance than sigma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guarantee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running time </a:t>
            </a:r>
          </a:p>
        </p:txBody>
      </p:sp>
    </p:spTree>
    <p:extLst>
      <p:ext uri="{BB962C8B-B14F-4D97-AF65-F5344CB8AC3E}">
        <p14:creationId xmlns:p14="http://schemas.microsoft.com/office/powerpoint/2010/main" val="37356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C1602-43D3-41EF-A118-057C5D2D48EE}"/>
              </a:ext>
            </a:extLst>
          </p:cNvPr>
          <p:cNvCxnSpPr>
            <a:cxnSpLocks/>
          </p:cNvCxnSpPr>
          <p:nvPr/>
        </p:nvCxnSpPr>
        <p:spPr>
          <a:xfrm>
            <a:off x="576973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DF43BD-7681-4480-B2B6-372F0790EADD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5460857" y="1872926"/>
            <a:ext cx="471557" cy="1740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60E91D-894A-4F03-B40A-10611AF8D280}"/>
              </a:ext>
            </a:extLst>
          </p:cNvPr>
          <p:cNvCxnSpPr>
            <a:cxnSpLocks/>
          </p:cNvCxnSpPr>
          <p:nvPr/>
        </p:nvCxnSpPr>
        <p:spPr>
          <a:xfrm flipV="1">
            <a:off x="7600040" y="4117293"/>
            <a:ext cx="302519" cy="3758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285318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5D0DC-E608-474D-A741-6FBA4D8B6D36}"/>
              </a:ext>
            </a:extLst>
          </p:cNvPr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A5A5FF-73BF-4893-8605-D8FF2D1434BC}"/>
              </a:ext>
            </a:extLst>
          </p:cNvPr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4FCDB-DDC2-4F97-8BC5-9B076B8F2B9E}"/>
              </a:ext>
            </a:extLst>
          </p:cNvPr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B59A0E-5E5D-4C81-B8F6-56B97ADE7684}"/>
              </a:ext>
            </a:extLst>
          </p:cNvPr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5996F-3BAB-4811-B5CD-F615E7865BF5}"/>
              </a:ext>
            </a:extLst>
          </p:cNvPr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4A440F-E6C7-4DAA-B47E-AB492C5B116E}"/>
              </a:ext>
            </a:extLst>
          </p:cNvPr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5460857" y="1767983"/>
            <a:ext cx="244698" cy="244698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251754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6B152-041D-4EE1-95E5-1728D2139E0F}"/>
              </a:ext>
            </a:extLst>
          </p:cNvPr>
          <p:cNvSpPr txBox="1"/>
          <p:nvPr/>
        </p:nvSpPr>
        <p:spPr>
          <a:xfrm>
            <a:off x="7315200" y="38825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F0D1A-7A12-4854-91A2-98CAB5D09737}"/>
              </a:ext>
            </a:extLst>
          </p:cNvPr>
          <p:cNvCxnSpPr>
            <a:cxnSpLocks/>
          </p:cNvCxnSpPr>
          <p:nvPr/>
        </p:nvCxnSpPr>
        <p:spPr>
          <a:xfrm>
            <a:off x="4748013" y="1564640"/>
            <a:ext cx="0" cy="448413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EABBF-1935-40AA-B949-95772AD5E193}"/>
              </a:ext>
            </a:extLst>
          </p:cNvPr>
          <p:cNvCxnSpPr>
            <a:cxnSpLocks/>
          </p:cNvCxnSpPr>
          <p:nvPr/>
        </p:nvCxnSpPr>
        <p:spPr>
          <a:xfrm>
            <a:off x="6761121" y="1584960"/>
            <a:ext cx="0" cy="446381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87B392E6-D196-44BF-BA87-30539357E905}"/>
              </a:ext>
            </a:extLst>
          </p:cNvPr>
          <p:cNvSpPr/>
          <p:nvPr/>
        </p:nvSpPr>
        <p:spPr>
          <a:xfrm rot="16200000">
            <a:off x="5090311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AD42E1-C73C-47BF-8CDE-B83D6317B744}"/>
              </a:ext>
            </a:extLst>
          </p:cNvPr>
          <p:cNvSpPr/>
          <p:nvPr/>
        </p:nvSpPr>
        <p:spPr>
          <a:xfrm rot="16200000">
            <a:off x="6090997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3852A-6711-4A5B-A975-DA6BA9DE0603}"/>
              </a:ext>
            </a:extLst>
          </p:cNvPr>
          <p:cNvSpPr txBox="1"/>
          <p:nvPr/>
        </p:nvSpPr>
        <p:spPr>
          <a:xfrm>
            <a:off x="5112913" y="6366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B3C43-F2A0-428E-A45D-B5796161F31A}"/>
              </a:ext>
            </a:extLst>
          </p:cNvPr>
          <p:cNvSpPr txBox="1"/>
          <p:nvPr/>
        </p:nvSpPr>
        <p:spPr>
          <a:xfrm>
            <a:off x="6120181" y="636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1C120D-7A44-40DA-B7A7-EEE7B81930E1}"/>
              </a:ext>
            </a:extLst>
          </p:cNvPr>
          <p:cNvSpPr txBox="1"/>
          <p:nvPr/>
        </p:nvSpPr>
        <p:spPr>
          <a:xfrm>
            <a:off x="331344" y="4165660"/>
            <a:ext cx="33632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whether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this region near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middle line contains pair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points that have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distance than sigma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guarantee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running time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42FAC-ADE4-486D-B6DE-9154FE0DFD84}"/>
              </a:ext>
            </a:extLst>
          </p:cNvPr>
          <p:cNvSpPr/>
          <p:nvPr/>
        </p:nvSpPr>
        <p:spPr>
          <a:xfrm>
            <a:off x="5828049" y="1750085"/>
            <a:ext cx="244698" cy="244698"/>
          </a:xfrm>
          <a:prstGeom prst="ellipse">
            <a:avLst/>
          </a:prstGeom>
          <a:solidFill>
            <a:srgbClr val="FF7C8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E17F96-EEC8-4D23-9DE1-A678ED310288}"/>
              </a:ext>
            </a:extLst>
          </p:cNvPr>
          <p:cNvSpPr txBox="1"/>
          <p:nvPr/>
        </p:nvSpPr>
        <p:spPr>
          <a:xfrm>
            <a:off x="5763868" y="1400294"/>
            <a:ext cx="7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95356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C1602-43D3-41EF-A118-057C5D2D48EE}"/>
              </a:ext>
            </a:extLst>
          </p:cNvPr>
          <p:cNvCxnSpPr>
            <a:cxnSpLocks/>
          </p:cNvCxnSpPr>
          <p:nvPr/>
        </p:nvCxnSpPr>
        <p:spPr>
          <a:xfrm>
            <a:off x="576973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60E91D-894A-4F03-B40A-10611AF8D280}"/>
              </a:ext>
            </a:extLst>
          </p:cNvPr>
          <p:cNvCxnSpPr>
            <a:cxnSpLocks/>
          </p:cNvCxnSpPr>
          <p:nvPr/>
        </p:nvCxnSpPr>
        <p:spPr>
          <a:xfrm flipV="1">
            <a:off x="7600040" y="4117293"/>
            <a:ext cx="302519" cy="3758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285318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5D0DC-E608-474D-A741-6FBA4D8B6D36}"/>
              </a:ext>
            </a:extLst>
          </p:cNvPr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A5A5FF-73BF-4893-8605-D8FF2D1434BC}"/>
              </a:ext>
            </a:extLst>
          </p:cNvPr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4FCDB-DDC2-4F97-8BC5-9B076B8F2B9E}"/>
              </a:ext>
            </a:extLst>
          </p:cNvPr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B59A0E-5E5D-4C81-B8F6-56B97ADE7684}"/>
              </a:ext>
            </a:extLst>
          </p:cNvPr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5996F-3BAB-4811-B5CD-F615E7865BF5}"/>
              </a:ext>
            </a:extLst>
          </p:cNvPr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4A440F-E6C7-4DAA-B47E-AB492C5B116E}"/>
              </a:ext>
            </a:extLst>
          </p:cNvPr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251754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6B152-041D-4EE1-95E5-1728D2139E0F}"/>
              </a:ext>
            </a:extLst>
          </p:cNvPr>
          <p:cNvSpPr txBox="1"/>
          <p:nvPr/>
        </p:nvSpPr>
        <p:spPr>
          <a:xfrm>
            <a:off x="7315200" y="38825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F0D1A-7A12-4854-91A2-98CAB5D09737}"/>
              </a:ext>
            </a:extLst>
          </p:cNvPr>
          <p:cNvCxnSpPr>
            <a:cxnSpLocks/>
          </p:cNvCxnSpPr>
          <p:nvPr/>
        </p:nvCxnSpPr>
        <p:spPr>
          <a:xfrm>
            <a:off x="4748013" y="1564640"/>
            <a:ext cx="0" cy="448413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EABBF-1935-40AA-B949-95772AD5E193}"/>
              </a:ext>
            </a:extLst>
          </p:cNvPr>
          <p:cNvCxnSpPr>
            <a:cxnSpLocks/>
          </p:cNvCxnSpPr>
          <p:nvPr/>
        </p:nvCxnSpPr>
        <p:spPr>
          <a:xfrm>
            <a:off x="6761121" y="1584960"/>
            <a:ext cx="0" cy="446381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87B392E6-D196-44BF-BA87-30539357E905}"/>
              </a:ext>
            </a:extLst>
          </p:cNvPr>
          <p:cNvSpPr/>
          <p:nvPr/>
        </p:nvSpPr>
        <p:spPr>
          <a:xfrm rot="16200000">
            <a:off x="5090311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AD42E1-C73C-47BF-8CDE-B83D6317B744}"/>
              </a:ext>
            </a:extLst>
          </p:cNvPr>
          <p:cNvSpPr/>
          <p:nvPr/>
        </p:nvSpPr>
        <p:spPr>
          <a:xfrm rot="16200000">
            <a:off x="6090997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3852A-6711-4A5B-A975-DA6BA9DE0603}"/>
              </a:ext>
            </a:extLst>
          </p:cNvPr>
          <p:cNvSpPr txBox="1"/>
          <p:nvPr/>
        </p:nvSpPr>
        <p:spPr>
          <a:xfrm>
            <a:off x="5112913" y="6366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B3C43-F2A0-428E-A45D-B5796161F31A}"/>
              </a:ext>
            </a:extLst>
          </p:cNvPr>
          <p:cNvSpPr txBox="1"/>
          <p:nvPr/>
        </p:nvSpPr>
        <p:spPr>
          <a:xfrm>
            <a:off x="6120181" y="636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E1B17-EF61-41F0-982E-7A17E30DC0FF}"/>
              </a:ext>
            </a:extLst>
          </p:cNvPr>
          <p:cNvSpPr txBox="1"/>
          <p:nvPr/>
        </p:nvSpPr>
        <p:spPr>
          <a:xfrm>
            <a:off x="492291" y="4031825"/>
            <a:ext cx="3166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intuition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finding closest pair of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in the stip would take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when using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 but there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just a few items this is why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done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5105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C1602-43D3-41EF-A118-057C5D2D48EE}"/>
              </a:ext>
            </a:extLst>
          </p:cNvPr>
          <p:cNvCxnSpPr>
            <a:cxnSpLocks/>
          </p:cNvCxnSpPr>
          <p:nvPr/>
        </p:nvCxnSpPr>
        <p:spPr>
          <a:xfrm>
            <a:off x="371741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60E91D-894A-4F03-B40A-10611AF8D280}"/>
              </a:ext>
            </a:extLst>
          </p:cNvPr>
          <p:cNvCxnSpPr>
            <a:cxnSpLocks/>
          </p:cNvCxnSpPr>
          <p:nvPr/>
        </p:nvCxnSpPr>
        <p:spPr>
          <a:xfrm flipV="1">
            <a:off x="5547720" y="4117293"/>
            <a:ext cx="302519" cy="3758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80086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881917" y="2935310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729517" y="3393584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2010964" y="3271235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1680407" y="1931831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1826366" y="4215685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1925105" y="5559381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293824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5018182" y="1918952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5696469" y="2799009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5466795" y="4305837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336110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360579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383332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5692176" y="4061138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455668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455668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4801386" y="5804079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5814525" y="5130084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46522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6B152-041D-4EE1-95E5-1728D2139E0F}"/>
              </a:ext>
            </a:extLst>
          </p:cNvPr>
          <p:cNvSpPr txBox="1"/>
          <p:nvPr/>
        </p:nvSpPr>
        <p:spPr>
          <a:xfrm>
            <a:off x="5262880" y="38825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F0D1A-7A12-4854-91A2-98CAB5D09737}"/>
              </a:ext>
            </a:extLst>
          </p:cNvPr>
          <p:cNvCxnSpPr>
            <a:cxnSpLocks/>
          </p:cNvCxnSpPr>
          <p:nvPr/>
        </p:nvCxnSpPr>
        <p:spPr>
          <a:xfrm>
            <a:off x="2695693" y="1564640"/>
            <a:ext cx="0" cy="448413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EABBF-1935-40AA-B949-95772AD5E193}"/>
              </a:ext>
            </a:extLst>
          </p:cNvPr>
          <p:cNvCxnSpPr>
            <a:cxnSpLocks/>
          </p:cNvCxnSpPr>
          <p:nvPr/>
        </p:nvCxnSpPr>
        <p:spPr>
          <a:xfrm>
            <a:off x="4708801" y="1584960"/>
            <a:ext cx="0" cy="446381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87B392E6-D196-44BF-BA87-30539357E905}"/>
              </a:ext>
            </a:extLst>
          </p:cNvPr>
          <p:cNvSpPr/>
          <p:nvPr/>
        </p:nvSpPr>
        <p:spPr>
          <a:xfrm rot="16200000">
            <a:off x="3037991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AD42E1-C73C-47BF-8CDE-B83D6317B744}"/>
              </a:ext>
            </a:extLst>
          </p:cNvPr>
          <p:cNvSpPr/>
          <p:nvPr/>
        </p:nvSpPr>
        <p:spPr>
          <a:xfrm rot="16200000">
            <a:off x="4038677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3852A-6711-4A5B-A975-DA6BA9DE0603}"/>
              </a:ext>
            </a:extLst>
          </p:cNvPr>
          <p:cNvSpPr txBox="1"/>
          <p:nvPr/>
        </p:nvSpPr>
        <p:spPr>
          <a:xfrm>
            <a:off x="3060593" y="6366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B3C43-F2A0-428E-A45D-B5796161F31A}"/>
              </a:ext>
            </a:extLst>
          </p:cNvPr>
          <p:cNvSpPr txBox="1"/>
          <p:nvPr/>
        </p:nvSpPr>
        <p:spPr>
          <a:xfrm>
            <a:off x="4067861" y="636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75F708-B5C5-4F74-9E11-BF36EE15A4F9}"/>
              </a:ext>
            </a:extLst>
          </p:cNvPr>
          <p:cNvSpPr txBox="1"/>
          <p:nvPr/>
        </p:nvSpPr>
        <p:spPr>
          <a:xfrm>
            <a:off x="6542478" y="1805056"/>
            <a:ext cx="50996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array with the items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within the strip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[x-</a:t>
            </a:r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x+</a:t>
            </a:r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you can see the inner for loop makes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iterations at most – constant factor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overall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F2706-D4B1-4F96-97D4-5CE577DC41D6}"/>
              </a:ext>
            </a:extLst>
          </p:cNvPr>
          <p:cNvSpPr txBox="1"/>
          <p:nvPr/>
        </p:nvSpPr>
        <p:spPr>
          <a:xfrm>
            <a:off x="7216472" y="3180183"/>
            <a:ext cx="4250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i="1" dirty="0">
                <a:solidFill>
                  <a:srgbClr val="FFC000"/>
                </a:solidFill>
              </a:rPr>
              <a:t>for i=1 to |S|-15</a:t>
            </a:r>
          </a:p>
          <a:p>
            <a:r>
              <a:rPr lang="hu-HU" sz="1800" b="1" i="1" dirty="0">
                <a:solidFill>
                  <a:srgbClr val="FFC000"/>
                </a:solidFill>
              </a:rPr>
              <a:t>	for j=1 to 15</a:t>
            </a:r>
          </a:p>
          <a:p>
            <a:r>
              <a:rPr lang="hu-HU" sz="1800" b="1" i="1" dirty="0">
                <a:solidFill>
                  <a:srgbClr val="FFC000"/>
                </a:solidFill>
              </a:rPr>
              <a:t>		brute force distance(i,j)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37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C1602-43D3-41EF-A118-057C5D2D48EE}"/>
              </a:ext>
            </a:extLst>
          </p:cNvPr>
          <p:cNvCxnSpPr>
            <a:cxnSpLocks/>
          </p:cNvCxnSpPr>
          <p:nvPr/>
        </p:nvCxnSpPr>
        <p:spPr>
          <a:xfrm>
            <a:off x="371741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60E91D-894A-4F03-B40A-10611AF8D280}"/>
              </a:ext>
            </a:extLst>
          </p:cNvPr>
          <p:cNvCxnSpPr>
            <a:cxnSpLocks/>
          </p:cNvCxnSpPr>
          <p:nvPr/>
        </p:nvCxnSpPr>
        <p:spPr>
          <a:xfrm flipV="1">
            <a:off x="5547720" y="4117293"/>
            <a:ext cx="302519" cy="3758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80086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881917" y="2935310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729517" y="3393584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2010964" y="3271235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1680407" y="1931831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1826366" y="4215685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1925105" y="5559381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293824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5018182" y="1918952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5696469" y="2799009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5466795" y="4305837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336110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360579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383332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5692176" y="4061138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455668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455668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4801386" y="5804079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5814525" y="5130084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46522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6B152-041D-4EE1-95E5-1728D2139E0F}"/>
              </a:ext>
            </a:extLst>
          </p:cNvPr>
          <p:cNvSpPr txBox="1"/>
          <p:nvPr/>
        </p:nvSpPr>
        <p:spPr>
          <a:xfrm>
            <a:off x="5262880" y="38825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F0D1A-7A12-4854-91A2-98CAB5D09737}"/>
              </a:ext>
            </a:extLst>
          </p:cNvPr>
          <p:cNvCxnSpPr>
            <a:cxnSpLocks/>
          </p:cNvCxnSpPr>
          <p:nvPr/>
        </p:nvCxnSpPr>
        <p:spPr>
          <a:xfrm>
            <a:off x="2695693" y="1564640"/>
            <a:ext cx="0" cy="448413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EABBF-1935-40AA-B949-95772AD5E193}"/>
              </a:ext>
            </a:extLst>
          </p:cNvPr>
          <p:cNvCxnSpPr>
            <a:cxnSpLocks/>
          </p:cNvCxnSpPr>
          <p:nvPr/>
        </p:nvCxnSpPr>
        <p:spPr>
          <a:xfrm>
            <a:off x="4708801" y="1584960"/>
            <a:ext cx="0" cy="446381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87B392E6-D196-44BF-BA87-30539357E905}"/>
              </a:ext>
            </a:extLst>
          </p:cNvPr>
          <p:cNvSpPr/>
          <p:nvPr/>
        </p:nvSpPr>
        <p:spPr>
          <a:xfrm rot="16200000">
            <a:off x="3037991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AD42E1-C73C-47BF-8CDE-B83D6317B744}"/>
              </a:ext>
            </a:extLst>
          </p:cNvPr>
          <p:cNvSpPr/>
          <p:nvPr/>
        </p:nvSpPr>
        <p:spPr>
          <a:xfrm rot="16200000">
            <a:off x="4038677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3852A-6711-4A5B-A975-DA6BA9DE0603}"/>
              </a:ext>
            </a:extLst>
          </p:cNvPr>
          <p:cNvSpPr txBox="1"/>
          <p:nvPr/>
        </p:nvSpPr>
        <p:spPr>
          <a:xfrm>
            <a:off x="3060593" y="6366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B3C43-F2A0-428E-A45D-B5796161F31A}"/>
              </a:ext>
            </a:extLst>
          </p:cNvPr>
          <p:cNvSpPr txBox="1"/>
          <p:nvPr/>
        </p:nvSpPr>
        <p:spPr>
          <a:xfrm>
            <a:off x="4067861" y="636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75F708-B5C5-4F74-9E11-BF36EE15A4F9}"/>
              </a:ext>
            </a:extLst>
          </p:cNvPr>
          <p:cNvSpPr txBox="1"/>
          <p:nvPr/>
        </p:nvSpPr>
        <p:spPr>
          <a:xfrm>
            <a:off x="6542478" y="1805056"/>
            <a:ext cx="50996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array with the items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within the strip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[x-</a:t>
            </a:r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x+</a:t>
            </a:r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endParaRPr lang="hu-HU" sz="2400" b="1" i="1" dirty="0">
              <a:solidFill>
                <a:srgbClr val="FFC000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you can see the inner for loop makes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iterations at most – constant factor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overall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F2706-D4B1-4F96-97D4-5CE577DC41D6}"/>
              </a:ext>
            </a:extLst>
          </p:cNvPr>
          <p:cNvSpPr txBox="1"/>
          <p:nvPr/>
        </p:nvSpPr>
        <p:spPr>
          <a:xfrm>
            <a:off x="7216472" y="3180183"/>
            <a:ext cx="4250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i="1" dirty="0">
                <a:solidFill>
                  <a:srgbClr val="FFC000"/>
                </a:solidFill>
              </a:rPr>
              <a:t>for i=1 to |S|-7</a:t>
            </a:r>
          </a:p>
          <a:p>
            <a:r>
              <a:rPr lang="hu-HU" sz="1800" b="1" i="1" dirty="0">
                <a:solidFill>
                  <a:srgbClr val="FFC000"/>
                </a:solidFill>
              </a:rPr>
              <a:t>	for j=1 to 7</a:t>
            </a:r>
          </a:p>
          <a:p>
            <a:r>
              <a:rPr lang="hu-HU" sz="1800" b="1" i="1" dirty="0">
                <a:solidFill>
                  <a:srgbClr val="FFC000"/>
                </a:solidFill>
              </a:rPr>
              <a:t>		brute force distance(i,j)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70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0CE43-16DC-4AFE-99D1-1561B75E0C12}"/>
              </a:ext>
            </a:extLst>
          </p:cNvPr>
          <p:cNvCxnSpPr>
            <a:endCxn id="37" idx="7"/>
          </p:cNvCxnSpPr>
          <p:nvPr/>
        </p:nvCxnSpPr>
        <p:spPr>
          <a:xfrm flipV="1">
            <a:off x="3057299" y="4529428"/>
            <a:ext cx="493525" cy="47830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C1602-43D3-41EF-A118-057C5D2D48EE}"/>
              </a:ext>
            </a:extLst>
          </p:cNvPr>
          <p:cNvCxnSpPr>
            <a:cxnSpLocks/>
          </p:cNvCxnSpPr>
          <p:nvPr/>
        </p:nvCxnSpPr>
        <p:spPr>
          <a:xfrm>
            <a:off x="371741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60E91D-894A-4F03-B40A-10611AF8D280}"/>
              </a:ext>
            </a:extLst>
          </p:cNvPr>
          <p:cNvCxnSpPr>
            <a:cxnSpLocks/>
          </p:cNvCxnSpPr>
          <p:nvPr/>
        </p:nvCxnSpPr>
        <p:spPr>
          <a:xfrm flipV="1">
            <a:off x="5547720" y="4117293"/>
            <a:ext cx="302519" cy="37586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80086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881917" y="2935310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729517" y="3393584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2010964" y="3271235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1680407" y="1931831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1826366" y="4215685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1925105" y="5559381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293824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5018182" y="1918952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5696469" y="2799009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5466795" y="4305837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336110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360579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383332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5692176" y="4061138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455668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455668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4801386" y="5804079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5814525" y="5130084"/>
            <a:ext cx="244698" cy="24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46522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6B152-041D-4EE1-95E5-1728D2139E0F}"/>
              </a:ext>
            </a:extLst>
          </p:cNvPr>
          <p:cNvSpPr txBox="1"/>
          <p:nvPr/>
        </p:nvSpPr>
        <p:spPr>
          <a:xfrm>
            <a:off x="5262880" y="38825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F0D1A-7A12-4854-91A2-98CAB5D09737}"/>
              </a:ext>
            </a:extLst>
          </p:cNvPr>
          <p:cNvCxnSpPr>
            <a:cxnSpLocks/>
          </p:cNvCxnSpPr>
          <p:nvPr/>
        </p:nvCxnSpPr>
        <p:spPr>
          <a:xfrm>
            <a:off x="2695693" y="1564640"/>
            <a:ext cx="0" cy="448413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EABBF-1935-40AA-B949-95772AD5E193}"/>
              </a:ext>
            </a:extLst>
          </p:cNvPr>
          <p:cNvCxnSpPr>
            <a:cxnSpLocks/>
          </p:cNvCxnSpPr>
          <p:nvPr/>
        </p:nvCxnSpPr>
        <p:spPr>
          <a:xfrm>
            <a:off x="4708801" y="1584960"/>
            <a:ext cx="0" cy="446381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>
            <a:extLst>
              <a:ext uri="{FF2B5EF4-FFF2-40B4-BE49-F238E27FC236}">
                <a16:creationId xmlns:a16="http://schemas.microsoft.com/office/drawing/2014/main" id="{87B392E6-D196-44BF-BA87-30539357E905}"/>
              </a:ext>
            </a:extLst>
          </p:cNvPr>
          <p:cNvSpPr/>
          <p:nvPr/>
        </p:nvSpPr>
        <p:spPr>
          <a:xfrm rot="16200000">
            <a:off x="3037991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AD42E1-C73C-47BF-8CDE-B83D6317B744}"/>
              </a:ext>
            </a:extLst>
          </p:cNvPr>
          <p:cNvSpPr/>
          <p:nvPr/>
        </p:nvSpPr>
        <p:spPr>
          <a:xfrm rot="16200000">
            <a:off x="4038677" y="5605529"/>
            <a:ext cx="337127" cy="886495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3852A-6711-4A5B-A975-DA6BA9DE0603}"/>
              </a:ext>
            </a:extLst>
          </p:cNvPr>
          <p:cNvSpPr txBox="1"/>
          <p:nvPr/>
        </p:nvSpPr>
        <p:spPr>
          <a:xfrm>
            <a:off x="3060593" y="6366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B3C43-F2A0-428E-A45D-B5796161F31A}"/>
              </a:ext>
            </a:extLst>
          </p:cNvPr>
          <p:cNvSpPr txBox="1"/>
          <p:nvPr/>
        </p:nvSpPr>
        <p:spPr>
          <a:xfrm>
            <a:off x="4067861" y="636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75F708-B5C5-4F74-9E11-BF36EE15A4F9}"/>
              </a:ext>
            </a:extLst>
          </p:cNvPr>
          <p:cNvSpPr txBox="1"/>
          <p:nvPr/>
        </p:nvSpPr>
        <p:spPr>
          <a:xfrm>
            <a:off x="6669505" y="1805056"/>
            <a:ext cx="484555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we do not have to consider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items in the strip: just the ones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 range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why there is a constant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16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number of items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be consider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How to find those items? </a:t>
            </a:r>
            <a:r>
              <a:rPr lang="hu-HU" sz="2400" b="1" i="1" dirty="0">
                <a:solidFill>
                  <a:srgbClr val="00B050"/>
                </a:solidFill>
                <a:sym typeface="Wingdings" panose="05000000000000000000" pitchFamily="2" charset="2"/>
              </a:rPr>
              <a:t>THIS IS</a:t>
            </a:r>
          </a:p>
          <a:p>
            <a:pPr algn="ctr"/>
            <a:r>
              <a:rPr lang="hu-HU" sz="2400" b="1" i="1" dirty="0">
                <a:solidFill>
                  <a:srgbClr val="00B050"/>
                </a:solidFill>
                <a:sym typeface="Wingdings" panose="05000000000000000000" pitchFamily="2" charset="2"/>
              </a:rPr>
              <a:t>WHY WE HAVE TO SORT THE POINTS</a:t>
            </a:r>
          </a:p>
          <a:p>
            <a:pPr algn="ctr"/>
            <a:r>
              <a:rPr lang="hu-HU" sz="2400" b="1" i="1" dirty="0">
                <a:solidFill>
                  <a:srgbClr val="00B050"/>
                </a:solidFill>
                <a:sym typeface="Wingdings" panose="05000000000000000000" pitchFamily="2" charset="2"/>
              </a:rPr>
              <a:t>BY THE Y COORDINATES AS WELL !!!</a:t>
            </a:r>
            <a:endParaRPr lang="hu-HU" sz="2400" b="1" i="1" dirty="0">
              <a:solidFill>
                <a:srgbClr val="00B05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347A32-2A08-4ACD-AABE-F1F10F8C802C}"/>
              </a:ext>
            </a:extLst>
          </p:cNvPr>
          <p:cNvSpPr/>
          <p:nvPr/>
        </p:nvSpPr>
        <p:spPr>
          <a:xfrm>
            <a:off x="2355904" y="4324412"/>
            <a:ext cx="1399936" cy="1399936"/>
          </a:xfrm>
          <a:prstGeom prst="ellipse">
            <a:avLst/>
          </a:prstGeom>
          <a:solidFill>
            <a:srgbClr val="F7AB8D">
              <a:alpha val="20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A77DE9-9F33-411F-A7FE-7346DD14C4F3}"/>
              </a:ext>
            </a:extLst>
          </p:cNvPr>
          <p:cNvSpPr txBox="1"/>
          <p:nvPr/>
        </p:nvSpPr>
        <p:spPr>
          <a:xfrm>
            <a:off x="3068514" y="44426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5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problem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geomtery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are given an array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two-deimensional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to find the closest pair of points in the array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several applications: for example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air-traffic control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want to monitor planes that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too close -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ey might collide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quadratic running time complexity and we are after a faster approach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divide-and-conquer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 might help to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complexity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17466ED-7F5B-4AAB-BA9B-6CC135EF1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3948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 are going to use the so-called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Euclidean distance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 measure the </a:t>
                </a:r>
                <a:r>
                  <a:rPr lang="el-G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δ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distance between two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(p, q)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points.</a:t>
                </a:r>
              </a:p>
              <a:p>
                <a:pPr marL="0" indent="0">
                  <a:buNone/>
                </a:pPr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       </a:t>
                </a:r>
                <a:r>
                  <a:rPr lang="el-G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                             </a:t>
                </a:r>
                <a:r>
                  <a:rPr lang="el-GR" b="1" dirty="0">
                    <a:solidFill>
                      <a:srgbClr val="FFC000"/>
                    </a:solidFill>
                  </a:rPr>
                  <a:t>δ</a:t>
                </a:r>
                <a:r>
                  <a:rPr lang="hu-HU" b="1" dirty="0">
                    <a:solidFill>
                      <a:srgbClr val="FFC000"/>
                    </a:solidFill>
                  </a:rPr>
                  <a:t>(p,q)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hu-HU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hu-HU" b="1" i="0" baseline="-2500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hu-HU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𝐪𝐱</m:t>
                            </m:r>
                          </m:e>
                        </m:d>
                        <m:r>
                          <a:rPr lang="hu-HU" b="1" i="0" baseline="3000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hu-HU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hu-HU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hu-HU" b="1" i="0" baseline="-2500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hu-HU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𝐪𝐲</m:t>
                            </m:r>
                          </m:e>
                        </m:d>
                        <m:r>
                          <a:rPr lang="hu-HU" b="1" i="0" baseline="3000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17466ED-7F5B-4AAB-BA9B-6CC135EF1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3948113"/>
              </a:xfrm>
              <a:blipFill>
                <a:blip r:embed="rId2"/>
                <a:stretch>
                  <a:fillRect l="-1217" t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BE2035-243B-4AE9-A49A-3487DDFC1C9D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067579" y="4179200"/>
            <a:ext cx="467616" cy="5312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55A72B7-B32E-47AE-8E4F-1F58BFA7B0DA}"/>
              </a:ext>
            </a:extLst>
          </p:cNvPr>
          <p:cNvSpPr/>
          <p:nvPr/>
        </p:nvSpPr>
        <p:spPr>
          <a:xfrm>
            <a:off x="2499360" y="3970337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E6DCAE-C898-4BAC-89EC-04D132D4F196}"/>
              </a:ext>
            </a:extLst>
          </p:cNvPr>
          <p:cNvSpPr/>
          <p:nvPr/>
        </p:nvSpPr>
        <p:spPr>
          <a:xfrm>
            <a:off x="1858716" y="4674649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80F7B-2DF3-405D-B8EE-81DEACDB51CC}"/>
              </a:ext>
            </a:extLst>
          </p:cNvPr>
          <p:cNvSpPr txBox="1"/>
          <p:nvPr/>
        </p:nvSpPr>
        <p:spPr>
          <a:xfrm>
            <a:off x="1981065" y="40667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δ</a:t>
            </a:r>
            <a:endParaRPr lang="hu-HU" b="1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9A7C77-4730-44F4-92BD-8D660E99E5E9}"/>
              </a:ext>
            </a:extLst>
          </p:cNvPr>
          <p:cNvCxnSpPr/>
          <p:nvPr/>
        </p:nvCxnSpPr>
        <p:spPr>
          <a:xfrm flipV="1">
            <a:off x="1463040" y="3429000"/>
            <a:ext cx="0" cy="20269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C590B-6F18-4CBF-B732-3ACF1730688F}"/>
              </a:ext>
            </a:extLst>
          </p:cNvPr>
          <p:cNvCxnSpPr>
            <a:cxnSpLocks/>
          </p:cNvCxnSpPr>
          <p:nvPr/>
        </p:nvCxnSpPr>
        <p:spPr>
          <a:xfrm>
            <a:off x="1198880" y="5187633"/>
            <a:ext cx="2143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BE4145-7377-43A0-A38B-777E80630A00}"/>
              </a:ext>
            </a:extLst>
          </p:cNvPr>
          <p:cNvSpPr txBox="1"/>
          <p:nvPr/>
        </p:nvSpPr>
        <p:spPr>
          <a:xfrm>
            <a:off x="1309793" y="301886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6ECE3-639D-49D8-B7DA-D68F2D0E3CAE}"/>
              </a:ext>
            </a:extLst>
          </p:cNvPr>
          <p:cNvSpPr txBox="1"/>
          <p:nvPr/>
        </p:nvSpPr>
        <p:spPr>
          <a:xfrm>
            <a:off x="3342640" y="498077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2BC14-DE88-4A2A-9413-5686519C9687}"/>
              </a:ext>
            </a:extLst>
          </p:cNvPr>
          <p:cNvSpPr txBox="1"/>
          <p:nvPr/>
        </p:nvSpPr>
        <p:spPr>
          <a:xfrm>
            <a:off x="2744058" y="360780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p(x,y)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10F42-5D65-46A0-940E-C0746E04A754}"/>
              </a:ext>
            </a:extLst>
          </p:cNvPr>
          <p:cNvSpPr txBox="1"/>
          <p:nvPr/>
        </p:nvSpPr>
        <p:spPr>
          <a:xfrm>
            <a:off x="2103414" y="459751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q(x,y)</a:t>
            </a:r>
          </a:p>
        </p:txBody>
      </p:sp>
    </p:spTree>
    <p:extLst>
      <p:ext uri="{BB962C8B-B14F-4D97-AF65-F5344CB8AC3E}">
        <p14:creationId xmlns:p14="http://schemas.microsoft.com/office/powerpoint/2010/main" val="71908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522"/>
            <a:ext cx="10515600" cy="48021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 points according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coordinates and then according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coordinates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all points into two subsets with the help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middle_index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distances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recursively in the two subsets 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the minimum distance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min(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the neighbourhood of the middle line (strip) there may be points that are closer to each other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find the smallest distance in the strip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 return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strip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7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good question: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to sort the items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advance by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coordintes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coordinates?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sorting procedure we just have to walk through the list and compute the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distance from each point to the one that comes after it in the sorted order</a:t>
            </a:r>
          </a:p>
          <a:p>
            <a:r>
              <a:rPr lang="hu-HU" b="1" dirty="0">
                <a:solidFill>
                  <a:srgbClr val="00B050"/>
                </a:solidFill>
              </a:rPr>
              <a:t>NOW WE HAVE TO CONSIDER ADJACENT ITEMS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4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typical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divide-and-conquer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into smaller and smaller subproblems recursively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subproblem is small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then we can use the brute-force approach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 solutions of the subproblems to get the final solution for the original problem – this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conquer phase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5D0DC-E608-474D-A741-6FBA4D8B6D36}"/>
              </a:ext>
            </a:extLst>
          </p:cNvPr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A5A5FF-73BF-4893-8605-D8FF2D1434BC}"/>
              </a:ext>
            </a:extLst>
          </p:cNvPr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4FCDB-DDC2-4F97-8BC5-9B076B8F2B9E}"/>
              </a:ext>
            </a:extLst>
          </p:cNvPr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B59A0E-5E5D-4C81-B8F6-56B97ADE7684}"/>
              </a:ext>
            </a:extLst>
          </p:cNvPr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5996F-3BAB-4811-B5CD-F615E7865BF5}"/>
              </a:ext>
            </a:extLst>
          </p:cNvPr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4A440F-E6C7-4DAA-B47E-AB492C5B116E}"/>
              </a:ext>
            </a:extLst>
          </p:cNvPr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26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88767A-812E-447D-B674-6D1F66CAB13A}"/>
              </a:ext>
            </a:extLst>
          </p:cNvPr>
          <p:cNvCxnSpPr>
            <a:cxnSpLocks/>
          </p:cNvCxnSpPr>
          <p:nvPr/>
        </p:nvCxnSpPr>
        <p:spPr>
          <a:xfrm>
            <a:off x="576973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5D0DC-E608-474D-A741-6FBA4D8B6D36}"/>
              </a:ext>
            </a:extLst>
          </p:cNvPr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A5A5FF-73BF-4893-8605-D8FF2D1434BC}"/>
              </a:ext>
            </a:extLst>
          </p:cNvPr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4FCDB-DDC2-4F97-8BC5-9B076B8F2B9E}"/>
              </a:ext>
            </a:extLst>
          </p:cNvPr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B59A0E-5E5D-4C81-B8F6-56B97ADE7684}"/>
              </a:ext>
            </a:extLst>
          </p:cNvPr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5996F-3BAB-4811-B5CD-F615E7865BF5}"/>
              </a:ext>
            </a:extLst>
          </p:cNvPr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4A440F-E6C7-4DAA-B47E-AB492C5B116E}"/>
              </a:ext>
            </a:extLst>
          </p:cNvPr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EAE938-7AA5-4CA9-AEF0-842BA5ECA3C7}"/>
              </a:ext>
            </a:extLst>
          </p:cNvPr>
          <p:cNvSpPr txBox="1"/>
          <p:nvPr/>
        </p:nvSpPr>
        <p:spPr>
          <a:xfrm>
            <a:off x="5818431" y="1467646"/>
            <a:ext cx="2646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divide the points into two </a:t>
            </a:r>
          </a:p>
          <a:p>
            <a:pPr algn="ctr"/>
            <a:r>
              <a:rPr lang="hu-HU" i="1" dirty="0"/>
              <a:t>subsets recursively</a:t>
            </a:r>
          </a:p>
        </p:txBody>
      </p:sp>
    </p:spTree>
    <p:extLst>
      <p:ext uri="{BB962C8B-B14F-4D97-AF65-F5344CB8AC3E}">
        <p14:creationId xmlns:p14="http://schemas.microsoft.com/office/powerpoint/2010/main" val="20377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6E623-BD5B-4DD2-AF84-472A2C7CCB14}"/>
              </a:ext>
            </a:extLst>
          </p:cNvPr>
          <p:cNvCxnSpPr>
            <a:cxnSpLocks/>
          </p:cNvCxnSpPr>
          <p:nvPr/>
        </p:nvCxnSpPr>
        <p:spPr>
          <a:xfrm>
            <a:off x="5769735" y="1473690"/>
            <a:ext cx="0" cy="4596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801BB-7F2D-4114-86E3-A201EC560CEC}"/>
              </a:ext>
            </a:extLst>
          </p:cNvPr>
          <p:cNvCxnSpPr>
            <a:cxnSpLocks/>
          </p:cNvCxnSpPr>
          <p:nvPr/>
        </p:nvCxnSpPr>
        <p:spPr>
          <a:xfrm flipV="1">
            <a:off x="2853182" y="3006657"/>
            <a:ext cx="254406" cy="551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Closest Pair of Points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5D0DC-E608-474D-A741-6FBA4D8B6D36}"/>
              </a:ext>
            </a:extLst>
          </p:cNvPr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DC615B-5EF8-424E-9271-0DECBEBE4994}"/>
              </a:ext>
            </a:extLst>
          </p:cNvPr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C6CA3-8D2B-4435-81DB-6AB74774B355}"/>
              </a:ext>
            </a:extLst>
          </p:cNvPr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49887-D945-40ED-B000-1168CFDEFC97}"/>
              </a:ext>
            </a:extLst>
          </p:cNvPr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8BD1E-1BAD-44A4-AC27-AA2037B0B4B5}"/>
              </a:ext>
            </a:extLst>
          </p:cNvPr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B7A1F-2ABE-48A8-8999-EB46CFE09C5D}"/>
              </a:ext>
            </a:extLst>
          </p:cNvPr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79CB8-A250-40A9-BFFA-BF0484127B8C}"/>
              </a:ext>
            </a:extLst>
          </p:cNvPr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F3B03-1CF2-43E7-8C2D-3DF01F4FF99F}"/>
              </a:ext>
            </a:extLst>
          </p:cNvPr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B4DFE7-3653-4435-B04F-E6868F307810}"/>
              </a:ext>
            </a:extLst>
          </p:cNvPr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D1147-B98F-48F8-B605-D8FE36EE7161}"/>
              </a:ext>
            </a:extLst>
          </p:cNvPr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C527-15EB-40E1-98B2-24D766BD8F31}"/>
              </a:ext>
            </a:extLst>
          </p:cNvPr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A5A5FF-73BF-4893-8605-D8FF2D1434BC}"/>
              </a:ext>
            </a:extLst>
          </p:cNvPr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4FCDB-DDC2-4F97-8BC5-9B076B8F2B9E}"/>
              </a:ext>
            </a:extLst>
          </p:cNvPr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B59A0E-5E5D-4C81-B8F6-56B97ADE7684}"/>
              </a:ext>
            </a:extLst>
          </p:cNvPr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15996F-3BAB-4811-B5CD-F615E7865BF5}"/>
              </a:ext>
            </a:extLst>
          </p:cNvPr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4A440F-E6C7-4DAA-B47E-AB492C5B116E}"/>
              </a:ext>
            </a:extLst>
          </p:cNvPr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C7892-92B5-45A6-8D62-E64409EF94C2}"/>
              </a:ext>
            </a:extLst>
          </p:cNvPr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A154D9-3231-4379-AE6A-3196CE40C1C3}"/>
              </a:ext>
            </a:extLst>
          </p:cNvPr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75110-8F75-4F7E-AD80-D6F0D0D37A80}"/>
              </a:ext>
            </a:extLst>
          </p:cNvPr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2155A5-4473-4068-A9D4-ADF30282CDE1}"/>
              </a:ext>
            </a:extLst>
          </p:cNvPr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FEA645-89C9-40CB-A879-B6F03FCD5452}"/>
              </a:ext>
            </a:extLst>
          </p:cNvPr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BC75DF-D776-4959-9282-BCE587FD4B77}"/>
              </a:ext>
            </a:extLst>
          </p:cNvPr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1DD26-7A8E-4488-B2F1-594724A53302}"/>
              </a:ext>
            </a:extLst>
          </p:cNvPr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C459F-DFDF-4EB5-8960-B6316900233A}"/>
              </a:ext>
            </a:extLst>
          </p:cNvPr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C7866-F8E9-4881-B860-9FE9331E65B6}"/>
              </a:ext>
            </a:extLst>
          </p:cNvPr>
          <p:cNvSpPr txBox="1"/>
          <p:nvPr/>
        </p:nvSpPr>
        <p:spPr>
          <a:xfrm>
            <a:off x="2517542" y="2967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330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43279</TotalTime>
  <Words>837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Closest Pair of Points (Algorithmic Problems)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  <vt:lpstr>Closest Pair of Points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274</cp:revision>
  <dcterms:created xsi:type="dcterms:W3CDTF">2015-02-15T18:13:13Z</dcterms:created>
  <dcterms:modified xsi:type="dcterms:W3CDTF">2020-12-11T15:25:34Z</dcterms:modified>
</cp:coreProperties>
</file>