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88" r:id="rId3"/>
    <p:sldId id="289" r:id="rId4"/>
    <p:sldId id="290" r:id="rId5"/>
    <p:sldId id="291" r:id="rId6"/>
    <p:sldId id="296" r:id="rId7"/>
    <p:sldId id="292" r:id="rId8"/>
    <p:sldId id="293" r:id="rId9"/>
    <p:sldId id="294" r:id="rId10"/>
    <p:sldId id="2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B8D"/>
    <a:srgbClr val="FF7C80"/>
    <a:srgbClr val="F9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2020. 12. 11.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Divide and Conquer Algorithms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Divide and Conquer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we use dynamic programming with merge sort or binary search?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not becase there are no overlapping subproblems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time we split the array (into half usually)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get competely independent parts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(sub-problems)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conquer phase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crucial part of the approach when dealing with divide and conquer method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2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Divide and Conquer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an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 design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paradig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based on multi-branched 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recursion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 algorithm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works by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recursively breaking down a problem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into two or more sub-problems of the same or related type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until these become simple enough to be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solved directly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usually with slower approaches (such as brute-force methods)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finally we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sub-results to get the final solution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 approaches that uses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divide and conquer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merge sort, binary search, closest pair of points problem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7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Divide and Conquer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DIVIDE PHASE: 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Breaking down the original problem into smaller and smaller subproblems (usually with recursion)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CONQUER PHASE: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After hitting the base case in recursion – we can combine the sub-results to get the final solution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50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Divide and Conquer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divide and conquer approach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programming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very similar to each other</a:t>
            </a:r>
          </a:p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„Dynamic programming is usually considered to be the extension of the divide and conquer method”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crucial difference: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sub-problems are overlapping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dynamic programming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we can use memoization (or tabulation) to avoid calculating the same operations multiple times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divide and conquer approaches the subproblems are independet of each other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59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Dynamic Programming Paradigm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D2CE9-2837-4742-BA28-9BA199408A95}"/>
              </a:ext>
            </a:extLst>
          </p:cNvPr>
          <p:cNvSpPr txBox="1"/>
          <p:nvPr/>
        </p:nvSpPr>
        <p:spPr>
          <a:xfrm>
            <a:off x="1514661" y="2711621"/>
            <a:ext cx="2874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F(N) = F(N-1) + F(N-2)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3371D6-792F-4CC9-A5E3-7866E80A4471}"/>
              </a:ext>
            </a:extLst>
          </p:cNvPr>
          <p:cNvSpPr txBox="1"/>
          <p:nvPr/>
        </p:nvSpPr>
        <p:spPr>
          <a:xfrm>
            <a:off x="782633" y="3690410"/>
            <a:ext cx="4338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the formula for calculating the </a:t>
            </a:r>
            <a:r>
              <a:rPr lang="hu-HU" b="1" i="1" dirty="0"/>
              <a:t>N</a:t>
            </a:r>
            <a:r>
              <a:rPr lang="hu-HU" i="1" dirty="0"/>
              <a:t>-th</a:t>
            </a:r>
          </a:p>
          <a:p>
            <a:pPr algn="ctr"/>
            <a:r>
              <a:rPr lang="hu-HU" b="1" i="1" dirty="0"/>
              <a:t>Fibonacci-number</a:t>
            </a:r>
            <a:r>
              <a:rPr lang="hu-HU" i="1" dirty="0"/>
              <a:t> with recursion</a:t>
            </a:r>
          </a:p>
          <a:p>
            <a:pPr algn="ctr"/>
            <a:r>
              <a:rPr lang="hu-HU" i="1" dirty="0"/>
              <a:t>(note that there are several overlapping</a:t>
            </a:r>
          </a:p>
          <a:p>
            <a:pPr algn="ctr"/>
            <a:r>
              <a:rPr lang="hu-HU" i="1" dirty="0"/>
              <a:t>subproblems we have to solve several times)</a:t>
            </a:r>
            <a:endParaRPr lang="en-GB" i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823198-87B8-433B-BB2D-F7CDA4444EF4}"/>
              </a:ext>
            </a:extLst>
          </p:cNvPr>
          <p:cNvSpPr/>
          <p:nvPr/>
        </p:nvSpPr>
        <p:spPr>
          <a:xfrm>
            <a:off x="6286663" y="3306438"/>
            <a:ext cx="1087130" cy="108713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F(N-1)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1B1BEB-D842-455B-A453-4ECA3FBBF451}"/>
              </a:ext>
            </a:extLst>
          </p:cNvPr>
          <p:cNvSpPr/>
          <p:nvPr/>
        </p:nvSpPr>
        <p:spPr>
          <a:xfrm>
            <a:off x="7803472" y="1727706"/>
            <a:ext cx="1087130" cy="108713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F(N)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8B91AB-300A-48FC-9114-8CC49B8BB56B}"/>
              </a:ext>
            </a:extLst>
          </p:cNvPr>
          <p:cNvSpPr/>
          <p:nvPr/>
        </p:nvSpPr>
        <p:spPr>
          <a:xfrm>
            <a:off x="9322659" y="3306438"/>
            <a:ext cx="1087130" cy="10871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F(N-2)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07A1BD-D8AC-4392-8AEF-0F617DB526AC}"/>
              </a:ext>
            </a:extLst>
          </p:cNvPr>
          <p:cNvSpPr/>
          <p:nvPr/>
        </p:nvSpPr>
        <p:spPr>
          <a:xfrm>
            <a:off x="5629212" y="5039063"/>
            <a:ext cx="1087130" cy="10871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F(N-2)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4ADA15-36CC-471E-B72A-1A7527EC442D}"/>
              </a:ext>
            </a:extLst>
          </p:cNvPr>
          <p:cNvSpPr/>
          <p:nvPr/>
        </p:nvSpPr>
        <p:spPr>
          <a:xfrm>
            <a:off x="7034513" y="5039063"/>
            <a:ext cx="1087130" cy="108713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F(N-3)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136C37-86BC-4DF8-B6D7-512073699268}"/>
              </a:ext>
            </a:extLst>
          </p:cNvPr>
          <p:cNvCxnSpPr>
            <a:stCxn id="11" idx="4"/>
            <a:endCxn id="10" idx="0"/>
          </p:cNvCxnSpPr>
          <p:nvPr/>
        </p:nvCxnSpPr>
        <p:spPr>
          <a:xfrm flipH="1">
            <a:off x="6830228" y="2814836"/>
            <a:ext cx="1516809" cy="49160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3C86D4-6A82-4C92-87AC-F37E9411BE77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8347037" y="2814836"/>
            <a:ext cx="1519187" cy="49160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7417F9-B70E-4194-8969-750A6F3EB1B8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 flipH="1">
            <a:off x="6172777" y="4393568"/>
            <a:ext cx="657451" cy="645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F3D1E2-CEDC-4310-8FFB-237613DCC51F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6830228" y="4393568"/>
            <a:ext cx="747850" cy="645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E35EAEA-C56B-4B10-8CE6-5EEE4DAA0706}"/>
              </a:ext>
            </a:extLst>
          </p:cNvPr>
          <p:cNvSpPr/>
          <p:nvPr/>
        </p:nvSpPr>
        <p:spPr>
          <a:xfrm>
            <a:off x="8657977" y="5039063"/>
            <a:ext cx="1087130" cy="108713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F(N-3)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F8F500F-0C95-4C22-8921-B1F5522B20B8}"/>
              </a:ext>
            </a:extLst>
          </p:cNvPr>
          <p:cNvSpPr/>
          <p:nvPr/>
        </p:nvSpPr>
        <p:spPr>
          <a:xfrm>
            <a:off x="10063278" y="5039063"/>
            <a:ext cx="1087130" cy="108713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F(N-4)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699EDA-5222-4502-B81A-B5EC9397411D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9201542" y="4393568"/>
            <a:ext cx="657451" cy="645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C21295-3E6F-4F30-A790-A8762AE02931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9858993" y="4393568"/>
            <a:ext cx="747850" cy="645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55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Dynamic Programming Paradigm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D2CE9-2837-4742-BA28-9BA199408A95}"/>
              </a:ext>
            </a:extLst>
          </p:cNvPr>
          <p:cNvSpPr txBox="1"/>
          <p:nvPr/>
        </p:nvSpPr>
        <p:spPr>
          <a:xfrm>
            <a:off x="1514661" y="2711621"/>
            <a:ext cx="2874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F(N) = F(N-1) + F(N-2)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3371D6-792F-4CC9-A5E3-7866E80A4471}"/>
              </a:ext>
            </a:extLst>
          </p:cNvPr>
          <p:cNvSpPr txBox="1"/>
          <p:nvPr/>
        </p:nvSpPr>
        <p:spPr>
          <a:xfrm>
            <a:off x="782633" y="3690410"/>
            <a:ext cx="4338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the formula for calculating the </a:t>
            </a:r>
            <a:r>
              <a:rPr lang="hu-HU" b="1" i="1" dirty="0"/>
              <a:t>N</a:t>
            </a:r>
            <a:r>
              <a:rPr lang="hu-HU" i="1" dirty="0"/>
              <a:t>-th</a:t>
            </a:r>
          </a:p>
          <a:p>
            <a:pPr algn="ctr"/>
            <a:r>
              <a:rPr lang="hu-HU" b="1" i="1" dirty="0"/>
              <a:t>Fibonacci-number</a:t>
            </a:r>
            <a:r>
              <a:rPr lang="hu-HU" i="1" dirty="0"/>
              <a:t> with recursion</a:t>
            </a:r>
          </a:p>
          <a:p>
            <a:pPr algn="ctr"/>
            <a:r>
              <a:rPr lang="hu-HU" i="1" dirty="0"/>
              <a:t>(note that there are several overlapping</a:t>
            </a:r>
          </a:p>
          <a:p>
            <a:pPr algn="ctr"/>
            <a:r>
              <a:rPr lang="hu-HU" i="1" dirty="0"/>
              <a:t>subproblems we have to solve several times)</a:t>
            </a:r>
            <a:endParaRPr lang="en-GB" i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823198-87B8-433B-BB2D-F7CDA4444EF4}"/>
              </a:ext>
            </a:extLst>
          </p:cNvPr>
          <p:cNvSpPr/>
          <p:nvPr/>
        </p:nvSpPr>
        <p:spPr>
          <a:xfrm>
            <a:off x="6286663" y="3306438"/>
            <a:ext cx="1087130" cy="108713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F(N-1)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1B1BEB-D842-455B-A453-4ECA3FBBF451}"/>
              </a:ext>
            </a:extLst>
          </p:cNvPr>
          <p:cNvSpPr/>
          <p:nvPr/>
        </p:nvSpPr>
        <p:spPr>
          <a:xfrm>
            <a:off x="7803472" y="1727706"/>
            <a:ext cx="1087130" cy="108713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F(N)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8B91AB-300A-48FC-9114-8CC49B8BB56B}"/>
              </a:ext>
            </a:extLst>
          </p:cNvPr>
          <p:cNvSpPr/>
          <p:nvPr/>
        </p:nvSpPr>
        <p:spPr>
          <a:xfrm>
            <a:off x="9322659" y="3306438"/>
            <a:ext cx="1087130" cy="10871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F(N-2)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07A1BD-D8AC-4392-8AEF-0F617DB526AC}"/>
              </a:ext>
            </a:extLst>
          </p:cNvPr>
          <p:cNvSpPr/>
          <p:nvPr/>
        </p:nvSpPr>
        <p:spPr>
          <a:xfrm>
            <a:off x="5629212" y="5039063"/>
            <a:ext cx="1087130" cy="10871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F(N-2)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4ADA15-36CC-471E-B72A-1A7527EC442D}"/>
              </a:ext>
            </a:extLst>
          </p:cNvPr>
          <p:cNvSpPr/>
          <p:nvPr/>
        </p:nvSpPr>
        <p:spPr>
          <a:xfrm>
            <a:off x="7034513" y="5039063"/>
            <a:ext cx="1087130" cy="108713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F(N-3)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136C37-86BC-4DF8-B6D7-512073699268}"/>
              </a:ext>
            </a:extLst>
          </p:cNvPr>
          <p:cNvCxnSpPr>
            <a:stCxn id="11" idx="4"/>
            <a:endCxn id="10" idx="0"/>
          </p:cNvCxnSpPr>
          <p:nvPr/>
        </p:nvCxnSpPr>
        <p:spPr>
          <a:xfrm flipH="1">
            <a:off x="6830228" y="2814836"/>
            <a:ext cx="1516809" cy="49160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3C86D4-6A82-4C92-87AC-F37E9411BE77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8347037" y="2814836"/>
            <a:ext cx="1519187" cy="49160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7417F9-B70E-4194-8969-750A6F3EB1B8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 flipH="1">
            <a:off x="6172777" y="4393568"/>
            <a:ext cx="657451" cy="645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F3D1E2-CEDC-4310-8FFB-237613DCC51F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6830228" y="4393568"/>
            <a:ext cx="747850" cy="645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E35EAEA-C56B-4B10-8CE6-5EEE4DAA0706}"/>
              </a:ext>
            </a:extLst>
          </p:cNvPr>
          <p:cNvSpPr/>
          <p:nvPr/>
        </p:nvSpPr>
        <p:spPr>
          <a:xfrm>
            <a:off x="8657977" y="5039063"/>
            <a:ext cx="1087130" cy="108713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F(N-3)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F8F500F-0C95-4C22-8921-B1F5522B20B8}"/>
              </a:ext>
            </a:extLst>
          </p:cNvPr>
          <p:cNvSpPr/>
          <p:nvPr/>
        </p:nvSpPr>
        <p:spPr>
          <a:xfrm>
            <a:off x="10063278" y="5039063"/>
            <a:ext cx="1087130" cy="108713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F(N-4)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699EDA-5222-4502-B81A-B5EC9397411D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9201542" y="4393568"/>
            <a:ext cx="657451" cy="645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C21295-3E6F-4F30-A790-A8762AE02931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9858993" y="4393568"/>
            <a:ext cx="747850" cy="645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C23B3A-DFF5-42AB-BF3F-A7948D3B7D35}"/>
              </a:ext>
            </a:extLst>
          </p:cNvPr>
          <p:cNvCxnSpPr>
            <a:cxnSpLocks/>
          </p:cNvCxnSpPr>
          <p:nvPr/>
        </p:nvCxnSpPr>
        <p:spPr>
          <a:xfrm>
            <a:off x="4368800" y="5638800"/>
            <a:ext cx="97536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085ACC-1F7A-4691-BC6B-7E0E1C456782}"/>
              </a:ext>
            </a:extLst>
          </p:cNvPr>
          <p:cNvSpPr txBox="1"/>
          <p:nvPr/>
        </p:nvSpPr>
        <p:spPr>
          <a:xfrm>
            <a:off x="853295" y="5147316"/>
            <a:ext cx="4200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/>
              <a:t>dynamic programming</a:t>
            </a:r>
            <a:r>
              <a:rPr lang="hu-HU" i="1" dirty="0"/>
              <a:t> use </a:t>
            </a:r>
          </a:p>
          <a:p>
            <a:pPr algn="ctr"/>
            <a:r>
              <a:rPr lang="hu-HU" i="1" dirty="0"/>
              <a:t>memoization or tabulation </a:t>
            </a:r>
          </a:p>
          <a:p>
            <a:pPr algn="ctr"/>
            <a:r>
              <a:rPr lang="hu-HU" i="1" dirty="0"/>
              <a:t>to store these values </a:t>
            </a:r>
          </a:p>
          <a:p>
            <a:pPr algn="ctr"/>
            <a:r>
              <a:rPr lang="hu-HU" i="1" dirty="0"/>
              <a:t>(so there is no need for recalculating them)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93249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Divide and Conquer Paradigm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104F67-CDE1-41F2-B8E8-6E170F101A3D}"/>
              </a:ext>
            </a:extLst>
          </p:cNvPr>
          <p:cNvSpPr/>
          <p:nvPr/>
        </p:nvSpPr>
        <p:spPr>
          <a:xfrm>
            <a:off x="5335874" y="3429000"/>
            <a:ext cx="594804" cy="5948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32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0B8A99-ED8A-4AD1-BF0E-CD7F466E322E}"/>
              </a:ext>
            </a:extLst>
          </p:cNvPr>
          <p:cNvSpPr/>
          <p:nvPr/>
        </p:nvSpPr>
        <p:spPr>
          <a:xfrm>
            <a:off x="6047567" y="3429000"/>
            <a:ext cx="594804" cy="5948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-5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D7CAB6-7E0E-49E3-B872-A3DD12552D27}"/>
              </a:ext>
            </a:extLst>
          </p:cNvPr>
          <p:cNvSpPr/>
          <p:nvPr/>
        </p:nvSpPr>
        <p:spPr>
          <a:xfrm>
            <a:off x="6759260" y="3429000"/>
            <a:ext cx="594804" cy="5948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1220AC-079F-4BE1-9768-B64836655494}"/>
              </a:ext>
            </a:extLst>
          </p:cNvPr>
          <p:cNvSpPr/>
          <p:nvPr/>
        </p:nvSpPr>
        <p:spPr>
          <a:xfrm>
            <a:off x="7470953" y="3429000"/>
            <a:ext cx="594804" cy="5948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C7D2AC-A946-463F-B2E4-FC4A71F462C4}"/>
              </a:ext>
            </a:extLst>
          </p:cNvPr>
          <p:cNvSpPr/>
          <p:nvPr/>
        </p:nvSpPr>
        <p:spPr>
          <a:xfrm>
            <a:off x="8182646" y="3429000"/>
            <a:ext cx="594804" cy="5948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81DEFB-20BB-44D1-B2EB-52CAECCF1490}"/>
              </a:ext>
            </a:extLst>
          </p:cNvPr>
          <p:cNvSpPr/>
          <p:nvPr/>
        </p:nvSpPr>
        <p:spPr>
          <a:xfrm>
            <a:off x="8894339" y="3429000"/>
            <a:ext cx="594804" cy="5948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42F290-282A-41D4-8D63-F62BCA36269C}"/>
              </a:ext>
            </a:extLst>
          </p:cNvPr>
          <p:cNvSpPr/>
          <p:nvPr/>
        </p:nvSpPr>
        <p:spPr>
          <a:xfrm>
            <a:off x="9606032" y="3429000"/>
            <a:ext cx="594804" cy="5948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0EBEAC-C3CB-427C-8000-DAA1278BAE3C}"/>
              </a:ext>
            </a:extLst>
          </p:cNvPr>
          <p:cNvSpPr/>
          <p:nvPr/>
        </p:nvSpPr>
        <p:spPr>
          <a:xfrm>
            <a:off x="10317725" y="3429000"/>
            <a:ext cx="594804" cy="5948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8C5712-D57E-4AB3-8C9C-334399949822}"/>
              </a:ext>
            </a:extLst>
          </p:cNvPr>
          <p:cNvSpPr txBox="1"/>
          <p:nvPr/>
        </p:nvSpPr>
        <p:spPr>
          <a:xfrm>
            <a:off x="636209" y="2774530"/>
            <a:ext cx="39419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rgbClr val="FFC000"/>
                </a:solidFill>
              </a:rPr>
              <a:t>MERGE SORT</a:t>
            </a:r>
          </a:p>
          <a:p>
            <a:pPr algn="ctr"/>
            <a:r>
              <a:rPr lang="hu-HU" i="1" dirty="0"/>
              <a:t>sorting an array (list) with merge sort</a:t>
            </a:r>
          </a:p>
          <a:p>
            <a:pPr algn="ctr"/>
            <a:r>
              <a:rPr lang="hu-HU" i="1" dirty="0"/>
              <a:t>is a typical divide and conquer approach</a:t>
            </a:r>
          </a:p>
          <a:p>
            <a:pPr algn="ctr"/>
            <a:r>
              <a:rPr lang="hu-HU" i="1" dirty="0"/>
              <a:t>(note that there are </a:t>
            </a:r>
            <a:r>
              <a:rPr lang="hu-HU" b="1" i="1" dirty="0"/>
              <a:t>NO </a:t>
            </a:r>
            <a:r>
              <a:rPr lang="hu-HU" i="1" dirty="0"/>
              <a:t>overlapping</a:t>
            </a:r>
          </a:p>
          <a:p>
            <a:pPr algn="ctr"/>
            <a:r>
              <a:rPr lang="hu-HU" i="1" dirty="0"/>
              <a:t>subproblems – the recursive calls are </a:t>
            </a:r>
          </a:p>
          <a:p>
            <a:pPr algn="ctr"/>
            <a:r>
              <a:rPr lang="hu-HU" i="1" dirty="0"/>
              <a:t>totally independent of each other)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79654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Divide and Conquer Paradigm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104F67-CDE1-41F2-B8E8-6E170F101A3D}"/>
              </a:ext>
            </a:extLst>
          </p:cNvPr>
          <p:cNvSpPr/>
          <p:nvPr/>
        </p:nvSpPr>
        <p:spPr>
          <a:xfrm>
            <a:off x="5335874" y="3429000"/>
            <a:ext cx="594804" cy="59480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32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0B8A99-ED8A-4AD1-BF0E-CD7F466E322E}"/>
              </a:ext>
            </a:extLst>
          </p:cNvPr>
          <p:cNvSpPr/>
          <p:nvPr/>
        </p:nvSpPr>
        <p:spPr>
          <a:xfrm>
            <a:off x="6047567" y="3429000"/>
            <a:ext cx="594804" cy="59480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-5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D7CAB6-7E0E-49E3-B872-A3DD12552D27}"/>
              </a:ext>
            </a:extLst>
          </p:cNvPr>
          <p:cNvSpPr/>
          <p:nvPr/>
        </p:nvSpPr>
        <p:spPr>
          <a:xfrm>
            <a:off x="6759260" y="3429000"/>
            <a:ext cx="594804" cy="59480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1220AC-079F-4BE1-9768-B64836655494}"/>
              </a:ext>
            </a:extLst>
          </p:cNvPr>
          <p:cNvSpPr/>
          <p:nvPr/>
        </p:nvSpPr>
        <p:spPr>
          <a:xfrm>
            <a:off x="7470953" y="3429000"/>
            <a:ext cx="594804" cy="59480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C7D2AC-A946-463F-B2E4-FC4A71F462C4}"/>
              </a:ext>
            </a:extLst>
          </p:cNvPr>
          <p:cNvSpPr/>
          <p:nvPr/>
        </p:nvSpPr>
        <p:spPr>
          <a:xfrm>
            <a:off x="8182646" y="3429000"/>
            <a:ext cx="594804" cy="59480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81DEFB-20BB-44D1-B2EB-52CAECCF1490}"/>
              </a:ext>
            </a:extLst>
          </p:cNvPr>
          <p:cNvSpPr/>
          <p:nvPr/>
        </p:nvSpPr>
        <p:spPr>
          <a:xfrm>
            <a:off x="8894339" y="3429000"/>
            <a:ext cx="594804" cy="59480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42F290-282A-41D4-8D63-F62BCA36269C}"/>
              </a:ext>
            </a:extLst>
          </p:cNvPr>
          <p:cNvSpPr/>
          <p:nvPr/>
        </p:nvSpPr>
        <p:spPr>
          <a:xfrm>
            <a:off x="9606032" y="3429000"/>
            <a:ext cx="594804" cy="59480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0EBEAC-C3CB-427C-8000-DAA1278BAE3C}"/>
              </a:ext>
            </a:extLst>
          </p:cNvPr>
          <p:cNvSpPr/>
          <p:nvPr/>
        </p:nvSpPr>
        <p:spPr>
          <a:xfrm>
            <a:off x="10317725" y="3429000"/>
            <a:ext cx="594804" cy="59480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8C5712-D57E-4AB3-8C9C-334399949822}"/>
              </a:ext>
            </a:extLst>
          </p:cNvPr>
          <p:cNvSpPr txBox="1"/>
          <p:nvPr/>
        </p:nvSpPr>
        <p:spPr>
          <a:xfrm>
            <a:off x="636209" y="2774530"/>
            <a:ext cx="39419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rgbClr val="FFC000"/>
                </a:solidFill>
              </a:rPr>
              <a:t>MERGE SORT</a:t>
            </a:r>
          </a:p>
          <a:p>
            <a:pPr algn="ctr"/>
            <a:r>
              <a:rPr lang="hu-HU" i="1" dirty="0"/>
              <a:t>sorting an array (list) with merge sort</a:t>
            </a:r>
          </a:p>
          <a:p>
            <a:pPr algn="ctr"/>
            <a:r>
              <a:rPr lang="hu-HU" i="1" dirty="0"/>
              <a:t>is a typical divide and conquer approach</a:t>
            </a:r>
          </a:p>
          <a:p>
            <a:pPr algn="ctr"/>
            <a:r>
              <a:rPr lang="hu-HU" i="1" dirty="0"/>
              <a:t>(note that there are </a:t>
            </a:r>
            <a:r>
              <a:rPr lang="hu-HU" b="1" i="1" dirty="0"/>
              <a:t>NO </a:t>
            </a:r>
            <a:r>
              <a:rPr lang="hu-HU" i="1" dirty="0"/>
              <a:t>overlapping</a:t>
            </a:r>
          </a:p>
          <a:p>
            <a:pPr algn="ctr"/>
            <a:r>
              <a:rPr lang="hu-HU" i="1" dirty="0"/>
              <a:t>subproblems – the recursive calls are </a:t>
            </a:r>
          </a:p>
          <a:p>
            <a:pPr algn="ctr"/>
            <a:r>
              <a:rPr lang="hu-HU" i="1" dirty="0"/>
              <a:t>totally independent of each other)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69698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Divide and Conquer Paradigm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104F67-CDE1-41F2-B8E8-6E170F101A3D}"/>
              </a:ext>
            </a:extLst>
          </p:cNvPr>
          <p:cNvSpPr/>
          <p:nvPr/>
        </p:nvSpPr>
        <p:spPr>
          <a:xfrm>
            <a:off x="5335874" y="3429000"/>
            <a:ext cx="594804" cy="594804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32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0B8A99-ED8A-4AD1-BF0E-CD7F466E322E}"/>
              </a:ext>
            </a:extLst>
          </p:cNvPr>
          <p:cNvSpPr/>
          <p:nvPr/>
        </p:nvSpPr>
        <p:spPr>
          <a:xfrm>
            <a:off x="6047567" y="3429000"/>
            <a:ext cx="594804" cy="594804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-5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D7CAB6-7E0E-49E3-B872-A3DD12552D27}"/>
              </a:ext>
            </a:extLst>
          </p:cNvPr>
          <p:cNvSpPr/>
          <p:nvPr/>
        </p:nvSpPr>
        <p:spPr>
          <a:xfrm>
            <a:off x="6759260" y="3429000"/>
            <a:ext cx="594804" cy="594804"/>
          </a:xfrm>
          <a:prstGeom prst="rect">
            <a:avLst/>
          </a:prstGeom>
          <a:solidFill>
            <a:srgbClr val="F7AB8D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1220AC-079F-4BE1-9768-B64836655494}"/>
              </a:ext>
            </a:extLst>
          </p:cNvPr>
          <p:cNvSpPr/>
          <p:nvPr/>
        </p:nvSpPr>
        <p:spPr>
          <a:xfrm>
            <a:off x="7470953" y="3429000"/>
            <a:ext cx="594804" cy="594804"/>
          </a:xfrm>
          <a:prstGeom prst="rect">
            <a:avLst/>
          </a:prstGeom>
          <a:solidFill>
            <a:srgbClr val="F7AB8D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C7D2AC-A946-463F-B2E4-FC4A71F462C4}"/>
              </a:ext>
            </a:extLst>
          </p:cNvPr>
          <p:cNvSpPr/>
          <p:nvPr/>
        </p:nvSpPr>
        <p:spPr>
          <a:xfrm>
            <a:off x="8182646" y="3429000"/>
            <a:ext cx="594804" cy="59480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81DEFB-20BB-44D1-B2EB-52CAECCF1490}"/>
              </a:ext>
            </a:extLst>
          </p:cNvPr>
          <p:cNvSpPr/>
          <p:nvPr/>
        </p:nvSpPr>
        <p:spPr>
          <a:xfrm>
            <a:off x="8894339" y="3429000"/>
            <a:ext cx="594804" cy="59480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42F290-282A-41D4-8D63-F62BCA36269C}"/>
              </a:ext>
            </a:extLst>
          </p:cNvPr>
          <p:cNvSpPr/>
          <p:nvPr/>
        </p:nvSpPr>
        <p:spPr>
          <a:xfrm>
            <a:off x="9606032" y="3429000"/>
            <a:ext cx="594804" cy="594804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0EBEAC-C3CB-427C-8000-DAA1278BAE3C}"/>
              </a:ext>
            </a:extLst>
          </p:cNvPr>
          <p:cNvSpPr/>
          <p:nvPr/>
        </p:nvSpPr>
        <p:spPr>
          <a:xfrm>
            <a:off x="10317725" y="3429000"/>
            <a:ext cx="594804" cy="594804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8C5712-D57E-4AB3-8C9C-334399949822}"/>
              </a:ext>
            </a:extLst>
          </p:cNvPr>
          <p:cNvSpPr txBox="1"/>
          <p:nvPr/>
        </p:nvSpPr>
        <p:spPr>
          <a:xfrm>
            <a:off x="636209" y="2774530"/>
            <a:ext cx="39419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rgbClr val="FFC000"/>
                </a:solidFill>
              </a:rPr>
              <a:t>MERGE SORT</a:t>
            </a:r>
          </a:p>
          <a:p>
            <a:pPr algn="ctr"/>
            <a:r>
              <a:rPr lang="hu-HU" i="1" dirty="0"/>
              <a:t>sorting an array (list) with merge sort</a:t>
            </a:r>
          </a:p>
          <a:p>
            <a:pPr algn="ctr"/>
            <a:r>
              <a:rPr lang="hu-HU" i="1" dirty="0"/>
              <a:t>is a typical divide and conquer approach</a:t>
            </a:r>
          </a:p>
          <a:p>
            <a:pPr algn="ctr"/>
            <a:r>
              <a:rPr lang="hu-HU" i="1" dirty="0"/>
              <a:t>(note that there are </a:t>
            </a:r>
            <a:r>
              <a:rPr lang="hu-HU" b="1" i="1" dirty="0"/>
              <a:t>NO </a:t>
            </a:r>
            <a:r>
              <a:rPr lang="hu-HU" i="1" dirty="0"/>
              <a:t>overlapping</a:t>
            </a:r>
          </a:p>
          <a:p>
            <a:pPr algn="ctr"/>
            <a:r>
              <a:rPr lang="hu-HU" i="1" dirty="0"/>
              <a:t>subproblems – the recursive calls are </a:t>
            </a:r>
          </a:p>
          <a:p>
            <a:pPr algn="ctr"/>
            <a:r>
              <a:rPr lang="hu-HU" i="1" dirty="0"/>
              <a:t>totally independent of each other)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87122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43323</TotalTime>
  <Words>582</Words>
  <Application>Microsoft Office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Divide and Conquer Algorithms (Algorithmic Problems)</vt:lpstr>
      <vt:lpstr>Divide and Conquer Algorithms</vt:lpstr>
      <vt:lpstr>Divide and Conquer Algorithms</vt:lpstr>
      <vt:lpstr>Divide and Conquer Algorithms</vt:lpstr>
      <vt:lpstr>Dynamic Programming Paradigm</vt:lpstr>
      <vt:lpstr>Dynamic Programming Paradigm</vt:lpstr>
      <vt:lpstr>Divide and Conquer Paradigm</vt:lpstr>
      <vt:lpstr>Divide and Conquer Paradigm</vt:lpstr>
      <vt:lpstr>Divide and Conquer Paradigm</vt:lpstr>
      <vt:lpstr>Divide and Conquer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286</cp:revision>
  <dcterms:created xsi:type="dcterms:W3CDTF">2015-02-15T18:13:13Z</dcterms:created>
  <dcterms:modified xsi:type="dcterms:W3CDTF">2020-12-11T16:10:39Z</dcterms:modified>
</cp:coreProperties>
</file>