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88" r:id="rId3"/>
    <p:sldId id="492" r:id="rId4"/>
    <p:sldId id="493" r:id="rId5"/>
    <p:sldId id="494" r:id="rId6"/>
    <p:sldId id="495" r:id="rId7"/>
    <p:sldId id="496" r:id="rId8"/>
    <p:sldId id="497" r:id="rId9"/>
    <p:sldId id="498" r:id="rId10"/>
    <p:sldId id="499" r:id="rId11"/>
    <p:sldId id="500" r:id="rId12"/>
    <p:sldId id="501" r:id="rId13"/>
    <p:sldId id="502" r:id="rId14"/>
    <p:sldId id="503" r:id="rId15"/>
    <p:sldId id="504" r:id="rId16"/>
    <p:sldId id="505" r:id="rId17"/>
    <p:sldId id="506" r:id="rId18"/>
    <p:sldId id="507" r:id="rId19"/>
    <p:sldId id="508" r:id="rId20"/>
    <p:sldId id="509" r:id="rId21"/>
    <p:sldId id="510" r:id="rId22"/>
    <p:sldId id="511" r:id="rId23"/>
    <p:sldId id="512" r:id="rId24"/>
    <p:sldId id="513" r:id="rId25"/>
    <p:sldId id="514" r:id="rId26"/>
    <p:sldId id="515" r:id="rId27"/>
    <p:sldId id="516" r:id="rId28"/>
    <p:sldId id="517" r:id="rId29"/>
    <p:sldId id="518" r:id="rId30"/>
    <p:sldId id="519" r:id="rId31"/>
    <p:sldId id="520" r:id="rId32"/>
    <p:sldId id="521" r:id="rId33"/>
    <p:sldId id="522" r:id="rId34"/>
    <p:sldId id="523" r:id="rId35"/>
    <p:sldId id="524" r:id="rId36"/>
    <p:sldId id="525" r:id="rId37"/>
    <p:sldId id="526" r:id="rId38"/>
    <p:sldId id="527" r:id="rId39"/>
    <p:sldId id="528" r:id="rId40"/>
    <p:sldId id="529" r:id="rId41"/>
    <p:sldId id="530" r:id="rId42"/>
    <p:sldId id="531" r:id="rId43"/>
    <p:sldId id="532" r:id="rId44"/>
    <p:sldId id="533" r:id="rId45"/>
    <p:sldId id="534" r:id="rId46"/>
    <p:sldId id="535" r:id="rId47"/>
    <p:sldId id="536" r:id="rId48"/>
    <p:sldId id="537" r:id="rId49"/>
    <p:sldId id="538" r:id="rId50"/>
    <p:sldId id="539" r:id="rId51"/>
    <p:sldId id="540" r:id="rId52"/>
    <p:sldId id="541" r:id="rId53"/>
    <p:sldId id="542" r:id="rId54"/>
    <p:sldId id="543" r:id="rId55"/>
    <p:sldId id="544" r:id="rId56"/>
    <p:sldId id="545" r:id="rId57"/>
    <p:sldId id="546" r:id="rId58"/>
    <p:sldId id="547" r:id="rId59"/>
    <p:sldId id="548" r:id="rId60"/>
    <p:sldId id="549" r:id="rId61"/>
    <p:sldId id="550" r:id="rId62"/>
    <p:sldId id="551" r:id="rId63"/>
    <p:sldId id="553" r:id="rId64"/>
    <p:sldId id="554" r:id="rId65"/>
    <p:sldId id="556" r:id="rId66"/>
    <p:sldId id="557" r:id="rId67"/>
    <p:sldId id="558" r:id="rId68"/>
    <p:sldId id="559" r:id="rId69"/>
    <p:sldId id="560" r:id="rId70"/>
    <p:sldId id="561" r:id="rId71"/>
    <p:sldId id="562" r:id="rId72"/>
    <p:sldId id="563" r:id="rId73"/>
    <p:sldId id="564" r:id="rId74"/>
    <p:sldId id="565" r:id="rId75"/>
    <p:sldId id="566" r:id="rId76"/>
    <p:sldId id="567" r:id="rId77"/>
    <p:sldId id="568" r:id="rId78"/>
    <p:sldId id="569" r:id="rId79"/>
    <p:sldId id="570" r:id="rId80"/>
    <p:sldId id="571" r:id="rId81"/>
    <p:sldId id="572" r:id="rId82"/>
    <p:sldId id="573" r:id="rId83"/>
    <p:sldId id="574" r:id="rId84"/>
    <p:sldId id="575" r:id="rId85"/>
    <p:sldId id="576" r:id="rId86"/>
    <p:sldId id="577" r:id="rId87"/>
    <p:sldId id="578" r:id="rId88"/>
    <p:sldId id="579" r:id="rId89"/>
    <p:sldId id="580" r:id="rId90"/>
    <p:sldId id="582" r:id="rId91"/>
    <p:sldId id="583" r:id="rId92"/>
    <p:sldId id="584" r:id="rId93"/>
    <p:sldId id="585" r:id="rId94"/>
    <p:sldId id="586" r:id="rId95"/>
    <p:sldId id="587" r:id="rId96"/>
    <p:sldId id="588" r:id="rId97"/>
    <p:sldId id="589" r:id="rId98"/>
    <p:sldId id="590" r:id="rId99"/>
    <p:sldId id="591" r:id="rId100"/>
    <p:sldId id="592" r:id="rId101"/>
    <p:sldId id="593" r:id="rId102"/>
    <p:sldId id="594" r:id="rId103"/>
    <p:sldId id="595" r:id="rId104"/>
    <p:sldId id="596" r:id="rId105"/>
    <p:sldId id="597" r:id="rId106"/>
    <p:sldId id="598" r:id="rId107"/>
    <p:sldId id="599" r:id="rId108"/>
    <p:sldId id="600" r:id="rId109"/>
    <p:sldId id="601" r:id="rId110"/>
    <p:sldId id="602" r:id="rId111"/>
    <p:sldId id="603" r:id="rId112"/>
    <p:sldId id="604" r:id="rId113"/>
    <p:sldId id="605" r:id="rId114"/>
    <p:sldId id="606" r:id="rId115"/>
    <p:sldId id="608" r:id="rId116"/>
    <p:sldId id="609" r:id="rId117"/>
    <p:sldId id="610" r:id="rId118"/>
    <p:sldId id="611" r:id="rId119"/>
    <p:sldId id="612" r:id="rId120"/>
    <p:sldId id="613" r:id="rId121"/>
    <p:sldId id="614" r:id="rId122"/>
    <p:sldId id="615" r:id="rId123"/>
    <p:sldId id="616" r:id="rId124"/>
    <p:sldId id="617" r:id="rId125"/>
    <p:sldId id="618" r:id="rId126"/>
    <p:sldId id="552" r:id="rId127"/>
    <p:sldId id="619" r:id="rId128"/>
    <p:sldId id="620" r:id="rId129"/>
    <p:sldId id="621" r:id="rId130"/>
    <p:sldId id="622" r:id="rId131"/>
    <p:sldId id="623" r:id="rId132"/>
    <p:sldId id="624" r:id="rId133"/>
    <p:sldId id="625" r:id="rId134"/>
    <p:sldId id="626" r:id="rId135"/>
    <p:sldId id="627" r:id="rId1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7A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330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2020. 12. 04.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2020. 12. 04.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2020. 12. 04.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2020. 12. 04.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Selection Algorithms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(Algorithmic Problems)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A870D-025E-46F8-A53B-9DF77554D5FD}"/>
              </a:ext>
            </a:extLst>
          </p:cNvPr>
          <p:cNvSpPr txBox="1"/>
          <p:nvPr/>
        </p:nvSpPr>
        <p:spPr>
          <a:xfrm>
            <a:off x="838200" y="1459855"/>
            <a:ext cx="3438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1.) THE PARTITION PHASE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E9C2B9-2C88-4EAC-8B70-89CEC82D5042}"/>
              </a:ext>
            </a:extLst>
          </p:cNvPr>
          <p:cNvSpPr/>
          <p:nvPr/>
        </p:nvSpPr>
        <p:spPr>
          <a:xfrm>
            <a:off x="3384392" y="3016250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9ABD97-68DE-417D-8880-C625FBC6C488}"/>
              </a:ext>
            </a:extLst>
          </p:cNvPr>
          <p:cNvSpPr/>
          <p:nvPr/>
        </p:nvSpPr>
        <p:spPr>
          <a:xfrm>
            <a:off x="4144246" y="3016250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-2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674C7D-33FF-4473-B281-BE6E2D286F02}"/>
              </a:ext>
            </a:extLst>
          </p:cNvPr>
          <p:cNvSpPr/>
          <p:nvPr/>
        </p:nvSpPr>
        <p:spPr>
          <a:xfrm>
            <a:off x="4904100" y="3016250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77018-7784-496F-8A58-81A32AACF182}"/>
              </a:ext>
            </a:extLst>
          </p:cNvPr>
          <p:cNvSpPr/>
          <p:nvPr/>
        </p:nvSpPr>
        <p:spPr>
          <a:xfrm>
            <a:off x="5663954" y="3016250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F1B2CD-CF98-489A-B5B3-55426523BA63}"/>
              </a:ext>
            </a:extLst>
          </p:cNvPr>
          <p:cNvSpPr/>
          <p:nvPr/>
        </p:nvSpPr>
        <p:spPr>
          <a:xfrm>
            <a:off x="6423808" y="3016250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05C195-9371-4BAB-8BBE-D151447B1AFF}"/>
              </a:ext>
            </a:extLst>
          </p:cNvPr>
          <p:cNvSpPr/>
          <p:nvPr/>
        </p:nvSpPr>
        <p:spPr>
          <a:xfrm>
            <a:off x="7183662" y="3016250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06AB3-70FB-4F24-A9CF-9C0515FDD723}"/>
              </a:ext>
            </a:extLst>
          </p:cNvPr>
          <p:cNvSpPr txBox="1"/>
          <p:nvPr/>
        </p:nvSpPr>
        <p:spPr>
          <a:xfrm>
            <a:off x="4318841" y="1499297"/>
            <a:ext cx="436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k=2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 we are after the second largest item)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11371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0503216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6969208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6722339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3999008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rgbClr val="F7AB8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534603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6924071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5413196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1465585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2255428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700414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A870D-025E-46F8-A53B-9DF77554D5FD}"/>
              </a:ext>
            </a:extLst>
          </p:cNvPr>
          <p:cNvSpPr txBox="1"/>
          <p:nvPr/>
        </p:nvSpPr>
        <p:spPr>
          <a:xfrm>
            <a:off x="838200" y="1459855"/>
            <a:ext cx="3438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1.) THE PARTITION PHASE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E9C2B9-2C88-4EAC-8B70-89CEC82D5042}"/>
              </a:ext>
            </a:extLst>
          </p:cNvPr>
          <p:cNvSpPr/>
          <p:nvPr/>
        </p:nvSpPr>
        <p:spPr>
          <a:xfrm>
            <a:off x="3384392" y="3016250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9ABD97-68DE-417D-8880-C625FBC6C488}"/>
              </a:ext>
            </a:extLst>
          </p:cNvPr>
          <p:cNvSpPr/>
          <p:nvPr/>
        </p:nvSpPr>
        <p:spPr>
          <a:xfrm>
            <a:off x="4144246" y="3016250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-2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674C7D-33FF-4473-B281-BE6E2D286F02}"/>
              </a:ext>
            </a:extLst>
          </p:cNvPr>
          <p:cNvSpPr/>
          <p:nvPr/>
        </p:nvSpPr>
        <p:spPr>
          <a:xfrm>
            <a:off x="4904100" y="3016250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77018-7784-496F-8A58-81A32AACF182}"/>
              </a:ext>
            </a:extLst>
          </p:cNvPr>
          <p:cNvSpPr/>
          <p:nvPr/>
        </p:nvSpPr>
        <p:spPr>
          <a:xfrm>
            <a:off x="5663954" y="3016250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F1B2CD-CF98-489A-B5B3-55426523BA63}"/>
              </a:ext>
            </a:extLst>
          </p:cNvPr>
          <p:cNvSpPr/>
          <p:nvPr/>
        </p:nvSpPr>
        <p:spPr>
          <a:xfrm>
            <a:off x="6423808" y="3016250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05C195-9371-4BAB-8BBE-D151447B1AFF}"/>
              </a:ext>
            </a:extLst>
          </p:cNvPr>
          <p:cNvSpPr/>
          <p:nvPr/>
        </p:nvSpPr>
        <p:spPr>
          <a:xfrm>
            <a:off x="7183662" y="3016250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06AB3-70FB-4F24-A9CF-9C0515FDD723}"/>
              </a:ext>
            </a:extLst>
          </p:cNvPr>
          <p:cNvSpPr txBox="1"/>
          <p:nvPr/>
        </p:nvSpPr>
        <p:spPr>
          <a:xfrm>
            <a:off x="4318841" y="1499297"/>
            <a:ext cx="436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k=2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 we are after the second largest item)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469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9021428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4146889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0305399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to make sure we select the right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pivot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select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median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then the algorithm will have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linear running time complexity for sure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will be approximately the same amount of items in the left and right subarrays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median of medians algorithm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uses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quickselect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algorithm but it select the median as the pivot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we have to store some additional items in memory –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memory complexity in worst-case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05935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know that sorting small arrays has approximately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linear running time – such as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insertion sort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split the original array into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chunks and sort them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because we have to make sure the chunks are small but not too small to avoid too much recursive calls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pick the middle item of these subarrays: the middle item in the sorted order is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median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then calculate the median (middle item) of these medians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01211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B0590-6C02-4C65-9E76-34CBB699728A}"/>
              </a:ext>
            </a:extLst>
          </p:cNvPr>
          <p:cNvSpPr/>
          <p:nvPr/>
        </p:nvSpPr>
        <p:spPr>
          <a:xfrm>
            <a:off x="509025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8B96C-ADFB-49D9-86CA-A21A87063B20}"/>
              </a:ext>
            </a:extLst>
          </p:cNvPr>
          <p:cNvSpPr/>
          <p:nvPr/>
        </p:nvSpPr>
        <p:spPr>
          <a:xfrm>
            <a:off x="1268879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CA4729-B3D3-421E-AC1B-F3F399BB14C2}"/>
              </a:ext>
            </a:extLst>
          </p:cNvPr>
          <p:cNvSpPr/>
          <p:nvPr/>
        </p:nvSpPr>
        <p:spPr>
          <a:xfrm>
            <a:off x="2028733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093C08-3E73-4D6E-83F1-79D3D523AC95}"/>
              </a:ext>
            </a:extLst>
          </p:cNvPr>
          <p:cNvSpPr/>
          <p:nvPr/>
        </p:nvSpPr>
        <p:spPr>
          <a:xfrm>
            <a:off x="2788587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215DAC-3B56-4F24-A9C8-DC24D94734EC}"/>
              </a:ext>
            </a:extLst>
          </p:cNvPr>
          <p:cNvSpPr/>
          <p:nvPr/>
        </p:nvSpPr>
        <p:spPr>
          <a:xfrm>
            <a:off x="3548441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8CCD2-783A-485C-B243-0ABD4508DE5D}"/>
              </a:ext>
            </a:extLst>
          </p:cNvPr>
          <p:cNvSpPr/>
          <p:nvPr/>
        </p:nvSpPr>
        <p:spPr>
          <a:xfrm>
            <a:off x="4308295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B21D0-F91B-40AB-A85E-758E59C7B57C}"/>
              </a:ext>
            </a:extLst>
          </p:cNvPr>
          <p:cNvSpPr/>
          <p:nvPr/>
        </p:nvSpPr>
        <p:spPr>
          <a:xfrm>
            <a:off x="5068149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854296-75FE-4D91-8D3F-99A7AF2026A3}"/>
              </a:ext>
            </a:extLst>
          </p:cNvPr>
          <p:cNvSpPr/>
          <p:nvPr/>
        </p:nvSpPr>
        <p:spPr>
          <a:xfrm>
            <a:off x="5828003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C2AC9B-DBA3-4E52-BBAF-7B46EF9B871C}"/>
              </a:ext>
            </a:extLst>
          </p:cNvPr>
          <p:cNvSpPr/>
          <p:nvPr/>
        </p:nvSpPr>
        <p:spPr>
          <a:xfrm>
            <a:off x="6587857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177320-D37E-45CB-8553-9A60DCC3B739}"/>
              </a:ext>
            </a:extLst>
          </p:cNvPr>
          <p:cNvSpPr/>
          <p:nvPr/>
        </p:nvSpPr>
        <p:spPr>
          <a:xfrm>
            <a:off x="7347711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6F915A-A349-4884-BA98-0B3B94DF2A0E}"/>
              </a:ext>
            </a:extLst>
          </p:cNvPr>
          <p:cNvSpPr/>
          <p:nvPr/>
        </p:nvSpPr>
        <p:spPr>
          <a:xfrm>
            <a:off x="8107565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0FA4AB-2C3C-4E5E-B445-8FD7A9CEE0B5}"/>
              </a:ext>
            </a:extLst>
          </p:cNvPr>
          <p:cNvSpPr/>
          <p:nvPr/>
        </p:nvSpPr>
        <p:spPr>
          <a:xfrm>
            <a:off x="8867419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CA72C9-F02E-4B34-9758-59F80182697A}"/>
              </a:ext>
            </a:extLst>
          </p:cNvPr>
          <p:cNvSpPr/>
          <p:nvPr/>
        </p:nvSpPr>
        <p:spPr>
          <a:xfrm>
            <a:off x="9627273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4AA4F4-27C3-4D0F-B4CE-95E9A9EF2AA4}"/>
              </a:ext>
            </a:extLst>
          </p:cNvPr>
          <p:cNvSpPr/>
          <p:nvPr/>
        </p:nvSpPr>
        <p:spPr>
          <a:xfrm>
            <a:off x="10347336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DEFF9-7453-461B-AE2E-0CA6EA25AEF3}"/>
              </a:ext>
            </a:extLst>
          </p:cNvPr>
          <p:cNvSpPr/>
          <p:nvPr/>
        </p:nvSpPr>
        <p:spPr>
          <a:xfrm>
            <a:off x="11107190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21865822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B0590-6C02-4C65-9E76-34CBB699728A}"/>
              </a:ext>
            </a:extLst>
          </p:cNvPr>
          <p:cNvSpPr/>
          <p:nvPr/>
        </p:nvSpPr>
        <p:spPr>
          <a:xfrm>
            <a:off x="509025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8B96C-ADFB-49D9-86CA-A21A87063B20}"/>
              </a:ext>
            </a:extLst>
          </p:cNvPr>
          <p:cNvSpPr/>
          <p:nvPr/>
        </p:nvSpPr>
        <p:spPr>
          <a:xfrm>
            <a:off x="1268879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CA4729-B3D3-421E-AC1B-F3F399BB14C2}"/>
              </a:ext>
            </a:extLst>
          </p:cNvPr>
          <p:cNvSpPr/>
          <p:nvPr/>
        </p:nvSpPr>
        <p:spPr>
          <a:xfrm>
            <a:off x="2028733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093C08-3E73-4D6E-83F1-79D3D523AC95}"/>
              </a:ext>
            </a:extLst>
          </p:cNvPr>
          <p:cNvSpPr/>
          <p:nvPr/>
        </p:nvSpPr>
        <p:spPr>
          <a:xfrm>
            <a:off x="2788587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215DAC-3B56-4F24-A9C8-DC24D94734EC}"/>
              </a:ext>
            </a:extLst>
          </p:cNvPr>
          <p:cNvSpPr/>
          <p:nvPr/>
        </p:nvSpPr>
        <p:spPr>
          <a:xfrm>
            <a:off x="3548441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8CCD2-783A-485C-B243-0ABD4508DE5D}"/>
              </a:ext>
            </a:extLst>
          </p:cNvPr>
          <p:cNvSpPr/>
          <p:nvPr/>
        </p:nvSpPr>
        <p:spPr>
          <a:xfrm>
            <a:off x="4308295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B21D0-F91B-40AB-A85E-758E59C7B57C}"/>
              </a:ext>
            </a:extLst>
          </p:cNvPr>
          <p:cNvSpPr/>
          <p:nvPr/>
        </p:nvSpPr>
        <p:spPr>
          <a:xfrm>
            <a:off x="5068149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854296-75FE-4D91-8D3F-99A7AF2026A3}"/>
              </a:ext>
            </a:extLst>
          </p:cNvPr>
          <p:cNvSpPr/>
          <p:nvPr/>
        </p:nvSpPr>
        <p:spPr>
          <a:xfrm>
            <a:off x="5828003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C2AC9B-DBA3-4E52-BBAF-7B46EF9B871C}"/>
              </a:ext>
            </a:extLst>
          </p:cNvPr>
          <p:cNvSpPr/>
          <p:nvPr/>
        </p:nvSpPr>
        <p:spPr>
          <a:xfrm>
            <a:off x="6587857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177320-D37E-45CB-8553-9A60DCC3B739}"/>
              </a:ext>
            </a:extLst>
          </p:cNvPr>
          <p:cNvSpPr/>
          <p:nvPr/>
        </p:nvSpPr>
        <p:spPr>
          <a:xfrm>
            <a:off x="7347711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6F915A-A349-4884-BA98-0B3B94DF2A0E}"/>
              </a:ext>
            </a:extLst>
          </p:cNvPr>
          <p:cNvSpPr/>
          <p:nvPr/>
        </p:nvSpPr>
        <p:spPr>
          <a:xfrm>
            <a:off x="8107565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0FA4AB-2C3C-4E5E-B445-8FD7A9CEE0B5}"/>
              </a:ext>
            </a:extLst>
          </p:cNvPr>
          <p:cNvSpPr/>
          <p:nvPr/>
        </p:nvSpPr>
        <p:spPr>
          <a:xfrm>
            <a:off x="8867419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CA72C9-F02E-4B34-9758-59F80182697A}"/>
              </a:ext>
            </a:extLst>
          </p:cNvPr>
          <p:cNvSpPr/>
          <p:nvPr/>
        </p:nvSpPr>
        <p:spPr>
          <a:xfrm>
            <a:off x="9627273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4AA4F4-27C3-4D0F-B4CE-95E9A9EF2AA4}"/>
              </a:ext>
            </a:extLst>
          </p:cNvPr>
          <p:cNvSpPr/>
          <p:nvPr/>
        </p:nvSpPr>
        <p:spPr>
          <a:xfrm>
            <a:off x="10347336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DEFF9-7453-461B-AE2E-0CA6EA25AEF3}"/>
              </a:ext>
            </a:extLst>
          </p:cNvPr>
          <p:cNvSpPr/>
          <p:nvPr/>
        </p:nvSpPr>
        <p:spPr>
          <a:xfrm>
            <a:off x="11107190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10AE4C8-1B15-43C2-86FD-1532E4278FE2}"/>
              </a:ext>
            </a:extLst>
          </p:cNvPr>
          <p:cNvSpPr/>
          <p:nvPr/>
        </p:nvSpPr>
        <p:spPr>
          <a:xfrm rot="16200000">
            <a:off x="2000358" y="1505915"/>
            <a:ext cx="528730" cy="31231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055A6BC3-8D78-49F2-8C85-250CC5C660C6}"/>
              </a:ext>
            </a:extLst>
          </p:cNvPr>
          <p:cNvSpPr/>
          <p:nvPr/>
        </p:nvSpPr>
        <p:spPr>
          <a:xfrm rot="16200000">
            <a:off x="5828003" y="1505915"/>
            <a:ext cx="528730" cy="31231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4609359D-650C-4147-8A6C-3099CDFEE3D1}"/>
              </a:ext>
            </a:extLst>
          </p:cNvPr>
          <p:cNvSpPr/>
          <p:nvPr/>
        </p:nvSpPr>
        <p:spPr>
          <a:xfrm rot="16200000">
            <a:off x="9545637" y="1505914"/>
            <a:ext cx="528730" cy="31231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96629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B0590-6C02-4C65-9E76-34CBB699728A}"/>
              </a:ext>
            </a:extLst>
          </p:cNvPr>
          <p:cNvSpPr/>
          <p:nvPr/>
        </p:nvSpPr>
        <p:spPr>
          <a:xfrm>
            <a:off x="509025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8B96C-ADFB-49D9-86CA-A21A87063B20}"/>
              </a:ext>
            </a:extLst>
          </p:cNvPr>
          <p:cNvSpPr/>
          <p:nvPr/>
        </p:nvSpPr>
        <p:spPr>
          <a:xfrm>
            <a:off x="1268879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CA4729-B3D3-421E-AC1B-F3F399BB14C2}"/>
              </a:ext>
            </a:extLst>
          </p:cNvPr>
          <p:cNvSpPr/>
          <p:nvPr/>
        </p:nvSpPr>
        <p:spPr>
          <a:xfrm>
            <a:off x="2028733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093C08-3E73-4D6E-83F1-79D3D523AC95}"/>
              </a:ext>
            </a:extLst>
          </p:cNvPr>
          <p:cNvSpPr/>
          <p:nvPr/>
        </p:nvSpPr>
        <p:spPr>
          <a:xfrm>
            <a:off x="2788587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215DAC-3B56-4F24-A9C8-DC24D94734EC}"/>
              </a:ext>
            </a:extLst>
          </p:cNvPr>
          <p:cNvSpPr/>
          <p:nvPr/>
        </p:nvSpPr>
        <p:spPr>
          <a:xfrm>
            <a:off x="3548441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8CCD2-783A-485C-B243-0ABD4508DE5D}"/>
              </a:ext>
            </a:extLst>
          </p:cNvPr>
          <p:cNvSpPr/>
          <p:nvPr/>
        </p:nvSpPr>
        <p:spPr>
          <a:xfrm>
            <a:off x="4308295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B21D0-F91B-40AB-A85E-758E59C7B57C}"/>
              </a:ext>
            </a:extLst>
          </p:cNvPr>
          <p:cNvSpPr/>
          <p:nvPr/>
        </p:nvSpPr>
        <p:spPr>
          <a:xfrm>
            <a:off x="5068149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854296-75FE-4D91-8D3F-99A7AF2026A3}"/>
              </a:ext>
            </a:extLst>
          </p:cNvPr>
          <p:cNvSpPr/>
          <p:nvPr/>
        </p:nvSpPr>
        <p:spPr>
          <a:xfrm>
            <a:off x="5828003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C2AC9B-DBA3-4E52-BBAF-7B46EF9B871C}"/>
              </a:ext>
            </a:extLst>
          </p:cNvPr>
          <p:cNvSpPr/>
          <p:nvPr/>
        </p:nvSpPr>
        <p:spPr>
          <a:xfrm>
            <a:off x="6587857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177320-D37E-45CB-8553-9A60DCC3B739}"/>
              </a:ext>
            </a:extLst>
          </p:cNvPr>
          <p:cNvSpPr/>
          <p:nvPr/>
        </p:nvSpPr>
        <p:spPr>
          <a:xfrm>
            <a:off x="7347711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6F915A-A349-4884-BA98-0B3B94DF2A0E}"/>
              </a:ext>
            </a:extLst>
          </p:cNvPr>
          <p:cNvSpPr/>
          <p:nvPr/>
        </p:nvSpPr>
        <p:spPr>
          <a:xfrm>
            <a:off x="8107565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0FA4AB-2C3C-4E5E-B445-8FD7A9CEE0B5}"/>
              </a:ext>
            </a:extLst>
          </p:cNvPr>
          <p:cNvSpPr/>
          <p:nvPr/>
        </p:nvSpPr>
        <p:spPr>
          <a:xfrm>
            <a:off x="8867419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CA72C9-F02E-4B34-9758-59F80182697A}"/>
              </a:ext>
            </a:extLst>
          </p:cNvPr>
          <p:cNvSpPr/>
          <p:nvPr/>
        </p:nvSpPr>
        <p:spPr>
          <a:xfrm>
            <a:off x="9627273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4AA4F4-27C3-4D0F-B4CE-95E9A9EF2AA4}"/>
              </a:ext>
            </a:extLst>
          </p:cNvPr>
          <p:cNvSpPr/>
          <p:nvPr/>
        </p:nvSpPr>
        <p:spPr>
          <a:xfrm>
            <a:off x="10347336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DEFF9-7453-461B-AE2E-0CA6EA25AEF3}"/>
              </a:ext>
            </a:extLst>
          </p:cNvPr>
          <p:cNvSpPr/>
          <p:nvPr/>
        </p:nvSpPr>
        <p:spPr>
          <a:xfrm>
            <a:off x="11107190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10AE4C8-1B15-43C2-86FD-1532E4278FE2}"/>
              </a:ext>
            </a:extLst>
          </p:cNvPr>
          <p:cNvSpPr/>
          <p:nvPr/>
        </p:nvSpPr>
        <p:spPr>
          <a:xfrm rot="16200000">
            <a:off x="2000358" y="1505915"/>
            <a:ext cx="528730" cy="31231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055A6BC3-8D78-49F2-8C85-250CC5C660C6}"/>
              </a:ext>
            </a:extLst>
          </p:cNvPr>
          <p:cNvSpPr/>
          <p:nvPr/>
        </p:nvSpPr>
        <p:spPr>
          <a:xfrm rot="16200000">
            <a:off x="5828003" y="1505915"/>
            <a:ext cx="528730" cy="31231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4609359D-650C-4147-8A6C-3099CDFEE3D1}"/>
              </a:ext>
            </a:extLst>
          </p:cNvPr>
          <p:cNvSpPr/>
          <p:nvPr/>
        </p:nvSpPr>
        <p:spPr>
          <a:xfrm rot="16200000">
            <a:off x="9545637" y="1505914"/>
            <a:ext cx="528730" cy="31231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70FFE4-7561-4822-9FDE-6A1688D96F32}"/>
              </a:ext>
            </a:extLst>
          </p:cNvPr>
          <p:cNvSpPr/>
          <p:nvPr/>
        </p:nvSpPr>
        <p:spPr>
          <a:xfrm>
            <a:off x="509025" y="3568315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171D13-73BE-4BA1-9B66-6278E9954C14}"/>
              </a:ext>
            </a:extLst>
          </p:cNvPr>
          <p:cNvSpPr/>
          <p:nvPr/>
        </p:nvSpPr>
        <p:spPr>
          <a:xfrm>
            <a:off x="1268879" y="3568315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F91FE3-D4A6-4D68-A3D5-BBEB30C372E2}"/>
              </a:ext>
            </a:extLst>
          </p:cNvPr>
          <p:cNvSpPr/>
          <p:nvPr/>
        </p:nvSpPr>
        <p:spPr>
          <a:xfrm>
            <a:off x="2028733" y="3568315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764908-BC93-4D6B-8011-F0A2D39F87F7}"/>
              </a:ext>
            </a:extLst>
          </p:cNvPr>
          <p:cNvSpPr/>
          <p:nvPr/>
        </p:nvSpPr>
        <p:spPr>
          <a:xfrm>
            <a:off x="2788587" y="3568315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1E3ACB-7CB2-4397-B5AD-3078DCBCE845}"/>
              </a:ext>
            </a:extLst>
          </p:cNvPr>
          <p:cNvSpPr/>
          <p:nvPr/>
        </p:nvSpPr>
        <p:spPr>
          <a:xfrm>
            <a:off x="3548441" y="3568315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0B592B-6E51-4308-BFFF-77969283779C}"/>
              </a:ext>
            </a:extLst>
          </p:cNvPr>
          <p:cNvSpPr/>
          <p:nvPr/>
        </p:nvSpPr>
        <p:spPr>
          <a:xfrm>
            <a:off x="4308295" y="3568315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EB3F30-E5AA-4481-B0E4-D284A6ADE9BE}"/>
              </a:ext>
            </a:extLst>
          </p:cNvPr>
          <p:cNvSpPr/>
          <p:nvPr/>
        </p:nvSpPr>
        <p:spPr>
          <a:xfrm>
            <a:off x="5068149" y="3568315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75F222-0BC7-4532-B099-9AE2182AAEFE}"/>
              </a:ext>
            </a:extLst>
          </p:cNvPr>
          <p:cNvSpPr/>
          <p:nvPr/>
        </p:nvSpPr>
        <p:spPr>
          <a:xfrm>
            <a:off x="5828003" y="3568315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3BB810-4D26-45CC-B09B-3D6B7D50DD96}"/>
              </a:ext>
            </a:extLst>
          </p:cNvPr>
          <p:cNvSpPr/>
          <p:nvPr/>
        </p:nvSpPr>
        <p:spPr>
          <a:xfrm>
            <a:off x="6587857" y="3568315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D291D4-A6B2-4F28-8845-1C5B28596008}"/>
              </a:ext>
            </a:extLst>
          </p:cNvPr>
          <p:cNvSpPr/>
          <p:nvPr/>
        </p:nvSpPr>
        <p:spPr>
          <a:xfrm>
            <a:off x="7347711" y="3568315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AF747E-5396-4DCA-83FA-D35D024E13F3}"/>
              </a:ext>
            </a:extLst>
          </p:cNvPr>
          <p:cNvSpPr/>
          <p:nvPr/>
        </p:nvSpPr>
        <p:spPr>
          <a:xfrm>
            <a:off x="8107565" y="3568315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E96C9C6-FEC9-4CF2-A896-98193966E732}"/>
              </a:ext>
            </a:extLst>
          </p:cNvPr>
          <p:cNvSpPr/>
          <p:nvPr/>
        </p:nvSpPr>
        <p:spPr>
          <a:xfrm>
            <a:off x="8867419" y="3568315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2F3CF0E-C3C6-4C20-988B-674B4BD56BAF}"/>
              </a:ext>
            </a:extLst>
          </p:cNvPr>
          <p:cNvSpPr/>
          <p:nvPr/>
        </p:nvSpPr>
        <p:spPr>
          <a:xfrm>
            <a:off x="9627273" y="3568315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12DA1E-2708-4066-9882-E43161D17E36}"/>
              </a:ext>
            </a:extLst>
          </p:cNvPr>
          <p:cNvSpPr/>
          <p:nvPr/>
        </p:nvSpPr>
        <p:spPr>
          <a:xfrm>
            <a:off x="10347336" y="3568315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1ABF53-9192-406B-BE9C-2D9E766DF808}"/>
              </a:ext>
            </a:extLst>
          </p:cNvPr>
          <p:cNvSpPr/>
          <p:nvPr/>
        </p:nvSpPr>
        <p:spPr>
          <a:xfrm>
            <a:off x="11107190" y="3568315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11832130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B0590-6C02-4C65-9E76-34CBB699728A}"/>
              </a:ext>
            </a:extLst>
          </p:cNvPr>
          <p:cNvSpPr/>
          <p:nvPr/>
        </p:nvSpPr>
        <p:spPr>
          <a:xfrm>
            <a:off x="509025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8B96C-ADFB-49D9-86CA-A21A87063B20}"/>
              </a:ext>
            </a:extLst>
          </p:cNvPr>
          <p:cNvSpPr/>
          <p:nvPr/>
        </p:nvSpPr>
        <p:spPr>
          <a:xfrm>
            <a:off x="1268879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CA4729-B3D3-421E-AC1B-F3F399BB14C2}"/>
              </a:ext>
            </a:extLst>
          </p:cNvPr>
          <p:cNvSpPr/>
          <p:nvPr/>
        </p:nvSpPr>
        <p:spPr>
          <a:xfrm>
            <a:off x="2028733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093C08-3E73-4D6E-83F1-79D3D523AC95}"/>
              </a:ext>
            </a:extLst>
          </p:cNvPr>
          <p:cNvSpPr/>
          <p:nvPr/>
        </p:nvSpPr>
        <p:spPr>
          <a:xfrm>
            <a:off x="2788587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215DAC-3B56-4F24-A9C8-DC24D94734EC}"/>
              </a:ext>
            </a:extLst>
          </p:cNvPr>
          <p:cNvSpPr/>
          <p:nvPr/>
        </p:nvSpPr>
        <p:spPr>
          <a:xfrm>
            <a:off x="3548441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8CCD2-783A-485C-B243-0ABD4508DE5D}"/>
              </a:ext>
            </a:extLst>
          </p:cNvPr>
          <p:cNvSpPr/>
          <p:nvPr/>
        </p:nvSpPr>
        <p:spPr>
          <a:xfrm>
            <a:off x="4308295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B21D0-F91B-40AB-A85E-758E59C7B57C}"/>
              </a:ext>
            </a:extLst>
          </p:cNvPr>
          <p:cNvSpPr/>
          <p:nvPr/>
        </p:nvSpPr>
        <p:spPr>
          <a:xfrm>
            <a:off x="5068149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854296-75FE-4D91-8D3F-99A7AF2026A3}"/>
              </a:ext>
            </a:extLst>
          </p:cNvPr>
          <p:cNvSpPr/>
          <p:nvPr/>
        </p:nvSpPr>
        <p:spPr>
          <a:xfrm>
            <a:off x="5828003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C2AC9B-DBA3-4E52-BBAF-7B46EF9B871C}"/>
              </a:ext>
            </a:extLst>
          </p:cNvPr>
          <p:cNvSpPr/>
          <p:nvPr/>
        </p:nvSpPr>
        <p:spPr>
          <a:xfrm>
            <a:off x="6587857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177320-D37E-45CB-8553-9A60DCC3B739}"/>
              </a:ext>
            </a:extLst>
          </p:cNvPr>
          <p:cNvSpPr/>
          <p:nvPr/>
        </p:nvSpPr>
        <p:spPr>
          <a:xfrm>
            <a:off x="7347711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6F915A-A349-4884-BA98-0B3B94DF2A0E}"/>
              </a:ext>
            </a:extLst>
          </p:cNvPr>
          <p:cNvSpPr/>
          <p:nvPr/>
        </p:nvSpPr>
        <p:spPr>
          <a:xfrm>
            <a:off x="8107565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0FA4AB-2C3C-4E5E-B445-8FD7A9CEE0B5}"/>
              </a:ext>
            </a:extLst>
          </p:cNvPr>
          <p:cNvSpPr/>
          <p:nvPr/>
        </p:nvSpPr>
        <p:spPr>
          <a:xfrm>
            <a:off x="8867419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CA72C9-F02E-4B34-9758-59F80182697A}"/>
              </a:ext>
            </a:extLst>
          </p:cNvPr>
          <p:cNvSpPr/>
          <p:nvPr/>
        </p:nvSpPr>
        <p:spPr>
          <a:xfrm>
            <a:off x="9627273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4AA4F4-27C3-4D0F-B4CE-95E9A9EF2AA4}"/>
              </a:ext>
            </a:extLst>
          </p:cNvPr>
          <p:cNvSpPr/>
          <p:nvPr/>
        </p:nvSpPr>
        <p:spPr>
          <a:xfrm>
            <a:off x="10347336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DEFF9-7453-461B-AE2E-0CA6EA25AEF3}"/>
              </a:ext>
            </a:extLst>
          </p:cNvPr>
          <p:cNvSpPr/>
          <p:nvPr/>
        </p:nvSpPr>
        <p:spPr>
          <a:xfrm>
            <a:off x="11107190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10AE4C8-1B15-43C2-86FD-1532E4278FE2}"/>
              </a:ext>
            </a:extLst>
          </p:cNvPr>
          <p:cNvSpPr/>
          <p:nvPr/>
        </p:nvSpPr>
        <p:spPr>
          <a:xfrm rot="16200000">
            <a:off x="2000358" y="1505915"/>
            <a:ext cx="528730" cy="31231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055A6BC3-8D78-49F2-8C85-250CC5C660C6}"/>
              </a:ext>
            </a:extLst>
          </p:cNvPr>
          <p:cNvSpPr/>
          <p:nvPr/>
        </p:nvSpPr>
        <p:spPr>
          <a:xfrm rot="16200000">
            <a:off x="5828003" y="1505915"/>
            <a:ext cx="528730" cy="31231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4609359D-650C-4147-8A6C-3099CDFEE3D1}"/>
              </a:ext>
            </a:extLst>
          </p:cNvPr>
          <p:cNvSpPr/>
          <p:nvPr/>
        </p:nvSpPr>
        <p:spPr>
          <a:xfrm rot="16200000">
            <a:off x="9545637" y="1505914"/>
            <a:ext cx="528730" cy="31231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70FFE4-7561-4822-9FDE-6A1688D96F32}"/>
              </a:ext>
            </a:extLst>
          </p:cNvPr>
          <p:cNvSpPr/>
          <p:nvPr/>
        </p:nvSpPr>
        <p:spPr>
          <a:xfrm>
            <a:off x="509025" y="3568315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171D13-73BE-4BA1-9B66-6278E9954C14}"/>
              </a:ext>
            </a:extLst>
          </p:cNvPr>
          <p:cNvSpPr/>
          <p:nvPr/>
        </p:nvSpPr>
        <p:spPr>
          <a:xfrm>
            <a:off x="1268879" y="3568315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F91FE3-D4A6-4D68-A3D5-BBEB30C372E2}"/>
              </a:ext>
            </a:extLst>
          </p:cNvPr>
          <p:cNvSpPr/>
          <p:nvPr/>
        </p:nvSpPr>
        <p:spPr>
          <a:xfrm>
            <a:off x="2028733" y="3568315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764908-BC93-4D6B-8011-F0A2D39F87F7}"/>
              </a:ext>
            </a:extLst>
          </p:cNvPr>
          <p:cNvSpPr/>
          <p:nvPr/>
        </p:nvSpPr>
        <p:spPr>
          <a:xfrm>
            <a:off x="2788587" y="3568315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1E3ACB-7CB2-4397-B5AD-3078DCBCE845}"/>
              </a:ext>
            </a:extLst>
          </p:cNvPr>
          <p:cNvSpPr/>
          <p:nvPr/>
        </p:nvSpPr>
        <p:spPr>
          <a:xfrm>
            <a:off x="3548441" y="3568315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0B592B-6E51-4308-BFFF-77969283779C}"/>
              </a:ext>
            </a:extLst>
          </p:cNvPr>
          <p:cNvSpPr/>
          <p:nvPr/>
        </p:nvSpPr>
        <p:spPr>
          <a:xfrm>
            <a:off x="4308295" y="3568315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EB3F30-E5AA-4481-B0E4-D284A6ADE9BE}"/>
              </a:ext>
            </a:extLst>
          </p:cNvPr>
          <p:cNvSpPr/>
          <p:nvPr/>
        </p:nvSpPr>
        <p:spPr>
          <a:xfrm>
            <a:off x="5068149" y="3568315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75F222-0BC7-4532-B099-9AE2182AAEFE}"/>
              </a:ext>
            </a:extLst>
          </p:cNvPr>
          <p:cNvSpPr/>
          <p:nvPr/>
        </p:nvSpPr>
        <p:spPr>
          <a:xfrm>
            <a:off x="5828003" y="3568315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3BB810-4D26-45CC-B09B-3D6B7D50DD96}"/>
              </a:ext>
            </a:extLst>
          </p:cNvPr>
          <p:cNvSpPr/>
          <p:nvPr/>
        </p:nvSpPr>
        <p:spPr>
          <a:xfrm>
            <a:off x="6587857" y="3568315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D291D4-A6B2-4F28-8845-1C5B28596008}"/>
              </a:ext>
            </a:extLst>
          </p:cNvPr>
          <p:cNvSpPr/>
          <p:nvPr/>
        </p:nvSpPr>
        <p:spPr>
          <a:xfrm>
            <a:off x="7347711" y="3568315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AF747E-5396-4DCA-83FA-D35D024E13F3}"/>
              </a:ext>
            </a:extLst>
          </p:cNvPr>
          <p:cNvSpPr/>
          <p:nvPr/>
        </p:nvSpPr>
        <p:spPr>
          <a:xfrm>
            <a:off x="8107565" y="3568315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E96C9C6-FEC9-4CF2-A896-98193966E732}"/>
              </a:ext>
            </a:extLst>
          </p:cNvPr>
          <p:cNvSpPr/>
          <p:nvPr/>
        </p:nvSpPr>
        <p:spPr>
          <a:xfrm>
            <a:off x="8867419" y="3568315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2F3CF0E-C3C6-4C20-988B-674B4BD56BAF}"/>
              </a:ext>
            </a:extLst>
          </p:cNvPr>
          <p:cNvSpPr/>
          <p:nvPr/>
        </p:nvSpPr>
        <p:spPr>
          <a:xfrm>
            <a:off x="9627273" y="3568315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12DA1E-2708-4066-9882-E43161D17E36}"/>
              </a:ext>
            </a:extLst>
          </p:cNvPr>
          <p:cNvSpPr/>
          <p:nvPr/>
        </p:nvSpPr>
        <p:spPr>
          <a:xfrm>
            <a:off x="10347336" y="3568315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1ABF53-9192-406B-BE9C-2D9E766DF808}"/>
              </a:ext>
            </a:extLst>
          </p:cNvPr>
          <p:cNvSpPr/>
          <p:nvPr/>
        </p:nvSpPr>
        <p:spPr>
          <a:xfrm>
            <a:off x="11107190" y="3568315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060842-CB20-4C0C-B80E-B31933F4EDD0}"/>
              </a:ext>
            </a:extLst>
          </p:cNvPr>
          <p:cNvSpPr/>
          <p:nvPr/>
        </p:nvSpPr>
        <p:spPr>
          <a:xfrm>
            <a:off x="4665404" y="4486644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89DF1A-7C35-455F-AC02-DC2007CC6F0E}"/>
              </a:ext>
            </a:extLst>
          </p:cNvPr>
          <p:cNvSpPr/>
          <p:nvPr/>
        </p:nvSpPr>
        <p:spPr>
          <a:xfrm>
            <a:off x="5828003" y="4486644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1DB303F-5D81-4054-A7B9-C9C07966DE03}"/>
              </a:ext>
            </a:extLst>
          </p:cNvPr>
          <p:cNvSpPr/>
          <p:nvPr/>
        </p:nvSpPr>
        <p:spPr>
          <a:xfrm>
            <a:off x="6990602" y="4486644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9F2FFD-6C51-4693-91EE-57577DD1448B}"/>
              </a:ext>
            </a:extLst>
          </p:cNvPr>
          <p:cNvSpPr txBox="1"/>
          <p:nvPr/>
        </p:nvSpPr>
        <p:spPr>
          <a:xfrm>
            <a:off x="2264723" y="4458621"/>
            <a:ext cx="2024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these are the medians</a:t>
            </a:r>
          </a:p>
          <a:p>
            <a:r>
              <a:rPr lang="hu-HU" sz="1600" i="1" dirty="0"/>
              <a:t>of the original chunks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32251484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B0590-6C02-4C65-9E76-34CBB699728A}"/>
              </a:ext>
            </a:extLst>
          </p:cNvPr>
          <p:cNvSpPr/>
          <p:nvPr/>
        </p:nvSpPr>
        <p:spPr>
          <a:xfrm>
            <a:off x="509025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8B96C-ADFB-49D9-86CA-A21A87063B20}"/>
              </a:ext>
            </a:extLst>
          </p:cNvPr>
          <p:cNvSpPr/>
          <p:nvPr/>
        </p:nvSpPr>
        <p:spPr>
          <a:xfrm>
            <a:off x="1268879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CA4729-B3D3-421E-AC1B-F3F399BB14C2}"/>
              </a:ext>
            </a:extLst>
          </p:cNvPr>
          <p:cNvSpPr/>
          <p:nvPr/>
        </p:nvSpPr>
        <p:spPr>
          <a:xfrm>
            <a:off x="2028733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093C08-3E73-4D6E-83F1-79D3D523AC95}"/>
              </a:ext>
            </a:extLst>
          </p:cNvPr>
          <p:cNvSpPr/>
          <p:nvPr/>
        </p:nvSpPr>
        <p:spPr>
          <a:xfrm>
            <a:off x="2788587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215DAC-3B56-4F24-A9C8-DC24D94734EC}"/>
              </a:ext>
            </a:extLst>
          </p:cNvPr>
          <p:cNvSpPr/>
          <p:nvPr/>
        </p:nvSpPr>
        <p:spPr>
          <a:xfrm>
            <a:off x="3548441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8CCD2-783A-485C-B243-0ABD4508DE5D}"/>
              </a:ext>
            </a:extLst>
          </p:cNvPr>
          <p:cNvSpPr/>
          <p:nvPr/>
        </p:nvSpPr>
        <p:spPr>
          <a:xfrm>
            <a:off x="4308295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B21D0-F91B-40AB-A85E-758E59C7B57C}"/>
              </a:ext>
            </a:extLst>
          </p:cNvPr>
          <p:cNvSpPr/>
          <p:nvPr/>
        </p:nvSpPr>
        <p:spPr>
          <a:xfrm>
            <a:off x="5068149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854296-75FE-4D91-8D3F-99A7AF2026A3}"/>
              </a:ext>
            </a:extLst>
          </p:cNvPr>
          <p:cNvSpPr/>
          <p:nvPr/>
        </p:nvSpPr>
        <p:spPr>
          <a:xfrm>
            <a:off x="5828003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C2AC9B-DBA3-4E52-BBAF-7B46EF9B871C}"/>
              </a:ext>
            </a:extLst>
          </p:cNvPr>
          <p:cNvSpPr/>
          <p:nvPr/>
        </p:nvSpPr>
        <p:spPr>
          <a:xfrm>
            <a:off x="6587857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177320-D37E-45CB-8553-9A60DCC3B739}"/>
              </a:ext>
            </a:extLst>
          </p:cNvPr>
          <p:cNvSpPr/>
          <p:nvPr/>
        </p:nvSpPr>
        <p:spPr>
          <a:xfrm>
            <a:off x="7347711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6F915A-A349-4884-BA98-0B3B94DF2A0E}"/>
              </a:ext>
            </a:extLst>
          </p:cNvPr>
          <p:cNvSpPr/>
          <p:nvPr/>
        </p:nvSpPr>
        <p:spPr>
          <a:xfrm>
            <a:off x="8107565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0FA4AB-2C3C-4E5E-B445-8FD7A9CEE0B5}"/>
              </a:ext>
            </a:extLst>
          </p:cNvPr>
          <p:cNvSpPr/>
          <p:nvPr/>
        </p:nvSpPr>
        <p:spPr>
          <a:xfrm>
            <a:off x="8867419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CA72C9-F02E-4B34-9758-59F80182697A}"/>
              </a:ext>
            </a:extLst>
          </p:cNvPr>
          <p:cNvSpPr/>
          <p:nvPr/>
        </p:nvSpPr>
        <p:spPr>
          <a:xfrm>
            <a:off x="9627273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4AA4F4-27C3-4D0F-B4CE-95E9A9EF2AA4}"/>
              </a:ext>
            </a:extLst>
          </p:cNvPr>
          <p:cNvSpPr/>
          <p:nvPr/>
        </p:nvSpPr>
        <p:spPr>
          <a:xfrm>
            <a:off x="10347336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DEFF9-7453-461B-AE2E-0CA6EA25AEF3}"/>
              </a:ext>
            </a:extLst>
          </p:cNvPr>
          <p:cNvSpPr/>
          <p:nvPr/>
        </p:nvSpPr>
        <p:spPr>
          <a:xfrm>
            <a:off x="11107190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10AE4C8-1B15-43C2-86FD-1532E4278FE2}"/>
              </a:ext>
            </a:extLst>
          </p:cNvPr>
          <p:cNvSpPr/>
          <p:nvPr/>
        </p:nvSpPr>
        <p:spPr>
          <a:xfrm rot="16200000">
            <a:off x="2000358" y="1505915"/>
            <a:ext cx="528730" cy="31231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055A6BC3-8D78-49F2-8C85-250CC5C660C6}"/>
              </a:ext>
            </a:extLst>
          </p:cNvPr>
          <p:cNvSpPr/>
          <p:nvPr/>
        </p:nvSpPr>
        <p:spPr>
          <a:xfrm rot="16200000">
            <a:off x="5828003" y="1505915"/>
            <a:ext cx="528730" cy="31231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4609359D-650C-4147-8A6C-3099CDFEE3D1}"/>
              </a:ext>
            </a:extLst>
          </p:cNvPr>
          <p:cNvSpPr/>
          <p:nvPr/>
        </p:nvSpPr>
        <p:spPr>
          <a:xfrm rot="16200000">
            <a:off x="9545637" y="1505914"/>
            <a:ext cx="528730" cy="31231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70FFE4-7561-4822-9FDE-6A1688D96F32}"/>
              </a:ext>
            </a:extLst>
          </p:cNvPr>
          <p:cNvSpPr/>
          <p:nvPr/>
        </p:nvSpPr>
        <p:spPr>
          <a:xfrm>
            <a:off x="509025" y="3568315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171D13-73BE-4BA1-9B66-6278E9954C14}"/>
              </a:ext>
            </a:extLst>
          </p:cNvPr>
          <p:cNvSpPr/>
          <p:nvPr/>
        </p:nvSpPr>
        <p:spPr>
          <a:xfrm>
            <a:off x="1268879" y="3568315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F91FE3-D4A6-4D68-A3D5-BBEB30C372E2}"/>
              </a:ext>
            </a:extLst>
          </p:cNvPr>
          <p:cNvSpPr/>
          <p:nvPr/>
        </p:nvSpPr>
        <p:spPr>
          <a:xfrm>
            <a:off x="2028733" y="3568315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764908-BC93-4D6B-8011-F0A2D39F87F7}"/>
              </a:ext>
            </a:extLst>
          </p:cNvPr>
          <p:cNvSpPr/>
          <p:nvPr/>
        </p:nvSpPr>
        <p:spPr>
          <a:xfrm>
            <a:off x="2788587" y="3568315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1E3ACB-7CB2-4397-B5AD-3078DCBCE845}"/>
              </a:ext>
            </a:extLst>
          </p:cNvPr>
          <p:cNvSpPr/>
          <p:nvPr/>
        </p:nvSpPr>
        <p:spPr>
          <a:xfrm>
            <a:off x="3548441" y="3568315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0B592B-6E51-4308-BFFF-77969283779C}"/>
              </a:ext>
            </a:extLst>
          </p:cNvPr>
          <p:cNvSpPr/>
          <p:nvPr/>
        </p:nvSpPr>
        <p:spPr>
          <a:xfrm>
            <a:off x="4308295" y="3568315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EB3F30-E5AA-4481-B0E4-D284A6ADE9BE}"/>
              </a:ext>
            </a:extLst>
          </p:cNvPr>
          <p:cNvSpPr/>
          <p:nvPr/>
        </p:nvSpPr>
        <p:spPr>
          <a:xfrm>
            <a:off x="5068149" y="3568315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75F222-0BC7-4532-B099-9AE2182AAEFE}"/>
              </a:ext>
            </a:extLst>
          </p:cNvPr>
          <p:cNvSpPr/>
          <p:nvPr/>
        </p:nvSpPr>
        <p:spPr>
          <a:xfrm>
            <a:off x="5828003" y="3568315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3BB810-4D26-45CC-B09B-3D6B7D50DD96}"/>
              </a:ext>
            </a:extLst>
          </p:cNvPr>
          <p:cNvSpPr/>
          <p:nvPr/>
        </p:nvSpPr>
        <p:spPr>
          <a:xfrm>
            <a:off x="6587857" y="3568315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D291D4-A6B2-4F28-8845-1C5B28596008}"/>
              </a:ext>
            </a:extLst>
          </p:cNvPr>
          <p:cNvSpPr/>
          <p:nvPr/>
        </p:nvSpPr>
        <p:spPr>
          <a:xfrm>
            <a:off x="7347711" y="3568315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AF747E-5396-4DCA-83FA-D35D024E13F3}"/>
              </a:ext>
            </a:extLst>
          </p:cNvPr>
          <p:cNvSpPr/>
          <p:nvPr/>
        </p:nvSpPr>
        <p:spPr>
          <a:xfrm>
            <a:off x="8107565" y="3568315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E96C9C6-FEC9-4CF2-A896-98193966E732}"/>
              </a:ext>
            </a:extLst>
          </p:cNvPr>
          <p:cNvSpPr/>
          <p:nvPr/>
        </p:nvSpPr>
        <p:spPr>
          <a:xfrm>
            <a:off x="8867419" y="3568315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2F3CF0E-C3C6-4C20-988B-674B4BD56BAF}"/>
              </a:ext>
            </a:extLst>
          </p:cNvPr>
          <p:cNvSpPr/>
          <p:nvPr/>
        </p:nvSpPr>
        <p:spPr>
          <a:xfrm>
            <a:off x="9627273" y="3568315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12DA1E-2708-4066-9882-E43161D17E36}"/>
              </a:ext>
            </a:extLst>
          </p:cNvPr>
          <p:cNvSpPr/>
          <p:nvPr/>
        </p:nvSpPr>
        <p:spPr>
          <a:xfrm>
            <a:off x="10347336" y="3568315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1ABF53-9192-406B-BE9C-2D9E766DF808}"/>
              </a:ext>
            </a:extLst>
          </p:cNvPr>
          <p:cNvSpPr/>
          <p:nvPr/>
        </p:nvSpPr>
        <p:spPr>
          <a:xfrm>
            <a:off x="11107190" y="3568315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060842-CB20-4C0C-B80E-B31933F4EDD0}"/>
              </a:ext>
            </a:extLst>
          </p:cNvPr>
          <p:cNvSpPr/>
          <p:nvPr/>
        </p:nvSpPr>
        <p:spPr>
          <a:xfrm>
            <a:off x="4665404" y="4486644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89DF1A-7C35-455F-AC02-DC2007CC6F0E}"/>
              </a:ext>
            </a:extLst>
          </p:cNvPr>
          <p:cNvSpPr/>
          <p:nvPr/>
        </p:nvSpPr>
        <p:spPr>
          <a:xfrm>
            <a:off x="5828003" y="4486644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1DB303F-5D81-4054-A7B9-C9C07966DE03}"/>
              </a:ext>
            </a:extLst>
          </p:cNvPr>
          <p:cNvSpPr/>
          <p:nvPr/>
        </p:nvSpPr>
        <p:spPr>
          <a:xfrm>
            <a:off x="6990602" y="4486644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9F2FFD-6C51-4693-91EE-57577DD1448B}"/>
              </a:ext>
            </a:extLst>
          </p:cNvPr>
          <p:cNvSpPr txBox="1"/>
          <p:nvPr/>
        </p:nvSpPr>
        <p:spPr>
          <a:xfrm>
            <a:off x="2264723" y="4458621"/>
            <a:ext cx="2024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these are the medians</a:t>
            </a:r>
          </a:p>
          <a:p>
            <a:r>
              <a:rPr lang="hu-HU" sz="1600" i="1" dirty="0"/>
              <a:t>of the original chunks</a:t>
            </a:r>
            <a:endParaRPr lang="en-GB" sz="1600" i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4D24D27-05CD-49E8-AAD6-F5A3AA9AE8F4}"/>
              </a:ext>
            </a:extLst>
          </p:cNvPr>
          <p:cNvSpPr/>
          <p:nvPr/>
        </p:nvSpPr>
        <p:spPr>
          <a:xfrm>
            <a:off x="4669036" y="5404973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FCF8F7-50B0-4620-B9A0-0970FB9235FB}"/>
              </a:ext>
            </a:extLst>
          </p:cNvPr>
          <p:cNvSpPr/>
          <p:nvPr/>
        </p:nvSpPr>
        <p:spPr>
          <a:xfrm>
            <a:off x="5831635" y="5404973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E1BF24-79CA-44FA-9437-21024F4AC6A6}"/>
              </a:ext>
            </a:extLst>
          </p:cNvPr>
          <p:cNvSpPr/>
          <p:nvPr/>
        </p:nvSpPr>
        <p:spPr>
          <a:xfrm>
            <a:off x="6994234" y="5404973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D8ABB3-45A4-40C5-82B3-238D0AA38B3C}"/>
              </a:ext>
            </a:extLst>
          </p:cNvPr>
          <p:cNvSpPr txBox="1"/>
          <p:nvPr/>
        </p:nvSpPr>
        <p:spPr>
          <a:xfrm>
            <a:off x="2052005" y="5376950"/>
            <a:ext cx="244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have to sort again and get</a:t>
            </a:r>
          </a:p>
          <a:p>
            <a:r>
              <a:rPr lang="hu-HU" sz="1600" i="1" dirty="0"/>
              <a:t>the median of these values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3350324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A870D-025E-46F8-A53B-9DF77554D5FD}"/>
              </a:ext>
            </a:extLst>
          </p:cNvPr>
          <p:cNvSpPr txBox="1"/>
          <p:nvPr/>
        </p:nvSpPr>
        <p:spPr>
          <a:xfrm>
            <a:off x="838200" y="1459855"/>
            <a:ext cx="3438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1.) THE PARTITION PHASE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E9C2B9-2C88-4EAC-8B70-89CEC82D5042}"/>
              </a:ext>
            </a:extLst>
          </p:cNvPr>
          <p:cNvSpPr/>
          <p:nvPr/>
        </p:nvSpPr>
        <p:spPr>
          <a:xfrm>
            <a:off x="3384392" y="3016250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9ABD97-68DE-417D-8880-C625FBC6C488}"/>
              </a:ext>
            </a:extLst>
          </p:cNvPr>
          <p:cNvSpPr/>
          <p:nvPr/>
        </p:nvSpPr>
        <p:spPr>
          <a:xfrm>
            <a:off x="4144246" y="3016250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-2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674C7D-33FF-4473-B281-BE6E2D286F02}"/>
              </a:ext>
            </a:extLst>
          </p:cNvPr>
          <p:cNvSpPr/>
          <p:nvPr/>
        </p:nvSpPr>
        <p:spPr>
          <a:xfrm>
            <a:off x="4904100" y="3016250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77018-7784-496F-8A58-81A32AACF182}"/>
              </a:ext>
            </a:extLst>
          </p:cNvPr>
          <p:cNvSpPr/>
          <p:nvPr/>
        </p:nvSpPr>
        <p:spPr>
          <a:xfrm>
            <a:off x="5663954" y="3016250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F1B2CD-CF98-489A-B5B3-55426523BA63}"/>
              </a:ext>
            </a:extLst>
          </p:cNvPr>
          <p:cNvSpPr/>
          <p:nvPr/>
        </p:nvSpPr>
        <p:spPr>
          <a:xfrm>
            <a:off x="6423808" y="3016250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05C195-9371-4BAB-8BBE-D151447B1AFF}"/>
              </a:ext>
            </a:extLst>
          </p:cNvPr>
          <p:cNvSpPr/>
          <p:nvPr/>
        </p:nvSpPr>
        <p:spPr>
          <a:xfrm>
            <a:off x="7183662" y="3016250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06AB3-70FB-4F24-A9CF-9C0515FDD723}"/>
              </a:ext>
            </a:extLst>
          </p:cNvPr>
          <p:cNvSpPr txBox="1"/>
          <p:nvPr/>
        </p:nvSpPr>
        <p:spPr>
          <a:xfrm>
            <a:off x="4318841" y="1499297"/>
            <a:ext cx="436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k=2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 we are after the second largest item)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DCD8D0-F6C4-4E5B-B999-9F433A880213}"/>
              </a:ext>
            </a:extLst>
          </p:cNvPr>
          <p:cNvSpPr txBox="1"/>
          <p:nvPr/>
        </p:nvSpPr>
        <p:spPr>
          <a:xfrm>
            <a:off x="1391571" y="4543095"/>
            <a:ext cx="940885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choose a pivot value at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we generate a random number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in the range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[first_index, last_index]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arrange the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array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a way that all elements less than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pivot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on left side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pivot and others on right. 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484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B0590-6C02-4C65-9E76-34CBB699728A}"/>
              </a:ext>
            </a:extLst>
          </p:cNvPr>
          <p:cNvSpPr/>
          <p:nvPr/>
        </p:nvSpPr>
        <p:spPr>
          <a:xfrm>
            <a:off x="509025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8B96C-ADFB-49D9-86CA-A21A87063B20}"/>
              </a:ext>
            </a:extLst>
          </p:cNvPr>
          <p:cNvSpPr/>
          <p:nvPr/>
        </p:nvSpPr>
        <p:spPr>
          <a:xfrm>
            <a:off x="1268879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CA4729-B3D3-421E-AC1B-F3F399BB14C2}"/>
              </a:ext>
            </a:extLst>
          </p:cNvPr>
          <p:cNvSpPr/>
          <p:nvPr/>
        </p:nvSpPr>
        <p:spPr>
          <a:xfrm>
            <a:off x="2028733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093C08-3E73-4D6E-83F1-79D3D523AC95}"/>
              </a:ext>
            </a:extLst>
          </p:cNvPr>
          <p:cNvSpPr/>
          <p:nvPr/>
        </p:nvSpPr>
        <p:spPr>
          <a:xfrm>
            <a:off x="2788587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215DAC-3B56-4F24-A9C8-DC24D94734EC}"/>
              </a:ext>
            </a:extLst>
          </p:cNvPr>
          <p:cNvSpPr/>
          <p:nvPr/>
        </p:nvSpPr>
        <p:spPr>
          <a:xfrm>
            <a:off x="3548441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8CCD2-783A-485C-B243-0ABD4508DE5D}"/>
              </a:ext>
            </a:extLst>
          </p:cNvPr>
          <p:cNvSpPr/>
          <p:nvPr/>
        </p:nvSpPr>
        <p:spPr>
          <a:xfrm>
            <a:off x="4308295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B21D0-F91B-40AB-A85E-758E59C7B57C}"/>
              </a:ext>
            </a:extLst>
          </p:cNvPr>
          <p:cNvSpPr/>
          <p:nvPr/>
        </p:nvSpPr>
        <p:spPr>
          <a:xfrm>
            <a:off x="5068149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854296-75FE-4D91-8D3F-99A7AF2026A3}"/>
              </a:ext>
            </a:extLst>
          </p:cNvPr>
          <p:cNvSpPr/>
          <p:nvPr/>
        </p:nvSpPr>
        <p:spPr>
          <a:xfrm>
            <a:off x="5828003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C2AC9B-DBA3-4E52-BBAF-7B46EF9B871C}"/>
              </a:ext>
            </a:extLst>
          </p:cNvPr>
          <p:cNvSpPr/>
          <p:nvPr/>
        </p:nvSpPr>
        <p:spPr>
          <a:xfrm>
            <a:off x="6587857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177320-D37E-45CB-8553-9A60DCC3B739}"/>
              </a:ext>
            </a:extLst>
          </p:cNvPr>
          <p:cNvSpPr/>
          <p:nvPr/>
        </p:nvSpPr>
        <p:spPr>
          <a:xfrm>
            <a:off x="7347711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6F915A-A349-4884-BA98-0B3B94DF2A0E}"/>
              </a:ext>
            </a:extLst>
          </p:cNvPr>
          <p:cNvSpPr/>
          <p:nvPr/>
        </p:nvSpPr>
        <p:spPr>
          <a:xfrm>
            <a:off x="8107565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0FA4AB-2C3C-4E5E-B445-8FD7A9CEE0B5}"/>
              </a:ext>
            </a:extLst>
          </p:cNvPr>
          <p:cNvSpPr/>
          <p:nvPr/>
        </p:nvSpPr>
        <p:spPr>
          <a:xfrm>
            <a:off x="8867419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CA72C9-F02E-4B34-9758-59F80182697A}"/>
              </a:ext>
            </a:extLst>
          </p:cNvPr>
          <p:cNvSpPr/>
          <p:nvPr/>
        </p:nvSpPr>
        <p:spPr>
          <a:xfrm>
            <a:off x="9627273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4AA4F4-27C3-4D0F-B4CE-95E9A9EF2AA4}"/>
              </a:ext>
            </a:extLst>
          </p:cNvPr>
          <p:cNvSpPr/>
          <p:nvPr/>
        </p:nvSpPr>
        <p:spPr>
          <a:xfrm>
            <a:off x="10347336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DEFF9-7453-461B-AE2E-0CA6EA25AEF3}"/>
              </a:ext>
            </a:extLst>
          </p:cNvPr>
          <p:cNvSpPr/>
          <p:nvPr/>
        </p:nvSpPr>
        <p:spPr>
          <a:xfrm>
            <a:off x="11107190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10AE4C8-1B15-43C2-86FD-1532E4278FE2}"/>
              </a:ext>
            </a:extLst>
          </p:cNvPr>
          <p:cNvSpPr/>
          <p:nvPr/>
        </p:nvSpPr>
        <p:spPr>
          <a:xfrm rot="16200000">
            <a:off x="2000358" y="1505915"/>
            <a:ext cx="528730" cy="31231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055A6BC3-8D78-49F2-8C85-250CC5C660C6}"/>
              </a:ext>
            </a:extLst>
          </p:cNvPr>
          <p:cNvSpPr/>
          <p:nvPr/>
        </p:nvSpPr>
        <p:spPr>
          <a:xfrm rot="16200000">
            <a:off x="5828003" y="1505915"/>
            <a:ext cx="528730" cy="31231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4609359D-650C-4147-8A6C-3099CDFEE3D1}"/>
              </a:ext>
            </a:extLst>
          </p:cNvPr>
          <p:cNvSpPr/>
          <p:nvPr/>
        </p:nvSpPr>
        <p:spPr>
          <a:xfrm rot="16200000">
            <a:off x="9545637" y="1505914"/>
            <a:ext cx="528730" cy="31231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70FFE4-7561-4822-9FDE-6A1688D96F32}"/>
              </a:ext>
            </a:extLst>
          </p:cNvPr>
          <p:cNvSpPr/>
          <p:nvPr/>
        </p:nvSpPr>
        <p:spPr>
          <a:xfrm>
            <a:off x="509025" y="3568315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171D13-73BE-4BA1-9B66-6278E9954C14}"/>
              </a:ext>
            </a:extLst>
          </p:cNvPr>
          <p:cNvSpPr/>
          <p:nvPr/>
        </p:nvSpPr>
        <p:spPr>
          <a:xfrm>
            <a:off x="1268879" y="3568315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F91FE3-D4A6-4D68-A3D5-BBEB30C372E2}"/>
              </a:ext>
            </a:extLst>
          </p:cNvPr>
          <p:cNvSpPr/>
          <p:nvPr/>
        </p:nvSpPr>
        <p:spPr>
          <a:xfrm>
            <a:off x="2028733" y="3568315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764908-BC93-4D6B-8011-F0A2D39F87F7}"/>
              </a:ext>
            </a:extLst>
          </p:cNvPr>
          <p:cNvSpPr/>
          <p:nvPr/>
        </p:nvSpPr>
        <p:spPr>
          <a:xfrm>
            <a:off x="2788587" y="3568315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1E3ACB-7CB2-4397-B5AD-3078DCBCE845}"/>
              </a:ext>
            </a:extLst>
          </p:cNvPr>
          <p:cNvSpPr/>
          <p:nvPr/>
        </p:nvSpPr>
        <p:spPr>
          <a:xfrm>
            <a:off x="3548441" y="3568315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0B592B-6E51-4308-BFFF-77969283779C}"/>
              </a:ext>
            </a:extLst>
          </p:cNvPr>
          <p:cNvSpPr/>
          <p:nvPr/>
        </p:nvSpPr>
        <p:spPr>
          <a:xfrm>
            <a:off x="4308295" y="3568315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EB3F30-E5AA-4481-B0E4-D284A6ADE9BE}"/>
              </a:ext>
            </a:extLst>
          </p:cNvPr>
          <p:cNvSpPr/>
          <p:nvPr/>
        </p:nvSpPr>
        <p:spPr>
          <a:xfrm>
            <a:off x="5068149" y="3568315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75F222-0BC7-4532-B099-9AE2182AAEFE}"/>
              </a:ext>
            </a:extLst>
          </p:cNvPr>
          <p:cNvSpPr/>
          <p:nvPr/>
        </p:nvSpPr>
        <p:spPr>
          <a:xfrm>
            <a:off x="5828003" y="3568315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3BB810-4D26-45CC-B09B-3D6B7D50DD96}"/>
              </a:ext>
            </a:extLst>
          </p:cNvPr>
          <p:cNvSpPr/>
          <p:nvPr/>
        </p:nvSpPr>
        <p:spPr>
          <a:xfrm>
            <a:off x="6587857" y="3568315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D291D4-A6B2-4F28-8845-1C5B28596008}"/>
              </a:ext>
            </a:extLst>
          </p:cNvPr>
          <p:cNvSpPr/>
          <p:nvPr/>
        </p:nvSpPr>
        <p:spPr>
          <a:xfrm>
            <a:off x="7347711" y="3568315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AF747E-5396-4DCA-83FA-D35D024E13F3}"/>
              </a:ext>
            </a:extLst>
          </p:cNvPr>
          <p:cNvSpPr/>
          <p:nvPr/>
        </p:nvSpPr>
        <p:spPr>
          <a:xfrm>
            <a:off x="8107565" y="3568315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E96C9C6-FEC9-4CF2-A896-98193966E732}"/>
              </a:ext>
            </a:extLst>
          </p:cNvPr>
          <p:cNvSpPr/>
          <p:nvPr/>
        </p:nvSpPr>
        <p:spPr>
          <a:xfrm>
            <a:off x="8867419" y="3568315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2F3CF0E-C3C6-4C20-988B-674B4BD56BAF}"/>
              </a:ext>
            </a:extLst>
          </p:cNvPr>
          <p:cNvSpPr/>
          <p:nvPr/>
        </p:nvSpPr>
        <p:spPr>
          <a:xfrm>
            <a:off x="9627273" y="3568315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12DA1E-2708-4066-9882-E43161D17E36}"/>
              </a:ext>
            </a:extLst>
          </p:cNvPr>
          <p:cNvSpPr/>
          <p:nvPr/>
        </p:nvSpPr>
        <p:spPr>
          <a:xfrm>
            <a:off x="10347336" y="3568315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1ABF53-9192-406B-BE9C-2D9E766DF808}"/>
              </a:ext>
            </a:extLst>
          </p:cNvPr>
          <p:cNvSpPr/>
          <p:nvPr/>
        </p:nvSpPr>
        <p:spPr>
          <a:xfrm>
            <a:off x="11107190" y="3568315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060842-CB20-4C0C-B80E-B31933F4EDD0}"/>
              </a:ext>
            </a:extLst>
          </p:cNvPr>
          <p:cNvSpPr/>
          <p:nvPr/>
        </p:nvSpPr>
        <p:spPr>
          <a:xfrm>
            <a:off x="4665404" y="4486644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89DF1A-7C35-455F-AC02-DC2007CC6F0E}"/>
              </a:ext>
            </a:extLst>
          </p:cNvPr>
          <p:cNvSpPr/>
          <p:nvPr/>
        </p:nvSpPr>
        <p:spPr>
          <a:xfrm>
            <a:off x="5828003" y="4486644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1DB303F-5D81-4054-A7B9-C9C07966DE03}"/>
              </a:ext>
            </a:extLst>
          </p:cNvPr>
          <p:cNvSpPr/>
          <p:nvPr/>
        </p:nvSpPr>
        <p:spPr>
          <a:xfrm>
            <a:off x="6990602" y="4486644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9F2FFD-6C51-4693-91EE-57577DD1448B}"/>
              </a:ext>
            </a:extLst>
          </p:cNvPr>
          <p:cNvSpPr txBox="1"/>
          <p:nvPr/>
        </p:nvSpPr>
        <p:spPr>
          <a:xfrm>
            <a:off x="2264723" y="4458621"/>
            <a:ext cx="2024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these are the medians</a:t>
            </a:r>
          </a:p>
          <a:p>
            <a:r>
              <a:rPr lang="hu-HU" sz="1600" i="1" dirty="0"/>
              <a:t>of the original chunks</a:t>
            </a:r>
            <a:endParaRPr lang="en-GB" sz="1600" i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4D24D27-05CD-49E8-AAD6-F5A3AA9AE8F4}"/>
              </a:ext>
            </a:extLst>
          </p:cNvPr>
          <p:cNvSpPr/>
          <p:nvPr/>
        </p:nvSpPr>
        <p:spPr>
          <a:xfrm>
            <a:off x="5828003" y="539399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FCF8F7-50B0-4620-B9A0-0970FB9235FB}"/>
              </a:ext>
            </a:extLst>
          </p:cNvPr>
          <p:cNvSpPr/>
          <p:nvPr/>
        </p:nvSpPr>
        <p:spPr>
          <a:xfrm>
            <a:off x="6990602" y="5381620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E1BF24-79CA-44FA-9437-21024F4AC6A6}"/>
              </a:ext>
            </a:extLst>
          </p:cNvPr>
          <p:cNvSpPr/>
          <p:nvPr/>
        </p:nvSpPr>
        <p:spPr>
          <a:xfrm>
            <a:off x="4665404" y="5404973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D8ABB3-45A4-40C5-82B3-238D0AA38B3C}"/>
              </a:ext>
            </a:extLst>
          </p:cNvPr>
          <p:cNvSpPr txBox="1"/>
          <p:nvPr/>
        </p:nvSpPr>
        <p:spPr>
          <a:xfrm>
            <a:off x="2052005" y="5376950"/>
            <a:ext cx="244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have to sort again and get</a:t>
            </a:r>
          </a:p>
          <a:p>
            <a:r>
              <a:rPr lang="hu-HU" sz="1600" i="1" dirty="0"/>
              <a:t>the median of these values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152047466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B0590-6C02-4C65-9E76-34CBB699728A}"/>
              </a:ext>
            </a:extLst>
          </p:cNvPr>
          <p:cNvSpPr/>
          <p:nvPr/>
        </p:nvSpPr>
        <p:spPr>
          <a:xfrm>
            <a:off x="509025" y="2134572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8B96C-ADFB-49D9-86CA-A21A87063B20}"/>
              </a:ext>
            </a:extLst>
          </p:cNvPr>
          <p:cNvSpPr/>
          <p:nvPr/>
        </p:nvSpPr>
        <p:spPr>
          <a:xfrm>
            <a:off x="1268879" y="2134572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CA4729-B3D3-421E-AC1B-F3F399BB14C2}"/>
              </a:ext>
            </a:extLst>
          </p:cNvPr>
          <p:cNvSpPr/>
          <p:nvPr/>
        </p:nvSpPr>
        <p:spPr>
          <a:xfrm>
            <a:off x="2028733" y="2134572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093C08-3E73-4D6E-83F1-79D3D523AC95}"/>
              </a:ext>
            </a:extLst>
          </p:cNvPr>
          <p:cNvSpPr/>
          <p:nvPr/>
        </p:nvSpPr>
        <p:spPr>
          <a:xfrm>
            <a:off x="2788587" y="2134572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215DAC-3B56-4F24-A9C8-DC24D94734EC}"/>
              </a:ext>
            </a:extLst>
          </p:cNvPr>
          <p:cNvSpPr/>
          <p:nvPr/>
        </p:nvSpPr>
        <p:spPr>
          <a:xfrm>
            <a:off x="3548441" y="2134572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8CCD2-783A-485C-B243-0ABD4508DE5D}"/>
              </a:ext>
            </a:extLst>
          </p:cNvPr>
          <p:cNvSpPr/>
          <p:nvPr/>
        </p:nvSpPr>
        <p:spPr>
          <a:xfrm>
            <a:off x="4308295" y="2134572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B21D0-F91B-40AB-A85E-758E59C7B57C}"/>
              </a:ext>
            </a:extLst>
          </p:cNvPr>
          <p:cNvSpPr/>
          <p:nvPr/>
        </p:nvSpPr>
        <p:spPr>
          <a:xfrm>
            <a:off x="5068149" y="2134572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854296-75FE-4D91-8D3F-99A7AF2026A3}"/>
              </a:ext>
            </a:extLst>
          </p:cNvPr>
          <p:cNvSpPr/>
          <p:nvPr/>
        </p:nvSpPr>
        <p:spPr>
          <a:xfrm>
            <a:off x="5828003" y="2134572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C2AC9B-DBA3-4E52-BBAF-7B46EF9B871C}"/>
              </a:ext>
            </a:extLst>
          </p:cNvPr>
          <p:cNvSpPr/>
          <p:nvPr/>
        </p:nvSpPr>
        <p:spPr>
          <a:xfrm>
            <a:off x="6587857" y="2134572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177320-D37E-45CB-8553-9A60DCC3B739}"/>
              </a:ext>
            </a:extLst>
          </p:cNvPr>
          <p:cNvSpPr/>
          <p:nvPr/>
        </p:nvSpPr>
        <p:spPr>
          <a:xfrm>
            <a:off x="7356348" y="2134572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6F915A-A349-4884-BA98-0B3B94DF2A0E}"/>
              </a:ext>
            </a:extLst>
          </p:cNvPr>
          <p:cNvSpPr/>
          <p:nvPr/>
        </p:nvSpPr>
        <p:spPr>
          <a:xfrm>
            <a:off x="8116202" y="2134572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0FA4AB-2C3C-4E5E-B445-8FD7A9CEE0B5}"/>
              </a:ext>
            </a:extLst>
          </p:cNvPr>
          <p:cNvSpPr/>
          <p:nvPr/>
        </p:nvSpPr>
        <p:spPr>
          <a:xfrm>
            <a:off x="8876056" y="2134572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CA72C9-F02E-4B34-9758-59F80182697A}"/>
              </a:ext>
            </a:extLst>
          </p:cNvPr>
          <p:cNvSpPr/>
          <p:nvPr/>
        </p:nvSpPr>
        <p:spPr>
          <a:xfrm>
            <a:off x="9635910" y="2134572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4AA4F4-27C3-4D0F-B4CE-95E9A9EF2AA4}"/>
              </a:ext>
            </a:extLst>
          </p:cNvPr>
          <p:cNvSpPr/>
          <p:nvPr/>
        </p:nvSpPr>
        <p:spPr>
          <a:xfrm>
            <a:off x="10355973" y="2134572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DEFF9-7453-461B-AE2E-0CA6EA25AEF3}"/>
              </a:ext>
            </a:extLst>
          </p:cNvPr>
          <p:cNvSpPr/>
          <p:nvPr/>
        </p:nvSpPr>
        <p:spPr>
          <a:xfrm>
            <a:off x="11115827" y="2134572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10AE4C8-1B15-43C2-86FD-1532E4278FE2}"/>
              </a:ext>
            </a:extLst>
          </p:cNvPr>
          <p:cNvSpPr/>
          <p:nvPr/>
        </p:nvSpPr>
        <p:spPr>
          <a:xfrm rot="16200000">
            <a:off x="2000358" y="1505915"/>
            <a:ext cx="528730" cy="31231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055A6BC3-8D78-49F2-8C85-250CC5C660C6}"/>
              </a:ext>
            </a:extLst>
          </p:cNvPr>
          <p:cNvSpPr/>
          <p:nvPr/>
        </p:nvSpPr>
        <p:spPr>
          <a:xfrm rot="16200000">
            <a:off x="5828003" y="1505915"/>
            <a:ext cx="528730" cy="31231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4609359D-650C-4147-8A6C-3099CDFEE3D1}"/>
              </a:ext>
            </a:extLst>
          </p:cNvPr>
          <p:cNvSpPr/>
          <p:nvPr/>
        </p:nvSpPr>
        <p:spPr>
          <a:xfrm rot="16200000">
            <a:off x="9545637" y="1505914"/>
            <a:ext cx="528730" cy="31231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70FFE4-7561-4822-9FDE-6A1688D96F32}"/>
              </a:ext>
            </a:extLst>
          </p:cNvPr>
          <p:cNvSpPr/>
          <p:nvPr/>
        </p:nvSpPr>
        <p:spPr>
          <a:xfrm>
            <a:off x="517662" y="3568315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171D13-73BE-4BA1-9B66-6278E9954C14}"/>
              </a:ext>
            </a:extLst>
          </p:cNvPr>
          <p:cNvSpPr/>
          <p:nvPr/>
        </p:nvSpPr>
        <p:spPr>
          <a:xfrm>
            <a:off x="1277516" y="3568315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F91FE3-D4A6-4D68-A3D5-BBEB30C372E2}"/>
              </a:ext>
            </a:extLst>
          </p:cNvPr>
          <p:cNvSpPr/>
          <p:nvPr/>
        </p:nvSpPr>
        <p:spPr>
          <a:xfrm>
            <a:off x="2037370" y="3568315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764908-BC93-4D6B-8011-F0A2D39F87F7}"/>
              </a:ext>
            </a:extLst>
          </p:cNvPr>
          <p:cNvSpPr/>
          <p:nvPr/>
        </p:nvSpPr>
        <p:spPr>
          <a:xfrm>
            <a:off x="2797224" y="3568315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1E3ACB-7CB2-4397-B5AD-3078DCBCE845}"/>
              </a:ext>
            </a:extLst>
          </p:cNvPr>
          <p:cNvSpPr/>
          <p:nvPr/>
        </p:nvSpPr>
        <p:spPr>
          <a:xfrm>
            <a:off x="3557078" y="3568315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0B592B-6E51-4308-BFFF-77969283779C}"/>
              </a:ext>
            </a:extLst>
          </p:cNvPr>
          <p:cNvSpPr/>
          <p:nvPr/>
        </p:nvSpPr>
        <p:spPr>
          <a:xfrm>
            <a:off x="4316932" y="3568315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EB3F30-E5AA-4481-B0E4-D284A6ADE9BE}"/>
              </a:ext>
            </a:extLst>
          </p:cNvPr>
          <p:cNvSpPr/>
          <p:nvPr/>
        </p:nvSpPr>
        <p:spPr>
          <a:xfrm>
            <a:off x="5076786" y="3568315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75F222-0BC7-4532-B099-9AE2182AAEFE}"/>
              </a:ext>
            </a:extLst>
          </p:cNvPr>
          <p:cNvSpPr/>
          <p:nvPr/>
        </p:nvSpPr>
        <p:spPr>
          <a:xfrm>
            <a:off x="5836640" y="3568315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3BB810-4D26-45CC-B09B-3D6B7D50DD96}"/>
              </a:ext>
            </a:extLst>
          </p:cNvPr>
          <p:cNvSpPr/>
          <p:nvPr/>
        </p:nvSpPr>
        <p:spPr>
          <a:xfrm>
            <a:off x="6596494" y="3568315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D291D4-A6B2-4F28-8845-1C5B28596008}"/>
              </a:ext>
            </a:extLst>
          </p:cNvPr>
          <p:cNvSpPr/>
          <p:nvPr/>
        </p:nvSpPr>
        <p:spPr>
          <a:xfrm>
            <a:off x="7356348" y="3568315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AF747E-5396-4DCA-83FA-D35D024E13F3}"/>
              </a:ext>
            </a:extLst>
          </p:cNvPr>
          <p:cNvSpPr/>
          <p:nvPr/>
        </p:nvSpPr>
        <p:spPr>
          <a:xfrm>
            <a:off x="8116202" y="3568315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E96C9C6-FEC9-4CF2-A896-98193966E732}"/>
              </a:ext>
            </a:extLst>
          </p:cNvPr>
          <p:cNvSpPr/>
          <p:nvPr/>
        </p:nvSpPr>
        <p:spPr>
          <a:xfrm>
            <a:off x="8876056" y="3568315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2F3CF0E-C3C6-4C20-988B-674B4BD56BAF}"/>
              </a:ext>
            </a:extLst>
          </p:cNvPr>
          <p:cNvSpPr/>
          <p:nvPr/>
        </p:nvSpPr>
        <p:spPr>
          <a:xfrm>
            <a:off x="9635910" y="3568315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12DA1E-2708-4066-9882-E43161D17E36}"/>
              </a:ext>
            </a:extLst>
          </p:cNvPr>
          <p:cNvSpPr/>
          <p:nvPr/>
        </p:nvSpPr>
        <p:spPr>
          <a:xfrm>
            <a:off x="10355973" y="3568315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1ABF53-9192-406B-BE9C-2D9E766DF808}"/>
              </a:ext>
            </a:extLst>
          </p:cNvPr>
          <p:cNvSpPr/>
          <p:nvPr/>
        </p:nvSpPr>
        <p:spPr>
          <a:xfrm>
            <a:off x="11115827" y="3568315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060842-CB20-4C0C-B80E-B31933F4EDD0}"/>
              </a:ext>
            </a:extLst>
          </p:cNvPr>
          <p:cNvSpPr/>
          <p:nvPr/>
        </p:nvSpPr>
        <p:spPr>
          <a:xfrm>
            <a:off x="4674041" y="4486644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89DF1A-7C35-455F-AC02-DC2007CC6F0E}"/>
              </a:ext>
            </a:extLst>
          </p:cNvPr>
          <p:cNvSpPr/>
          <p:nvPr/>
        </p:nvSpPr>
        <p:spPr>
          <a:xfrm>
            <a:off x="5836640" y="4486644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1DB303F-5D81-4054-A7B9-C9C07966DE03}"/>
              </a:ext>
            </a:extLst>
          </p:cNvPr>
          <p:cNvSpPr/>
          <p:nvPr/>
        </p:nvSpPr>
        <p:spPr>
          <a:xfrm>
            <a:off x="6999239" y="4486644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9F2FFD-6C51-4693-91EE-57577DD1448B}"/>
              </a:ext>
            </a:extLst>
          </p:cNvPr>
          <p:cNvSpPr txBox="1"/>
          <p:nvPr/>
        </p:nvSpPr>
        <p:spPr>
          <a:xfrm>
            <a:off x="2264723" y="4458621"/>
            <a:ext cx="2024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these are the medians</a:t>
            </a:r>
          </a:p>
          <a:p>
            <a:r>
              <a:rPr lang="hu-HU" sz="1600" i="1" dirty="0"/>
              <a:t>of the original chunks</a:t>
            </a:r>
            <a:endParaRPr lang="en-GB" sz="1600" i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4D24D27-05CD-49E8-AAD6-F5A3AA9AE8F4}"/>
              </a:ext>
            </a:extLst>
          </p:cNvPr>
          <p:cNvSpPr/>
          <p:nvPr/>
        </p:nvSpPr>
        <p:spPr>
          <a:xfrm>
            <a:off x="5828003" y="539399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FCF8F7-50B0-4620-B9A0-0970FB9235FB}"/>
              </a:ext>
            </a:extLst>
          </p:cNvPr>
          <p:cNvSpPr/>
          <p:nvPr/>
        </p:nvSpPr>
        <p:spPr>
          <a:xfrm>
            <a:off x="6999239" y="5381620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E1BF24-79CA-44FA-9437-21024F4AC6A6}"/>
              </a:ext>
            </a:extLst>
          </p:cNvPr>
          <p:cNvSpPr/>
          <p:nvPr/>
        </p:nvSpPr>
        <p:spPr>
          <a:xfrm>
            <a:off x="4674041" y="5404973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D8ABB3-45A4-40C5-82B3-238D0AA38B3C}"/>
              </a:ext>
            </a:extLst>
          </p:cNvPr>
          <p:cNvSpPr txBox="1"/>
          <p:nvPr/>
        </p:nvSpPr>
        <p:spPr>
          <a:xfrm>
            <a:off x="2052005" y="5376950"/>
            <a:ext cx="244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have to sort again and get</a:t>
            </a:r>
          </a:p>
          <a:p>
            <a:r>
              <a:rPr lang="hu-HU" sz="1600" i="1" dirty="0"/>
              <a:t>the median of these values</a:t>
            </a:r>
            <a:endParaRPr lang="en-GB" sz="1600" i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AC0774-9D90-4603-81E6-34F51EAFD9E2}"/>
              </a:ext>
            </a:extLst>
          </p:cNvPr>
          <p:cNvSpPr/>
          <p:nvPr/>
        </p:nvSpPr>
        <p:spPr>
          <a:xfrm>
            <a:off x="5505266" y="5073161"/>
            <a:ext cx="1181467" cy="1192352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62378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B0590-6C02-4C65-9E76-34CBB699728A}"/>
              </a:ext>
            </a:extLst>
          </p:cNvPr>
          <p:cNvSpPr/>
          <p:nvPr/>
        </p:nvSpPr>
        <p:spPr>
          <a:xfrm>
            <a:off x="509025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8B96C-ADFB-49D9-86CA-A21A87063B20}"/>
              </a:ext>
            </a:extLst>
          </p:cNvPr>
          <p:cNvSpPr/>
          <p:nvPr/>
        </p:nvSpPr>
        <p:spPr>
          <a:xfrm>
            <a:off x="1268879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CA4729-B3D3-421E-AC1B-F3F399BB14C2}"/>
              </a:ext>
            </a:extLst>
          </p:cNvPr>
          <p:cNvSpPr/>
          <p:nvPr/>
        </p:nvSpPr>
        <p:spPr>
          <a:xfrm>
            <a:off x="2028733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093C08-3E73-4D6E-83F1-79D3D523AC95}"/>
              </a:ext>
            </a:extLst>
          </p:cNvPr>
          <p:cNvSpPr/>
          <p:nvPr/>
        </p:nvSpPr>
        <p:spPr>
          <a:xfrm>
            <a:off x="2788587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215DAC-3B56-4F24-A9C8-DC24D94734EC}"/>
              </a:ext>
            </a:extLst>
          </p:cNvPr>
          <p:cNvSpPr/>
          <p:nvPr/>
        </p:nvSpPr>
        <p:spPr>
          <a:xfrm>
            <a:off x="3548441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8CCD2-783A-485C-B243-0ABD4508DE5D}"/>
              </a:ext>
            </a:extLst>
          </p:cNvPr>
          <p:cNvSpPr/>
          <p:nvPr/>
        </p:nvSpPr>
        <p:spPr>
          <a:xfrm>
            <a:off x="4308295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B21D0-F91B-40AB-A85E-758E59C7B57C}"/>
              </a:ext>
            </a:extLst>
          </p:cNvPr>
          <p:cNvSpPr/>
          <p:nvPr/>
        </p:nvSpPr>
        <p:spPr>
          <a:xfrm>
            <a:off x="5068149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854296-75FE-4D91-8D3F-99A7AF2026A3}"/>
              </a:ext>
            </a:extLst>
          </p:cNvPr>
          <p:cNvSpPr/>
          <p:nvPr/>
        </p:nvSpPr>
        <p:spPr>
          <a:xfrm>
            <a:off x="5828003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C2AC9B-DBA3-4E52-BBAF-7B46EF9B871C}"/>
              </a:ext>
            </a:extLst>
          </p:cNvPr>
          <p:cNvSpPr/>
          <p:nvPr/>
        </p:nvSpPr>
        <p:spPr>
          <a:xfrm>
            <a:off x="6587857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177320-D37E-45CB-8553-9A60DCC3B739}"/>
              </a:ext>
            </a:extLst>
          </p:cNvPr>
          <p:cNvSpPr/>
          <p:nvPr/>
        </p:nvSpPr>
        <p:spPr>
          <a:xfrm>
            <a:off x="7347711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6F915A-A349-4884-BA98-0B3B94DF2A0E}"/>
              </a:ext>
            </a:extLst>
          </p:cNvPr>
          <p:cNvSpPr/>
          <p:nvPr/>
        </p:nvSpPr>
        <p:spPr>
          <a:xfrm>
            <a:off x="8107565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0FA4AB-2C3C-4E5E-B445-8FD7A9CEE0B5}"/>
              </a:ext>
            </a:extLst>
          </p:cNvPr>
          <p:cNvSpPr/>
          <p:nvPr/>
        </p:nvSpPr>
        <p:spPr>
          <a:xfrm>
            <a:off x="8867419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CA72C9-F02E-4B34-9758-59F80182697A}"/>
              </a:ext>
            </a:extLst>
          </p:cNvPr>
          <p:cNvSpPr/>
          <p:nvPr/>
        </p:nvSpPr>
        <p:spPr>
          <a:xfrm>
            <a:off x="9627273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4AA4F4-27C3-4D0F-B4CE-95E9A9EF2AA4}"/>
              </a:ext>
            </a:extLst>
          </p:cNvPr>
          <p:cNvSpPr/>
          <p:nvPr/>
        </p:nvSpPr>
        <p:spPr>
          <a:xfrm>
            <a:off x="10347336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DEFF9-7453-461B-AE2E-0CA6EA25AEF3}"/>
              </a:ext>
            </a:extLst>
          </p:cNvPr>
          <p:cNvSpPr/>
          <p:nvPr/>
        </p:nvSpPr>
        <p:spPr>
          <a:xfrm>
            <a:off x="11107190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92619570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B0590-6C02-4C65-9E76-34CBB699728A}"/>
              </a:ext>
            </a:extLst>
          </p:cNvPr>
          <p:cNvSpPr/>
          <p:nvPr/>
        </p:nvSpPr>
        <p:spPr>
          <a:xfrm>
            <a:off x="509025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8B96C-ADFB-49D9-86CA-A21A87063B20}"/>
              </a:ext>
            </a:extLst>
          </p:cNvPr>
          <p:cNvSpPr/>
          <p:nvPr/>
        </p:nvSpPr>
        <p:spPr>
          <a:xfrm>
            <a:off x="1268879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CA4729-B3D3-421E-AC1B-F3F399BB14C2}"/>
              </a:ext>
            </a:extLst>
          </p:cNvPr>
          <p:cNvSpPr/>
          <p:nvPr/>
        </p:nvSpPr>
        <p:spPr>
          <a:xfrm>
            <a:off x="2028733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093C08-3E73-4D6E-83F1-79D3D523AC95}"/>
              </a:ext>
            </a:extLst>
          </p:cNvPr>
          <p:cNvSpPr/>
          <p:nvPr/>
        </p:nvSpPr>
        <p:spPr>
          <a:xfrm>
            <a:off x="2788587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215DAC-3B56-4F24-A9C8-DC24D94734EC}"/>
              </a:ext>
            </a:extLst>
          </p:cNvPr>
          <p:cNvSpPr/>
          <p:nvPr/>
        </p:nvSpPr>
        <p:spPr>
          <a:xfrm>
            <a:off x="3548441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8CCD2-783A-485C-B243-0ABD4508DE5D}"/>
              </a:ext>
            </a:extLst>
          </p:cNvPr>
          <p:cNvSpPr/>
          <p:nvPr/>
        </p:nvSpPr>
        <p:spPr>
          <a:xfrm>
            <a:off x="4308295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B21D0-F91B-40AB-A85E-758E59C7B57C}"/>
              </a:ext>
            </a:extLst>
          </p:cNvPr>
          <p:cNvSpPr/>
          <p:nvPr/>
        </p:nvSpPr>
        <p:spPr>
          <a:xfrm>
            <a:off x="5068149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854296-75FE-4D91-8D3F-99A7AF2026A3}"/>
              </a:ext>
            </a:extLst>
          </p:cNvPr>
          <p:cNvSpPr/>
          <p:nvPr/>
        </p:nvSpPr>
        <p:spPr>
          <a:xfrm>
            <a:off x="5828003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C2AC9B-DBA3-4E52-BBAF-7B46EF9B871C}"/>
              </a:ext>
            </a:extLst>
          </p:cNvPr>
          <p:cNvSpPr/>
          <p:nvPr/>
        </p:nvSpPr>
        <p:spPr>
          <a:xfrm>
            <a:off x="6587857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177320-D37E-45CB-8553-9A60DCC3B739}"/>
              </a:ext>
            </a:extLst>
          </p:cNvPr>
          <p:cNvSpPr/>
          <p:nvPr/>
        </p:nvSpPr>
        <p:spPr>
          <a:xfrm>
            <a:off x="7347711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6F915A-A349-4884-BA98-0B3B94DF2A0E}"/>
              </a:ext>
            </a:extLst>
          </p:cNvPr>
          <p:cNvSpPr/>
          <p:nvPr/>
        </p:nvSpPr>
        <p:spPr>
          <a:xfrm>
            <a:off x="8107565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0FA4AB-2C3C-4E5E-B445-8FD7A9CEE0B5}"/>
              </a:ext>
            </a:extLst>
          </p:cNvPr>
          <p:cNvSpPr/>
          <p:nvPr/>
        </p:nvSpPr>
        <p:spPr>
          <a:xfrm>
            <a:off x="8867419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CA72C9-F02E-4B34-9758-59F80182697A}"/>
              </a:ext>
            </a:extLst>
          </p:cNvPr>
          <p:cNvSpPr/>
          <p:nvPr/>
        </p:nvSpPr>
        <p:spPr>
          <a:xfrm>
            <a:off x="9627273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4AA4F4-27C3-4D0F-B4CE-95E9A9EF2AA4}"/>
              </a:ext>
            </a:extLst>
          </p:cNvPr>
          <p:cNvSpPr/>
          <p:nvPr/>
        </p:nvSpPr>
        <p:spPr>
          <a:xfrm>
            <a:off x="10347336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DEFF9-7453-461B-AE2E-0CA6EA25AEF3}"/>
              </a:ext>
            </a:extLst>
          </p:cNvPr>
          <p:cNvSpPr/>
          <p:nvPr/>
        </p:nvSpPr>
        <p:spPr>
          <a:xfrm>
            <a:off x="11107190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16626560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B0590-6C02-4C65-9E76-34CBB699728A}"/>
              </a:ext>
            </a:extLst>
          </p:cNvPr>
          <p:cNvSpPr/>
          <p:nvPr/>
        </p:nvSpPr>
        <p:spPr>
          <a:xfrm>
            <a:off x="509025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8B96C-ADFB-49D9-86CA-A21A87063B20}"/>
              </a:ext>
            </a:extLst>
          </p:cNvPr>
          <p:cNvSpPr/>
          <p:nvPr/>
        </p:nvSpPr>
        <p:spPr>
          <a:xfrm>
            <a:off x="1268879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CA4729-B3D3-421E-AC1B-F3F399BB14C2}"/>
              </a:ext>
            </a:extLst>
          </p:cNvPr>
          <p:cNvSpPr/>
          <p:nvPr/>
        </p:nvSpPr>
        <p:spPr>
          <a:xfrm>
            <a:off x="2028733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093C08-3E73-4D6E-83F1-79D3D523AC95}"/>
              </a:ext>
            </a:extLst>
          </p:cNvPr>
          <p:cNvSpPr/>
          <p:nvPr/>
        </p:nvSpPr>
        <p:spPr>
          <a:xfrm>
            <a:off x="2788587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215DAC-3B56-4F24-A9C8-DC24D94734EC}"/>
              </a:ext>
            </a:extLst>
          </p:cNvPr>
          <p:cNvSpPr/>
          <p:nvPr/>
        </p:nvSpPr>
        <p:spPr>
          <a:xfrm>
            <a:off x="3548441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8CCD2-783A-485C-B243-0ABD4508DE5D}"/>
              </a:ext>
            </a:extLst>
          </p:cNvPr>
          <p:cNvSpPr/>
          <p:nvPr/>
        </p:nvSpPr>
        <p:spPr>
          <a:xfrm>
            <a:off x="4308295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B21D0-F91B-40AB-A85E-758E59C7B57C}"/>
              </a:ext>
            </a:extLst>
          </p:cNvPr>
          <p:cNvSpPr/>
          <p:nvPr/>
        </p:nvSpPr>
        <p:spPr>
          <a:xfrm>
            <a:off x="5068149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854296-75FE-4D91-8D3F-99A7AF2026A3}"/>
              </a:ext>
            </a:extLst>
          </p:cNvPr>
          <p:cNvSpPr/>
          <p:nvPr/>
        </p:nvSpPr>
        <p:spPr>
          <a:xfrm>
            <a:off x="5828003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C2AC9B-DBA3-4E52-BBAF-7B46EF9B871C}"/>
              </a:ext>
            </a:extLst>
          </p:cNvPr>
          <p:cNvSpPr/>
          <p:nvPr/>
        </p:nvSpPr>
        <p:spPr>
          <a:xfrm>
            <a:off x="6587857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177320-D37E-45CB-8553-9A60DCC3B739}"/>
              </a:ext>
            </a:extLst>
          </p:cNvPr>
          <p:cNvSpPr/>
          <p:nvPr/>
        </p:nvSpPr>
        <p:spPr>
          <a:xfrm>
            <a:off x="7347711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6F915A-A349-4884-BA98-0B3B94DF2A0E}"/>
              </a:ext>
            </a:extLst>
          </p:cNvPr>
          <p:cNvSpPr/>
          <p:nvPr/>
        </p:nvSpPr>
        <p:spPr>
          <a:xfrm>
            <a:off x="8107565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0FA4AB-2C3C-4E5E-B445-8FD7A9CEE0B5}"/>
              </a:ext>
            </a:extLst>
          </p:cNvPr>
          <p:cNvSpPr/>
          <p:nvPr/>
        </p:nvSpPr>
        <p:spPr>
          <a:xfrm>
            <a:off x="8867419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CA72C9-F02E-4B34-9758-59F80182697A}"/>
              </a:ext>
            </a:extLst>
          </p:cNvPr>
          <p:cNvSpPr/>
          <p:nvPr/>
        </p:nvSpPr>
        <p:spPr>
          <a:xfrm>
            <a:off x="9627273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4AA4F4-27C3-4D0F-B4CE-95E9A9EF2AA4}"/>
              </a:ext>
            </a:extLst>
          </p:cNvPr>
          <p:cNvSpPr/>
          <p:nvPr/>
        </p:nvSpPr>
        <p:spPr>
          <a:xfrm>
            <a:off x="10347336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DEFF9-7453-461B-AE2E-0CA6EA25AEF3}"/>
              </a:ext>
            </a:extLst>
          </p:cNvPr>
          <p:cNvSpPr/>
          <p:nvPr/>
        </p:nvSpPr>
        <p:spPr>
          <a:xfrm>
            <a:off x="11107190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45812-5480-4EF0-B399-2E8BB66937E2}"/>
              </a:ext>
            </a:extLst>
          </p:cNvPr>
          <p:cNvSpPr txBox="1"/>
          <p:nvPr/>
        </p:nvSpPr>
        <p:spPr>
          <a:xfrm>
            <a:off x="2360899" y="3429000"/>
            <a:ext cx="799166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as you can see if we use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median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as the pivot item then 	the quickselect will work fine –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O(N)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is guaranteed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there are approximately the same number of items on the 		left and right side of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pivot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732498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Introselect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quickselect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algorithm is memory efficient but sometimes it gets slow because of bad pivot selection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median of medians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approch is fast (guaranteed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linear running time) but uses some additional memory</a:t>
            </a:r>
          </a:p>
          <a:p>
            <a:r>
              <a:rPr lang="hu-HU" b="1" dirty="0">
                <a:solidFill>
                  <a:srgbClr val="FFC000"/>
                </a:solidFill>
              </a:rPr>
              <a:t>INTROSELECT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combine the two approaches - it is a typical hybrid algorithm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starts with quickselect and then falls back to median of medians algorithms if progress is too slow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79341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Secretary Problem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(Algorithmic Problems)</a:t>
            </a:r>
          </a:p>
        </p:txBody>
      </p:sp>
    </p:spTree>
    <p:extLst>
      <p:ext uri="{BB962C8B-B14F-4D97-AF65-F5344CB8AC3E}">
        <p14:creationId xmlns:p14="http://schemas.microsoft.com/office/powerpoint/2010/main" val="362825656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Secreta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ry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far we have discussed how to find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-th order statistics in an underlying data structure (we know the data in advance)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what if we want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the k-th order statistics of a stream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(so we do not know the data in advance)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online algorithm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so we have to process the data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without having the entire input available from the start</a:t>
            </a:r>
            <a:endParaRPr lang="hu-HU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not use partition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because we do not have the entire dataset</a:t>
            </a:r>
          </a:p>
          <a:p>
            <a:r>
              <a:rPr lang="hu-HU" b="1" dirty="0">
                <a:solidFill>
                  <a:srgbClr val="FF7C80"/>
                </a:solidFill>
              </a:rPr>
              <a:t>PARTITION BASED APPROACHES CAN NOT BE USED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46074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Secreta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ry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we can not use approaches such 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quickselect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median of medians algorithm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want to find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-th order statistics of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(for example while downloading data from the web)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 problem is to select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under these constraints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specific element of the input sequence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data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largest probability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rgbClr val="FF7C80"/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00120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Secreta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ry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52239"/>
          </a:xfrm>
        </p:spPr>
        <p:txBody>
          <a:bodyPr/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secretary problem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very important problem of  optimal stopping theory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also known as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„best choice problem”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want to hire the best secretary out of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applicants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applicants are interviewed one by one and after rejecting, the applicants can not be recalled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rank the applicant among all applicants interviewed so far but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are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unaware of the quality of yet unseen applicants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optimal strategy?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course we want to maximize the probability of selecting the best applicant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rgbClr val="FF7C80"/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390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A870D-025E-46F8-A53B-9DF77554D5FD}"/>
              </a:ext>
            </a:extLst>
          </p:cNvPr>
          <p:cNvSpPr txBox="1"/>
          <p:nvPr/>
        </p:nvSpPr>
        <p:spPr>
          <a:xfrm>
            <a:off x="838200" y="1459855"/>
            <a:ext cx="3438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1.) THE PARTITION PHASE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E9C2B9-2C88-4EAC-8B70-89CEC82D5042}"/>
              </a:ext>
            </a:extLst>
          </p:cNvPr>
          <p:cNvSpPr/>
          <p:nvPr/>
        </p:nvSpPr>
        <p:spPr>
          <a:xfrm>
            <a:off x="3384392" y="2323790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9ABD97-68DE-417D-8880-C625FBC6C488}"/>
              </a:ext>
            </a:extLst>
          </p:cNvPr>
          <p:cNvSpPr/>
          <p:nvPr/>
        </p:nvSpPr>
        <p:spPr>
          <a:xfrm>
            <a:off x="4144246" y="2323790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-2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674C7D-33FF-4473-B281-BE6E2D286F02}"/>
              </a:ext>
            </a:extLst>
          </p:cNvPr>
          <p:cNvSpPr/>
          <p:nvPr/>
        </p:nvSpPr>
        <p:spPr>
          <a:xfrm>
            <a:off x="4904100" y="2323790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77018-7784-496F-8A58-81A32AACF182}"/>
              </a:ext>
            </a:extLst>
          </p:cNvPr>
          <p:cNvSpPr/>
          <p:nvPr/>
        </p:nvSpPr>
        <p:spPr>
          <a:xfrm>
            <a:off x="5663954" y="2323790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F1B2CD-CF98-489A-B5B3-55426523BA63}"/>
              </a:ext>
            </a:extLst>
          </p:cNvPr>
          <p:cNvSpPr/>
          <p:nvPr/>
        </p:nvSpPr>
        <p:spPr>
          <a:xfrm>
            <a:off x="6423808" y="2323790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05C195-9371-4BAB-8BBE-D151447B1AFF}"/>
              </a:ext>
            </a:extLst>
          </p:cNvPr>
          <p:cNvSpPr/>
          <p:nvPr/>
        </p:nvSpPr>
        <p:spPr>
          <a:xfrm>
            <a:off x="7183662" y="2323790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06AB3-70FB-4F24-A9CF-9C0515FDD723}"/>
              </a:ext>
            </a:extLst>
          </p:cNvPr>
          <p:cNvSpPr txBox="1"/>
          <p:nvPr/>
        </p:nvSpPr>
        <p:spPr>
          <a:xfrm>
            <a:off x="4318841" y="1499297"/>
            <a:ext cx="436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k=2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 we are after the second largest item)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18F582-B0E3-4222-9FE9-3D9D37491726}"/>
              </a:ext>
            </a:extLst>
          </p:cNvPr>
          <p:cNvSpPr txBox="1"/>
          <p:nvPr/>
        </p:nvSpPr>
        <p:spPr>
          <a:xfrm>
            <a:off x="1815206" y="3505320"/>
            <a:ext cx="944963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are done,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return the index of the pivot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 Of course in the course of the algorithm,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we may have to make several partition procedure 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Main idea behind quickselect: we just need one „half” of the array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LEFT SIDE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subarray: if we want to find the small items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For example: third smallest value etc.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SIDE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right subarray: we want the large items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For example: second largest value etc.</a:t>
            </a:r>
          </a:p>
        </p:txBody>
      </p:sp>
    </p:spTree>
    <p:extLst>
      <p:ext uri="{BB962C8B-B14F-4D97-AF65-F5344CB8AC3E}">
        <p14:creationId xmlns:p14="http://schemas.microsoft.com/office/powerpoint/2010/main" val="214205964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Secreta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ry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52239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can consider every applicant and we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make the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final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decision after that: it is the simple selection problem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 can be done in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linear running time complexity with quickselect algorithm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now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 HAVE TO MAKE THE DECISION IMMEDIATELY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(when considering the actual applicant)</a:t>
            </a:r>
          </a:p>
          <a:p>
            <a:endParaRPr lang="hu-HU" dirty="0">
              <a:solidFill>
                <a:srgbClr val="FF7C80"/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63223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Secreta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ry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- Solution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70169-7528-4690-975A-6F5DB5477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best strategy is to reject the fist     applicants and then select the one that is better than all the applicants interviewed so far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kern="2400" spc="4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hu-HU" kern="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is the so-called </a:t>
            </a:r>
            <a:r>
              <a:rPr lang="hu-HU" kern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stopping rule because the probability to 			</a:t>
            </a:r>
          </a:p>
          <a:p>
            <a:pPr marL="0" indent="0">
              <a:buNone/>
            </a:pPr>
            <a:r>
              <a:rPr lang="hu-HU" kern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pick the best candidate is      (</a:t>
            </a:r>
            <a:r>
              <a:rPr lang="hu-HU" b="1" kern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37%</a:t>
            </a:r>
            <a:r>
              <a:rPr lang="hu-HU" kern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GB" kern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B6049D-1B03-4B7A-A5CE-8741DFCE9BE0}"/>
                  </a:ext>
                </a:extLst>
              </p:cNvPr>
              <p:cNvSpPr txBox="1"/>
              <p:nvPr/>
            </p:nvSpPr>
            <p:spPr>
              <a:xfrm>
                <a:off x="6084425" y="1767750"/>
                <a:ext cx="386644" cy="570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den>
                      </m:f>
                    </m:oMath>
                  </m:oMathPara>
                </a14:m>
                <a:endParaRPr lang="en-GB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B6049D-1B03-4B7A-A5CE-8741DFCE9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425" y="1767750"/>
                <a:ext cx="386644" cy="5706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9BC15A-E208-4F60-BE77-0224B8A660C6}"/>
                  </a:ext>
                </a:extLst>
              </p:cNvPr>
              <p:cNvSpPr txBox="1"/>
              <p:nvPr/>
            </p:nvSpPr>
            <p:spPr>
              <a:xfrm>
                <a:off x="4726327" y="3116897"/>
                <a:ext cx="396262" cy="670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den>
                      </m:f>
                    </m:oMath>
                  </m:oMathPara>
                </a14:m>
                <a:endParaRPr lang="en-GB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9BC15A-E208-4F60-BE77-0224B8A66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327" y="3116897"/>
                <a:ext cx="396262" cy="670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4F4221-4DE7-4712-997A-510D58AC4011}"/>
                  </a:ext>
                </a:extLst>
              </p:cNvPr>
              <p:cNvSpPr txBox="1"/>
              <p:nvPr/>
            </p:nvSpPr>
            <p:spPr>
              <a:xfrm>
                <a:off x="7332558" y="3994542"/>
                <a:ext cx="396262" cy="670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den>
                      </m:f>
                    </m:oMath>
                  </m:oMathPara>
                </a14:m>
                <a:endParaRPr lang="en-GB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4F4221-4DE7-4712-997A-510D58AC4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558" y="3994542"/>
                <a:ext cx="396262" cy="670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60314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Secreta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ry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- Solution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70169-7528-4690-975A-6F5DB5477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7833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best strategy is to reject the fist     applicants and then select the one that is better than all the applicants interviewed so far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B6049D-1B03-4B7A-A5CE-8741DFCE9BE0}"/>
                  </a:ext>
                </a:extLst>
              </p:cNvPr>
              <p:cNvSpPr txBox="1"/>
              <p:nvPr/>
            </p:nvSpPr>
            <p:spPr>
              <a:xfrm>
                <a:off x="6084425" y="1767750"/>
                <a:ext cx="386644" cy="570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den>
                      </m:f>
                    </m:oMath>
                  </m:oMathPara>
                </a14:m>
                <a:endParaRPr lang="en-GB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B6049D-1B03-4B7A-A5CE-8741DFCE9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425" y="1767750"/>
                <a:ext cx="386644" cy="5706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D6DCD43-DA7C-4759-AA28-6192AEB1A74C}"/>
              </a:ext>
            </a:extLst>
          </p:cNvPr>
          <p:cNvSpPr/>
          <p:nvPr/>
        </p:nvSpPr>
        <p:spPr>
          <a:xfrm>
            <a:off x="2143069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1612FA-9933-4029-B1CC-743E975150AB}"/>
              </a:ext>
            </a:extLst>
          </p:cNvPr>
          <p:cNvSpPr/>
          <p:nvPr/>
        </p:nvSpPr>
        <p:spPr>
          <a:xfrm>
            <a:off x="2902923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60F43D-F3FD-4F1A-BDFD-8758ADADAA7A}"/>
              </a:ext>
            </a:extLst>
          </p:cNvPr>
          <p:cNvSpPr/>
          <p:nvPr/>
        </p:nvSpPr>
        <p:spPr>
          <a:xfrm>
            <a:off x="3662777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6CDBF-9347-448D-9CF0-033DA0FB43A8}"/>
              </a:ext>
            </a:extLst>
          </p:cNvPr>
          <p:cNvSpPr/>
          <p:nvPr/>
        </p:nvSpPr>
        <p:spPr>
          <a:xfrm>
            <a:off x="4422631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90C912-28B2-498F-9134-3204876C82AB}"/>
              </a:ext>
            </a:extLst>
          </p:cNvPr>
          <p:cNvSpPr/>
          <p:nvPr/>
        </p:nvSpPr>
        <p:spPr>
          <a:xfrm>
            <a:off x="5182485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6D6E65-27DD-428B-867A-F72B25A590C5}"/>
              </a:ext>
            </a:extLst>
          </p:cNvPr>
          <p:cNvSpPr/>
          <p:nvPr/>
        </p:nvSpPr>
        <p:spPr>
          <a:xfrm>
            <a:off x="5942339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AE433C-1169-439F-BF99-FB703CF173E9}"/>
              </a:ext>
            </a:extLst>
          </p:cNvPr>
          <p:cNvSpPr/>
          <p:nvPr/>
        </p:nvSpPr>
        <p:spPr>
          <a:xfrm>
            <a:off x="6702193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170764-DB18-450D-9975-3ED96D4B010B}"/>
              </a:ext>
            </a:extLst>
          </p:cNvPr>
          <p:cNvSpPr/>
          <p:nvPr/>
        </p:nvSpPr>
        <p:spPr>
          <a:xfrm>
            <a:off x="7462047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76F75F-E441-40B1-B98D-D5B3618FB8D4}"/>
              </a:ext>
            </a:extLst>
          </p:cNvPr>
          <p:cNvSpPr/>
          <p:nvPr/>
        </p:nvSpPr>
        <p:spPr>
          <a:xfrm>
            <a:off x="8221901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2806A2-487C-4187-88AA-E6A2B13814FD}"/>
              </a:ext>
            </a:extLst>
          </p:cNvPr>
          <p:cNvSpPr/>
          <p:nvPr/>
        </p:nvSpPr>
        <p:spPr>
          <a:xfrm>
            <a:off x="8941964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A23051-DDFA-4961-AC65-CBB5CFEB2765}"/>
              </a:ext>
            </a:extLst>
          </p:cNvPr>
          <p:cNvSpPr/>
          <p:nvPr/>
        </p:nvSpPr>
        <p:spPr>
          <a:xfrm>
            <a:off x="9701818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161154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Secreta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ry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- Solution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70169-7528-4690-975A-6F5DB5477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7833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best strategy is to reject the fist     applicants and then select the one that is better than all the applicants interviewed so far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B6049D-1B03-4B7A-A5CE-8741DFCE9BE0}"/>
                  </a:ext>
                </a:extLst>
              </p:cNvPr>
              <p:cNvSpPr txBox="1"/>
              <p:nvPr/>
            </p:nvSpPr>
            <p:spPr>
              <a:xfrm>
                <a:off x="6084425" y="1767750"/>
                <a:ext cx="386644" cy="570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den>
                      </m:f>
                    </m:oMath>
                  </m:oMathPara>
                </a14:m>
                <a:endParaRPr lang="en-GB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B6049D-1B03-4B7A-A5CE-8741DFCE9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425" y="1767750"/>
                <a:ext cx="386644" cy="5706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D6DCD43-DA7C-4759-AA28-6192AEB1A74C}"/>
              </a:ext>
            </a:extLst>
          </p:cNvPr>
          <p:cNvSpPr/>
          <p:nvPr/>
        </p:nvSpPr>
        <p:spPr>
          <a:xfrm>
            <a:off x="2143069" y="3465813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1612FA-9933-4029-B1CC-743E975150AB}"/>
              </a:ext>
            </a:extLst>
          </p:cNvPr>
          <p:cNvSpPr/>
          <p:nvPr/>
        </p:nvSpPr>
        <p:spPr>
          <a:xfrm>
            <a:off x="2902923" y="3465813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60F43D-F3FD-4F1A-BDFD-8758ADADAA7A}"/>
              </a:ext>
            </a:extLst>
          </p:cNvPr>
          <p:cNvSpPr/>
          <p:nvPr/>
        </p:nvSpPr>
        <p:spPr>
          <a:xfrm>
            <a:off x="3662777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6CDBF-9347-448D-9CF0-033DA0FB43A8}"/>
              </a:ext>
            </a:extLst>
          </p:cNvPr>
          <p:cNvSpPr/>
          <p:nvPr/>
        </p:nvSpPr>
        <p:spPr>
          <a:xfrm>
            <a:off x="4422631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90C912-28B2-498F-9134-3204876C82AB}"/>
              </a:ext>
            </a:extLst>
          </p:cNvPr>
          <p:cNvSpPr/>
          <p:nvPr/>
        </p:nvSpPr>
        <p:spPr>
          <a:xfrm>
            <a:off x="5182485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6D6E65-27DD-428B-867A-F72B25A590C5}"/>
              </a:ext>
            </a:extLst>
          </p:cNvPr>
          <p:cNvSpPr/>
          <p:nvPr/>
        </p:nvSpPr>
        <p:spPr>
          <a:xfrm>
            <a:off x="5942339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AE433C-1169-439F-BF99-FB703CF173E9}"/>
              </a:ext>
            </a:extLst>
          </p:cNvPr>
          <p:cNvSpPr/>
          <p:nvPr/>
        </p:nvSpPr>
        <p:spPr>
          <a:xfrm>
            <a:off x="6702193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170764-DB18-450D-9975-3ED96D4B010B}"/>
              </a:ext>
            </a:extLst>
          </p:cNvPr>
          <p:cNvSpPr/>
          <p:nvPr/>
        </p:nvSpPr>
        <p:spPr>
          <a:xfrm>
            <a:off x="7462047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76F75F-E441-40B1-B98D-D5B3618FB8D4}"/>
              </a:ext>
            </a:extLst>
          </p:cNvPr>
          <p:cNvSpPr/>
          <p:nvPr/>
        </p:nvSpPr>
        <p:spPr>
          <a:xfrm>
            <a:off x="8221901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2806A2-487C-4187-88AA-E6A2B13814FD}"/>
              </a:ext>
            </a:extLst>
          </p:cNvPr>
          <p:cNvSpPr/>
          <p:nvPr/>
        </p:nvSpPr>
        <p:spPr>
          <a:xfrm>
            <a:off x="8941964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A23051-DDFA-4961-AC65-CBB5CFEB2765}"/>
              </a:ext>
            </a:extLst>
          </p:cNvPr>
          <p:cNvSpPr/>
          <p:nvPr/>
        </p:nvSpPr>
        <p:spPr>
          <a:xfrm>
            <a:off x="9701818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B4975D24-2F5B-4AE6-A09A-7FA70D266EFB}"/>
              </a:ext>
            </a:extLst>
          </p:cNvPr>
          <p:cNvSpPr/>
          <p:nvPr/>
        </p:nvSpPr>
        <p:spPr>
          <a:xfrm rot="5400000">
            <a:off x="2513458" y="3775096"/>
            <a:ext cx="451413" cy="119219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8A526B-253F-41F4-9C12-0D2342F740A8}"/>
              </a:ext>
            </a:extLst>
          </p:cNvPr>
          <p:cNvSpPr txBox="1"/>
          <p:nvPr/>
        </p:nvSpPr>
        <p:spPr>
          <a:xfrm>
            <a:off x="484268" y="4747841"/>
            <a:ext cx="6746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sample it too small then there is not enough information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next items (applicants) in the stream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56759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Secreta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ry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- Solution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70169-7528-4690-975A-6F5DB5477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7833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best strategy is to reject the fist     applicants and then select the one that is better than all the applicants interviewed so far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B6049D-1B03-4B7A-A5CE-8741DFCE9BE0}"/>
                  </a:ext>
                </a:extLst>
              </p:cNvPr>
              <p:cNvSpPr txBox="1"/>
              <p:nvPr/>
            </p:nvSpPr>
            <p:spPr>
              <a:xfrm>
                <a:off x="6084425" y="1767750"/>
                <a:ext cx="386644" cy="570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den>
                      </m:f>
                    </m:oMath>
                  </m:oMathPara>
                </a14:m>
                <a:endParaRPr lang="en-GB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B6049D-1B03-4B7A-A5CE-8741DFCE9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425" y="1767750"/>
                <a:ext cx="386644" cy="5706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D6DCD43-DA7C-4759-AA28-6192AEB1A74C}"/>
              </a:ext>
            </a:extLst>
          </p:cNvPr>
          <p:cNvSpPr/>
          <p:nvPr/>
        </p:nvSpPr>
        <p:spPr>
          <a:xfrm>
            <a:off x="2143069" y="3465813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1612FA-9933-4029-B1CC-743E975150AB}"/>
              </a:ext>
            </a:extLst>
          </p:cNvPr>
          <p:cNvSpPr/>
          <p:nvPr/>
        </p:nvSpPr>
        <p:spPr>
          <a:xfrm>
            <a:off x="2902923" y="3465813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60F43D-F3FD-4F1A-BDFD-8758ADADAA7A}"/>
              </a:ext>
            </a:extLst>
          </p:cNvPr>
          <p:cNvSpPr/>
          <p:nvPr/>
        </p:nvSpPr>
        <p:spPr>
          <a:xfrm>
            <a:off x="3662777" y="3465813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6CDBF-9347-448D-9CF0-033DA0FB43A8}"/>
              </a:ext>
            </a:extLst>
          </p:cNvPr>
          <p:cNvSpPr/>
          <p:nvPr/>
        </p:nvSpPr>
        <p:spPr>
          <a:xfrm>
            <a:off x="4422631" y="3465813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90C912-28B2-498F-9134-3204876C82AB}"/>
              </a:ext>
            </a:extLst>
          </p:cNvPr>
          <p:cNvSpPr/>
          <p:nvPr/>
        </p:nvSpPr>
        <p:spPr>
          <a:xfrm>
            <a:off x="5182485" y="3465813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6D6E65-27DD-428B-867A-F72B25A590C5}"/>
              </a:ext>
            </a:extLst>
          </p:cNvPr>
          <p:cNvSpPr/>
          <p:nvPr/>
        </p:nvSpPr>
        <p:spPr>
          <a:xfrm>
            <a:off x="5942339" y="3465813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AE433C-1169-439F-BF99-FB703CF173E9}"/>
              </a:ext>
            </a:extLst>
          </p:cNvPr>
          <p:cNvSpPr/>
          <p:nvPr/>
        </p:nvSpPr>
        <p:spPr>
          <a:xfrm>
            <a:off x="6702193" y="3465813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170764-DB18-450D-9975-3ED96D4B010B}"/>
              </a:ext>
            </a:extLst>
          </p:cNvPr>
          <p:cNvSpPr/>
          <p:nvPr/>
        </p:nvSpPr>
        <p:spPr>
          <a:xfrm>
            <a:off x="7462047" y="3465813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76F75F-E441-40B1-B98D-D5B3618FB8D4}"/>
              </a:ext>
            </a:extLst>
          </p:cNvPr>
          <p:cNvSpPr/>
          <p:nvPr/>
        </p:nvSpPr>
        <p:spPr>
          <a:xfrm>
            <a:off x="8221901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2806A2-487C-4187-88AA-E6A2B13814FD}"/>
              </a:ext>
            </a:extLst>
          </p:cNvPr>
          <p:cNvSpPr/>
          <p:nvPr/>
        </p:nvSpPr>
        <p:spPr>
          <a:xfrm>
            <a:off x="8941964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A23051-DDFA-4961-AC65-CBB5CFEB2765}"/>
              </a:ext>
            </a:extLst>
          </p:cNvPr>
          <p:cNvSpPr/>
          <p:nvPr/>
        </p:nvSpPr>
        <p:spPr>
          <a:xfrm>
            <a:off x="9701818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B4975D24-2F5B-4AE6-A09A-7FA70D266EFB}"/>
              </a:ext>
            </a:extLst>
          </p:cNvPr>
          <p:cNvSpPr/>
          <p:nvPr/>
        </p:nvSpPr>
        <p:spPr>
          <a:xfrm rot="5400000">
            <a:off x="4831455" y="1534418"/>
            <a:ext cx="374095" cy="575086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8A526B-253F-41F4-9C12-0D2342F740A8}"/>
              </a:ext>
            </a:extLst>
          </p:cNvPr>
          <p:cNvSpPr txBox="1"/>
          <p:nvPr/>
        </p:nvSpPr>
        <p:spPr>
          <a:xfrm>
            <a:off x="2006267" y="4869978"/>
            <a:ext cx="6024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sample it too large then there enough information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we „waste” a huge amount of potential candidates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78089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Secreta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ry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- Solution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70169-7528-4690-975A-6F5DB5477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7833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best strategy is to reject the fist     applicants and then select the one that is better than all the applicants interviewed so far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B6049D-1B03-4B7A-A5CE-8741DFCE9BE0}"/>
                  </a:ext>
                </a:extLst>
              </p:cNvPr>
              <p:cNvSpPr txBox="1"/>
              <p:nvPr/>
            </p:nvSpPr>
            <p:spPr>
              <a:xfrm>
                <a:off x="6084425" y="1767750"/>
                <a:ext cx="386644" cy="570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den>
                      </m:f>
                    </m:oMath>
                  </m:oMathPara>
                </a14:m>
                <a:endParaRPr lang="en-GB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B6049D-1B03-4B7A-A5CE-8741DFCE9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425" y="1767750"/>
                <a:ext cx="386644" cy="5706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D6DCD43-DA7C-4759-AA28-6192AEB1A74C}"/>
              </a:ext>
            </a:extLst>
          </p:cNvPr>
          <p:cNvSpPr/>
          <p:nvPr/>
        </p:nvSpPr>
        <p:spPr>
          <a:xfrm>
            <a:off x="2143069" y="3465813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1612FA-9933-4029-B1CC-743E975150AB}"/>
              </a:ext>
            </a:extLst>
          </p:cNvPr>
          <p:cNvSpPr/>
          <p:nvPr/>
        </p:nvSpPr>
        <p:spPr>
          <a:xfrm>
            <a:off x="2902923" y="3465813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60F43D-F3FD-4F1A-BDFD-8758ADADAA7A}"/>
              </a:ext>
            </a:extLst>
          </p:cNvPr>
          <p:cNvSpPr/>
          <p:nvPr/>
        </p:nvSpPr>
        <p:spPr>
          <a:xfrm>
            <a:off x="3662777" y="3465813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6CDBF-9347-448D-9CF0-033DA0FB43A8}"/>
              </a:ext>
            </a:extLst>
          </p:cNvPr>
          <p:cNvSpPr/>
          <p:nvPr/>
        </p:nvSpPr>
        <p:spPr>
          <a:xfrm>
            <a:off x="4422631" y="3465813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90C912-28B2-498F-9134-3204876C82AB}"/>
              </a:ext>
            </a:extLst>
          </p:cNvPr>
          <p:cNvSpPr/>
          <p:nvPr/>
        </p:nvSpPr>
        <p:spPr>
          <a:xfrm>
            <a:off x="5182485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6D6E65-27DD-428B-867A-F72B25A590C5}"/>
              </a:ext>
            </a:extLst>
          </p:cNvPr>
          <p:cNvSpPr/>
          <p:nvPr/>
        </p:nvSpPr>
        <p:spPr>
          <a:xfrm>
            <a:off x="5942339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AE433C-1169-439F-BF99-FB703CF173E9}"/>
              </a:ext>
            </a:extLst>
          </p:cNvPr>
          <p:cNvSpPr/>
          <p:nvPr/>
        </p:nvSpPr>
        <p:spPr>
          <a:xfrm>
            <a:off x="6702193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170764-DB18-450D-9975-3ED96D4B010B}"/>
              </a:ext>
            </a:extLst>
          </p:cNvPr>
          <p:cNvSpPr/>
          <p:nvPr/>
        </p:nvSpPr>
        <p:spPr>
          <a:xfrm>
            <a:off x="7462047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76F75F-E441-40B1-B98D-D5B3618FB8D4}"/>
              </a:ext>
            </a:extLst>
          </p:cNvPr>
          <p:cNvSpPr/>
          <p:nvPr/>
        </p:nvSpPr>
        <p:spPr>
          <a:xfrm>
            <a:off x="8221901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2806A2-487C-4187-88AA-E6A2B13814FD}"/>
              </a:ext>
            </a:extLst>
          </p:cNvPr>
          <p:cNvSpPr/>
          <p:nvPr/>
        </p:nvSpPr>
        <p:spPr>
          <a:xfrm>
            <a:off x="8941964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A23051-DDFA-4961-AC65-CBB5CFEB2765}"/>
              </a:ext>
            </a:extLst>
          </p:cNvPr>
          <p:cNvSpPr/>
          <p:nvPr/>
        </p:nvSpPr>
        <p:spPr>
          <a:xfrm>
            <a:off x="9701818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B4975D24-2F5B-4AE6-A09A-7FA70D266EFB}"/>
              </a:ext>
            </a:extLst>
          </p:cNvPr>
          <p:cNvSpPr/>
          <p:nvPr/>
        </p:nvSpPr>
        <p:spPr>
          <a:xfrm rot="5400000">
            <a:off x="3366932" y="3012471"/>
            <a:ext cx="360566" cy="280829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8A526B-253F-41F4-9C12-0D2342F740A8}"/>
              </a:ext>
            </a:extLst>
          </p:cNvPr>
          <p:cNvSpPr txBox="1"/>
          <p:nvPr/>
        </p:nvSpPr>
        <p:spPr>
          <a:xfrm>
            <a:off x="568019" y="4838691"/>
            <a:ext cx="6189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optimal solution is a „trade-off” between information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gain and number of potential candidates 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38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A870D-025E-46F8-A53B-9DF77554D5FD}"/>
              </a:ext>
            </a:extLst>
          </p:cNvPr>
          <p:cNvSpPr txBox="1"/>
          <p:nvPr/>
        </p:nvSpPr>
        <p:spPr>
          <a:xfrm>
            <a:off x="838200" y="1459855"/>
            <a:ext cx="2951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2.) THE SELECT PHASE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06AB3-70FB-4F24-A9CF-9C0515FDD723}"/>
              </a:ext>
            </a:extLst>
          </p:cNvPr>
          <p:cNvSpPr txBox="1"/>
          <p:nvPr/>
        </p:nvSpPr>
        <p:spPr>
          <a:xfrm>
            <a:off x="4318841" y="1499297"/>
            <a:ext cx="436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k=2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 we are after the second largest item)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BC395A-8414-439C-BC0F-E6CCB2873CF6}"/>
              </a:ext>
            </a:extLst>
          </p:cNvPr>
          <p:cNvSpPr txBox="1"/>
          <p:nvPr/>
        </p:nvSpPr>
        <p:spPr>
          <a:xfrm>
            <a:off x="1170185" y="2045425"/>
            <a:ext cx="943110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	After partititoning there may be </a:t>
            </a:r>
            <a:r>
              <a:rPr lang="hu-HU" b="1" dirty="0">
                <a:sym typeface="Wingdings" panose="05000000000000000000" pitchFamily="2" charset="2"/>
              </a:rPr>
              <a:t>3</a:t>
            </a:r>
            <a:r>
              <a:rPr lang="hu-HU" dirty="0">
                <a:sym typeface="Wingdings" panose="05000000000000000000" pitchFamily="2" charset="2"/>
              </a:rPr>
              <a:t> cases:</a:t>
            </a:r>
          </a:p>
          <a:p>
            <a:endParaRPr lang="hu-HU" u="sng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b="1" dirty="0">
                <a:solidFill>
                  <a:srgbClr val="00B0F0"/>
                </a:solidFill>
                <a:sym typeface="Wingdings" panose="05000000000000000000" pitchFamily="2" charset="2"/>
              </a:rPr>
              <a:t>1.) k == pivot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It means we have found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k-th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smallest (largest) item we are after because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       this is how partitioning works: there are exactly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k-1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items that are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smaller than the pivot (in this case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pivot == k)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b="1" dirty="0">
                <a:solidFill>
                  <a:srgbClr val="00B0F0"/>
                </a:solidFill>
                <a:sym typeface="Wingdings" panose="05000000000000000000" pitchFamily="2" charset="2"/>
              </a:rPr>
              <a:t>2.) k &lt; pivot</a:t>
            </a: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k-th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smallest item is on the left side of the pivot, thats why we can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discard the other subarray (unlike quicksort)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b="1" dirty="0">
                <a:solidFill>
                  <a:srgbClr val="00B0F0"/>
                </a:solidFill>
                <a:sym typeface="Wingdings" panose="05000000000000000000" pitchFamily="2" charset="2"/>
              </a:rPr>
              <a:t>3.) k &gt; pivot</a:t>
            </a:r>
            <a:r>
              <a:rPr lang="hu-HU" dirty="0">
                <a:solidFill>
                  <a:srgbClr val="00B0F0"/>
                </a:solidFill>
                <a:sym typeface="Wingdings" panose="05000000000000000000" pitchFamily="2" charset="2"/>
              </a:rPr>
              <a:t>       </a:t>
            </a:r>
          </a:p>
          <a:p>
            <a:endParaRPr lang="hu-HU" b="1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r>
              <a:rPr lang="hu-HU" b="1" dirty="0">
                <a:solidFill>
                  <a:srgbClr val="00B0F0"/>
                </a:solidFill>
                <a:sym typeface="Wingdings" panose="05000000000000000000" pitchFamily="2" charset="2"/>
              </a:rPr>
              <a:t>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k-th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smallest item is on the right side of the pivot</a:t>
            </a:r>
          </a:p>
          <a:p>
            <a:r>
              <a:rPr lang="hu-HU" dirty="0">
                <a:sym typeface="Wingdings" panose="05000000000000000000" pitchFamily="2" charset="2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98895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3C517A-ADC8-46F6-BD54-F1D932904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770"/>
              </p:ext>
            </p:extLst>
          </p:nvPr>
        </p:nvGraphicFramePr>
        <p:xfrm>
          <a:off x="2032000" y="1839108"/>
          <a:ext cx="81280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best</a:t>
                      </a:r>
                      <a:r>
                        <a:rPr lang="hu-HU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-case performance</a:t>
                      </a:r>
                      <a:endParaRPr lang="hu-H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worst-case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O(N</a:t>
                      </a:r>
                      <a:r>
                        <a:rPr lang="hu-HU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</a:t>
                      </a: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average-case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9EB8300-0E18-4905-82DB-B73C54E817FC}"/>
              </a:ext>
            </a:extLst>
          </p:cNvPr>
          <p:cNvSpPr txBox="1"/>
          <p:nvPr/>
        </p:nvSpPr>
        <p:spPr>
          <a:xfrm>
            <a:off x="6484326" y="254702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15383E-A4CD-4EDD-822E-DD4DC99C1585}"/>
              </a:ext>
            </a:extLst>
          </p:cNvPr>
          <p:cNvSpPr txBox="1"/>
          <p:nvPr/>
        </p:nvSpPr>
        <p:spPr>
          <a:xfrm>
            <a:off x="1987022" y="3769883"/>
            <a:ext cx="8504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worst-case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 is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  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 quadratic running time complexity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we want to find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maximum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a sorted array and we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always choose the first element (smallest one)  to be the pivot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233F7-A99A-4F05-8A15-D4281460C9A5}"/>
              </a:ext>
            </a:extLst>
          </p:cNvPr>
          <p:cNvSpPr txBox="1"/>
          <p:nvPr/>
        </p:nvSpPr>
        <p:spPr>
          <a:xfrm>
            <a:off x="5659105" y="371661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13389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Visuali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z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ation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(Algorithmic Problems)</a:t>
            </a:r>
          </a:p>
        </p:txBody>
      </p:sp>
    </p:spTree>
    <p:extLst>
      <p:ext uri="{BB962C8B-B14F-4D97-AF65-F5344CB8AC3E}">
        <p14:creationId xmlns:p14="http://schemas.microsoft.com/office/powerpoint/2010/main" val="532634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6C915F7-5CBF-4317-816A-236724B4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704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7AD16C-8DFA-4C58-A83C-31F557DE9381}"/>
              </a:ext>
            </a:extLst>
          </p:cNvPr>
          <p:cNvSpPr/>
          <p:nvPr/>
        </p:nvSpPr>
        <p:spPr>
          <a:xfrm>
            <a:off x="2684920" y="3066162"/>
            <a:ext cx="75066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select(index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,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k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’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&lt;-- 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k’ = k - 1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pivot = partition(index_first, index_last)</a:t>
            </a: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pivot &gt; k’ </a:t>
            </a: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return select(index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, pivot - 1, k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’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u-HU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else if pivot &lt; k’ </a:t>
            </a: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return select(pivot + 1, 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, k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’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return nums[k]</a:t>
            </a:r>
          </a:p>
          <a:p>
            <a:endParaRPr lang="hu-HU" dirty="0">
              <a:solidFill>
                <a:srgbClr val="92D050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D7D82E-4872-4AD3-8499-447EC91A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280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7AD16C-8DFA-4C58-A83C-31F557DE9381}"/>
              </a:ext>
            </a:extLst>
          </p:cNvPr>
          <p:cNvSpPr/>
          <p:nvPr/>
        </p:nvSpPr>
        <p:spPr>
          <a:xfrm>
            <a:off x="2684920" y="3066162"/>
            <a:ext cx="75066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select(index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,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k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’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&lt;-- 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k’ = k -1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pivot = partition(index_first, index_last)</a:t>
            </a: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pivot &gt; k’</a:t>
            </a: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return select(index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, pivot - 1, k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’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u-HU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else if pivot &lt; k’ </a:t>
            </a: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return select(pivot + 1, 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, k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’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return nums[k]</a:t>
            </a:r>
          </a:p>
          <a:p>
            <a:endParaRPr lang="hu-HU" dirty="0">
              <a:solidFill>
                <a:srgbClr val="92D050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7D46E49-6176-4623-B2F5-8FFCE74E7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97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selection algorithms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algorithms to find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-th smallest (or largest) item in a data structure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such a number is called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-th order statistic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find the maximum item, the minimum item or the median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aim is to achieve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linear running time complexity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quickselect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median of medians method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78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B6DFEE8-E105-40AC-9053-2B1644633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4B5361-36EE-436A-A275-B5332651FB01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26344B-7AC0-4930-AB72-EC5E047C403D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181823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A5014E5-F41D-4DCC-9F81-9C6436772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21FDAB-4E66-4214-A652-436B6E9FAE0A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C369BD-8EF9-4FB6-956A-B966D2F934B6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8322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B695B-9300-48EE-87B0-C044A757D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DE5703-A601-471F-A7C6-5515A79A9A6D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DF16318-57CC-4561-9D0F-6217B7AFC985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334130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32BEB8F-7134-4A5F-A06C-9F09E071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836F51-CE41-4078-BA3E-D7E22FBA9209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95C2CA1-0C17-48DA-B122-AA5FD0D30A98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99993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31E5996-0A33-4F71-B9EB-C7472A6A1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6DE253-5689-4370-B93B-8085198335A3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16CFA4-1548-4848-BEE5-B829DE1D4F33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681312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DDD16D1-C052-4B29-A3AA-E7CBA4900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84BBA6-324C-447F-B48F-6DA98CDEF250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53E5CC-B175-4F13-8C0F-6FC5BCB0666C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863818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888256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if (nums[i] &lt; nums[index_last])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949730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if (nums[i] &lt; nums[index_last])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647784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if (nums[i] &lt; nums[index_last])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swap(i, index_first)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80330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may have the intuition that let’s use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sorting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have the sorted data structure (array) then we can find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-th order statistic with index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k-1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an inefficient approach if we want to find just a single item (maximum, minimum or the median)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sorting has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O(NlogN)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running time in best-case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an efficient solution if we want to find several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-th order statistics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rgbClr val="FFC000"/>
                </a:solidFill>
              </a:rPr>
              <a:t>	 </a:t>
            </a:r>
            <a:r>
              <a:rPr lang="hu-HU" b="1" dirty="0">
                <a:solidFill>
                  <a:srgbClr val="FFC000"/>
                </a:solidFill>
              </a:rPr>
              <a:t>SELECTION CAN BE REDUCED TO SORTING APPROACHES </a:t>
            </a: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012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4403329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3804126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285521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if (nums[i] &lt; nums[index_last])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4403329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3804126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625457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if (nums[i] &lt; nums[index_last])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4403329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3804126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562774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if (nums[i] &lt; nums[index_last])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4403329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3804126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007199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if (nums[i] &lt; nums[index_last])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4403329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3804126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162103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if (nums[i] &lt; nums[index_last])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5166811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4567608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295278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if (nums[i] &lt; nums[index_last])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5166811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4567608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8946697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if (nums[i] &lt; nums[index_last])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5166811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4567608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387055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if (nums[i] &lt; nums[index_last])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5166811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4567608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4313105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5166811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4567608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20648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may have the intuition that let’s some proper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structure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this case we may use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balanced binary search trees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heaps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running time would be reduced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but we need some additional memory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note that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selection algorithms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in-place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which means that they do not need additional memory</a:t>
            </a:r>
            <a:endParaRPr lang="hu-HU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2830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5166811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4567608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5628966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5166811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4567608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822856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5166811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4567608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1590674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5166811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4567608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4165787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7AD16C-8DFA-4C58-A83C-31F557DE9381}"/>
              </a:ext>
            </a:extLst>
          </p:cNvPr>
          <p:cNvSpPr/>
          <p:nvPr/>
        </p:nvSpPr>
        <p:spPr>
          <a:xfrm>
            <a:off x="2684920" y="3066162"/>
            <a:ext cx="75066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select(index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,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k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’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&lt;-- 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k’ = k - 1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pivot = 2</a:t>
            </a: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pivot &gt; k’ </a:t>
            </a: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return select(index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, pivot - 1, k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’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u-HU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else if pivot &lt; k’ </a:t>
            </a: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return select(pivot + 1, 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, k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’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return nums[k]</a:t>
            </a:r>
          </a:p>
          <a:p>
            <a:endParaRPr lang="hu-HU" dirty="0">
              <a:solidFill>
                <a:srgbClr val="92D050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D7D82E-4872-4AD3-8499-447EC91A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4396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7AD16C-8DFA-4C58-A83C-31F557DE9381}"/>
              </a:ext>
            </a:extLst>
          </p:cNvPr>
          <p:cNvSpPr/>
          <p:nvPr/>
        </p:nvSpPr>
        <p:spPr>
          <a:xfrm>
            <a:off x="2684920" y="3066162"/>
            <a:ext cx="75066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select(index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,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k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’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&lt;-- 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k’ = k - 1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pivot = 2</a:t>
            </a: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if pivot &gt; k’ </a:t>
            </a:r>
          </a:p>
          <a:p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return select(index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_f</a:t>
            </a:r>
            <a:r>
              <a:rPr lang="en-US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irst</a:t>
            </a:r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, pivot - 1, k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’</a:t>
            </a:r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u-HU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else if pivot &lt; k’ </a:t>
            </a: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return select(pivot + 1, 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, k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’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return nums[k]</a:t>
            </a:r>
          </a:p>
          <a:p>
            <a:endParaRPr lang="hu-HU" dirty="0">
              <a:solidFill>
                <a:srgbClr val="92D050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D7D82E-4872-4AD3-8499-447EC91A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5364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7AD16C-8DFA-4C58-A83C-31F557DE9381}"/>
              </a:ext>
            </a:extLst>
          </p:cNvPr>
          <p:cNvSpPr/>
          <p:nvPr/>
        </p:nvSpPr>
        <p:spPr>
          <a:xfrm>
            <a:off x="2684920" y="3066162"/>
            <a:ext cx="75066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select(index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,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k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’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&lt;-- 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k’ = k - 1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pivot = 2</a:t>
            </a: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if pivot &gt; k’ </a:t>
            </a:r>
          </a:p>
          <a:p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return select(index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_f</a:t>
            </a:r>
            <a:r>
              <a:rPr lang="en-US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irst</a:t>
            </a:r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, pivot - 1, k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’</a:t>
            </a:r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u-HU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else if pivot &lt; k’ </a:t>
            </a: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return select(pivot + 1, 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, k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’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return nums[k]</a:t>
            </a:r>
          </a:p>
          <a:p>
            <a:endParaRPr lang="hu-HU" dirty="0">
              <a:solidFill>
                <a:srgbClr val="92D050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D7D82E-4872-4AD3-8499-447EC91A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9927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D7D82E-4872-4AD3-8499-447EC91A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007FEE-C44D-454C-85D8-4ECF7BBEAE01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54ADDC-F60C-4851-A1D9-D40CFE67AD74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37E0DD2-44CD-4CF2-91E9-CE7106106BEB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6969445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D7D82E-4872-4AD3-8499-447EC91A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007FEE-C44D-454C-85D8-4ECF7BBEAE01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57519D-2479-4AB8-8569-AD91980E85AA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3FF806-416B-4E33-A7E8-BDE0A19C4C54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8578597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D7D82E-4872-4AD3-8499-447EC91A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007FEE-C44D-454C-85D8-4ECF7BBEAE01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554916-A578-41E7-8CBC-9486B0AEFFC3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AC56C9D-1EB2-41B1-A3F7-4D40D4FBB4E0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31925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Selection – Online Selection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online algorithms 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are methods that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can process the input in a serial manner - </a:t>
            </a:r>
            <a:r>
              <a:rPr lang="en-GB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without having the entire input available from the start</a:t>
            </a:r>
            <a:endParaRPr lang="hu-HU" b="0" i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here we do not know the whole input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 we keep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downloading data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we want to find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-th order statistics (minimum, maximum or median) on the fly</a:t>
            </a:r>
          </a:p>
          <a:p>
            <a:r>
              <a:rPr lang="hu-HU" b="1" dirty="0">
                <a:solidFill>
                  <a:srgbClr val="FF7C80"/>
                </a:solidFill>
              </a:rPr>
              <a:t>PROBLEM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we do not know the values in advance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not find the best solution but we may have an „educated guess”  - we may find the item with high probability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so-called </a:t>
            </a:r>
            <a:r>
              <a:rPr lang="hu-HU" b="1" i="1" dirty="0">
                <a:solidFill>
                  <a:srgbClr val="FFC000"/>
                </a:solidFill>
              </a:rPr>
              <a:t>secretary problem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0519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D7D82E-4872-4AD3-8499-447EC91A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007FEE-C44D-454C-85D8-4ECF7BBEAE01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CD1274-E69F-4AFA-84BD-7732B8254F38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C9A4F8-1717-45B0-81A2-B97E16E03B60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841693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D7D82E-4872-4AD3-8499-447EC91A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007FEE-C44D-454C-85D8-4ECF7BBEAE01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E905F9-6E17-4B9A-8C97-1F8439582403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F2A575C-7944-4B89-AA44-78701A1E8CA2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8164003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D7D82E-4872-4AD3-8499-447EC91A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007FEE-C44D-454C-85D8-4ECF7BBEAE01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61ACD9-38B3-4A71-A420-EFF15B5E63E9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B65D7F-B311-4D6D-B201-72BCE0AC73FA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0491655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D7D82E-4872-4AD3-8499-447EC91A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007FEE-C44D-454C-85D8-4ECF7BBEAE01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9FEC11-FB00-440F-AFF9-9837E10BB2AF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5AAF2AE-1FA8-4B41-BF6E-DDFCD0C320E6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8915311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D7D82E-4872-4AD3-8499-447EC91A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007FEE-C44D-454C-85D8-4ECF7BBEAE01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02E987-393A-48D0-9E99-8E676449DF77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0BAFB3-D3AD-46C2-ADA0-F0C5A4E11D1A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9677914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D7D82E-4872-4AD3-8499-447EC91A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007FEE-C44D-454C-85D8-4ECF7BBEAE01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D89C94-EFA5-41E7-9612-711ACD390EE5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7BA26FE-331F-46BA-A572-4CABEE46F70B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4569412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D7D82E-4872-4AD3-8499-447EC91A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007FEE-C44D-454C-85D8-4ECF7BBEAE01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0AC3F6-8A55-4994-93C3-39384CBEDD8F}"/>
              </a:ext>
            </a:extLst>
          </p:cNvPr>
          <p:cNvCxnSpPr/>
          <p:nvPr/>
        </p:nvCxnSpPr>
        <p:spPr>
          <a:xfrm>
            <a:off x="4385569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0AACD06-8BAF-4B51-8A5C-0F0362E2EB77}"/>
              </a:ext>
            </a:extLst>
          </p:cNvPr>
          <p:cNvSpPr txBox="1"/>
          <p:nvPr/>
        </p:nvSpPr>
        <p:spPr>
          <a:xfrm>
            <a:off x="3786366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1035586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D7D82E-4872-4AD3-8499-447EC91A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007FEE-C44D-454C-85D8-4ECF7BBEAE01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0AC3F6-8A55-4994-93C3-39384CBEDD8F}"/>
              </a:ext>
            </a:extLst>
          </p:cNvPr>
          <p:cNvCxnSpPr/>
          <p:nvPr/>
        </p:nvCxnSpPr>
        <p:spPr>
          <a:xfrm>
            <a:off x="4385569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0AACD06-8BAF-4B51-8A5C-0F0362E2EB77}"/>
              </a:ext>
            </a:extLst>
          </p:cNvPr>
          <p:cNvSpPr txBox="1"/>
          <p:nvPr/>
        </p:nvSpPr>
        <p:spPr>
          <a:xfrm>
            <a:off x="3786366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8244267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D7D82E-4872-4AD3-8499-447EC91A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007FEE-C44D-454C-85D8-4ECF7BBEAE01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7C8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0AC3F6-8A55-4994-93C3-39384CBEDD8F}"/>
              </a:ext>
            </a:extLst>
          </p:cNvPr>
          <p:cNvCxnSpPr/>
          <p:nvPr/>
        </p:nvCxnSpPr>
        <p:spPr>
          <a:xfrm>
            <a:off x="4385569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0AACD06-8BAF-4B51-8A5C-0F0362E2EB77}"/>
              </a:ext>
            </a:extLst>
          </p:cNvPr>
          <p:cNvSpPr txBox="1"/>
          <p:nvPr/>
        </p:nvSpPr>
        <p:spPr>
          <a:xfrm>
            <a:off x="3786366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2444018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D7D82E-4872-4AD3-8499-447EC91A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007FEE-C44D-454C-85D8-4ECF7BBEAE01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7C8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0AC3F6-8A55-4994-93C3-39384CBEDD8F}"/>
              </a:ext>
            </a:extLst>
          </p:cNvPr>
          <p:cNvCxnSpPr/>
          <p:nvPr/>
        </p:nvCxnSpPr>
        <p:spPr>
          <a:xfrm>
            <a:off x="4385569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0AACD06-8BAF-4B51-8A5C-0F0362E2EB77}"/>
              </a:ext>
            </a:extLst>
          </p:cNvPr>
          <p:cNvSpPr txBox="1"/>
          <p:nvPr/>
        </p:nvSpPr>
        <p:spPr>
          <a:xfrm>
            <a:off x="3786366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02122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 Algorithm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(Algorithmic Problems)</a:t>
            </a:r>
          </a:p>
        </p:txBody>
      </p:sp>
    </p:spTree>
    <p:extLst>
      <p:ext uri="{BB962C8B-B14F-4D97-AF65-F5344CB8AC3E}">
        <p14:creationId xmlns:p14="http://schemas.microsoft.com/office/powerpoint/2010/main" val="1982044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D7D82E-4872-4AD3-8499-447EC91A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007FEE-C44D-454C-85D8-4ECF7BBEAE01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67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D7D82E-4872-4AD3-8499-447EC91A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965F5F-D10A-4EEE-893D-2F896B5D6A31}"/>
              </a:ext>
            </a:extLst>
          </p:cNvPr>
          <p:cNvSpPr/>
          <p:nvPr/>
        </p:nvSpPr>
        <p:spPr>
          <a:xfrm>
            <a:off x="2684920" y="3066162"/>
            <a:ext cx="75066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select(index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,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k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’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&lt;-- 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k’ = k - 1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pivot = 1</a:t>
            </a: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pivot &gt; k’ </a:t>
            </a: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return select(index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, pivot - 1, k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’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u-HU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else if pivot &lt; k’ </a:t>
            </a: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return select(pivot + 1, 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, k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’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return nums[k]</a:t>
            </a:r>
          </a:p>
          <a:p>
            <a:endParaRPr lang="hu-HU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8786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D7D82E-4872-4AD3-8499-447EC91A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965F5F-D10A-4EEE-893D-2F896B5D6A31}"/>
              </a:ext>
            </a:extLst>
          </p:cNvPr>
          <p:cNvSpPr/>
          <p:nvPr/>
        </p:nvSpPr>
        <p:spPr>
          <a:xfrm>
            <a:off x="2684920" y="3066162"/>
            <a:ext cx="75066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select(index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,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k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’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&lt;-- 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k’ = k - 1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pivot = 1</a:t>
            </a: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pivot &gt; k’ </a:t>
            </a: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return select(index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, pivot - 1, k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’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u-HU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else if pivot &lt; k’ </a:t>
            </a: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return select(pivot + 1, 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, k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’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return nums[k]</a:t>
            </a:r>
          </a:p>
          <a:p>
            <a:endParaRPr lang="hu-HU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8685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(Algorithmic Problems)</a:t>
            </a:r>
          </a:p>
        </p:txBody>
      </p:sp>
    </p:spTree>
    <p:extLst>
      <p:ext uri="{BB962C8B-B14F-4D97-AF65-F5344CB8AC3E}">
        <p14:creationId xmlns:p14="http://schemas.microsoft.com/office/powerpoint/2010/main" val="37533132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quickselect algorithms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extremely sensitive to the pivot item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each partition phase takes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linear running time – of course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smaller and smaller in every recursive call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are not able to discard  many items: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running time may be reduced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pivot selection approach is crucial (!!!)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7748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let’s assume we are looking for the smallest value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wors-case scenario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happens when we pick the largest item in every iteration to be the pivot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partition phase takes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time and we make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iteration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020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08911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110262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31921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78772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 is a selection algorithm designed b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Tony Hoare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quickselect is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selecton algorithm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it is able to find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-th smallest (largest) item in an unordered array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linear running time in best-case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words-case it has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  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quadratic running time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Hoare algorithm is an in-place approach – does not need additional memory (huge advantage)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159794-ACF0-455B-80E6-621FAA3F7A4B}"/>
              </a:ext>
            </a:extLst>
          </p:cNvPr>
          <p:cNvSpPr txBox="1"/>
          <p:nvPr/>
        </p:nvSpPr>
        <p:spPr>
          <a:xfrm>
            <a:off x="4927106" y="35165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5603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146945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857344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692847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223467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394132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122157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476177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986778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24937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2819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073444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concept is very similar to that of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quicksort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instead of recursing into both side of the array we just take one side when dealing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quickselect – this is how we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how we end up with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O(N)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instead of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O(NlogN)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A870D-025E-46F8-A53B-9DF77554D5FD}"/>
              </a:ext>
            </a:extLst>
          </p:cNvPr>
          <p:cNvSpPr txBox="1"/>
          <p:nvPr/>
        </p:nvSpPr>
        <p:spPr>
          <a:xfrm>
            <a:off x="838200" y="3670889"/>
            <a:ext cx="2334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THE ALGORITHM</a:t>
            </a:r>
            <a:endParaRPr lang="en-GB" sz="2400" b="1" u="sng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6D7C8-2BD3-4F8B-853D-FAD0A1B92A40}"/>
              </a:ext>
            </a:extLst>
          </p:cNvPr>
          <p:cNvSpPr txBox="1"/>
          <p:nvPr/>
        </p:nvSpPr>
        <p:spPr>
          <a:xfrm>
            <a:off x="2521259" y="4350056"/>
            <a:ext cx="77939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choose a so-called pivot item at random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partition the array (based on the value of the pivot)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instead of recursion into both sides, we take just one side 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88726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2640148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5519160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086865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035641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1823763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4067858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6399143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8305026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4097324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955137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A870D-025E-46F8-A53B-9DF77554D5FD}"/>
              </a:ext>
            </a:extLst>
          </p:cNvPr>
          <p:cNvSpPr txBox="1"/>
          <p:nvPr/>
        </p:nvSpPr>
        <p:spPr>
          <a:xfrm>
            <a:off x="838200" y="1459855"/>
            <a:ext cx="3438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1.) THE PARTITION PHASE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B74656-B85A-40E0-B953-FF7EA05502FA}"/>
              </a:ext>
            </a:extLst>
          </p:cNvPr>
          <p:cNvSpPr txBox="1"/>
          <p:nvPr/>
        </p:nvSpPr>
        <p:spPr>
          <a:xfrm>
            <a:off x="909773" y="2060620"/>
            <a:ext cx="1104366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partition method is just for partitioning the array according to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pivot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choose a pivot value at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we generate a random number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in the range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[first_index, last_index]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arrange the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array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a way that all elements less than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pivot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on left side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pivot and others on right. 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~ partition returns with the final position (index)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pivot element</a:t>
            </a:r>
          </a:p>
        </p:txBody>
      </p:sp>
    </p:spTree>
    <p:extLst>
      <p:ext uri="{BB962C8B-B14F-4D97-AF65-F5344CB8AC3E}">
        <p14:creationId xmlns:p14="http://schemas.microsoft.com/office/powerpoint/2010/main" val="361998207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87852522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2393845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9042553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802773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5779899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4316856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602333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917720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091045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97656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41686</TotalTime>
  <Words>7740</Words>
  <Application>Microsoft Office PowerPoint</Application>
  <PresentationFormat>Widescreen</PresentationFormat>
  <Paragraphs>1927</Paragraphs>
  <Slides>135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135</vt:i4>
      </vt:variant>
    </vt:vector>
  </HeadingPairs>
  <TitlesOfParts>
    <vt:vector size="142" baseType="lpstr"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Selection Algorithms (Algorithmic Problems)</vt:lpstr>
      <vt:lpstr>Selection Algorithms</vt:lpstr>
      <vt:lpstr>Selection Algorithms</vt:lpstr>
      <vt:lpstr>Selection Algorithms</vt:lpstr>
      <vt:lpstr>Selection – Online Selection Problem</vt:lpstr>
      <vt:lpstr>Quickselect Algorithm (Algorithmic Problems)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 Visualization (Algorithmic Problems)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Advanced Selection Algorithms (Algorithmic Problems)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Introselect Algorithm</vt:lpstr>
      <vt:lpstr>Secretary Problem (Algorithmic Problems)</vt:lpstr>
      <vt:lpstr>Secretary Problem</vt:lpstr>
      <vt:lpstr>Secretary Problem</vt:lpstr>
      <vt:lpstr>Secretary Problem</vt:lpstr>
      <vt:lpstr>Secretary Problem</vt:lpstr>
      <vt:lpstr>Secretary Problem - Solution</vt:lpstr>
      <vt:lpstr>Secretary Problem - Solution</vt:lpstr>
      <vt:lpstr>Secretary Problem - Solution</vt:lpstr>
      <vt:lpstr>Secretary Problem - Solution</vt:lpstr>
      <vt:lpstr>Secretary Problem -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BALÁZS</cp:lastModifiedBy>
  <cp:revision>240</cp:revision>
  <dcterms:created xsi:type="dcterms:W3CDTF">2015-02-15T18:13:13Z</dcterms:created>
  <dcterms:modified xsi:type="dcterms:W3CDTF">2020-12-06T16:47:37Z</dcterms:modified>
</cp:coreProperties>
</file>