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445" r:id="rId3"/>
    <p:sldId id="560" r:id="rId4"/>
    <p:sldId id="561" r:id="rId5"/>
    <p:sldId id="562" r:id="rId6"/>
    <p:sldId id="563" r:id="rId7"/>
    <p:sldId id="564" r:id="rId8"/>
    <p:sldId id="565" r:id="rId9"/>
    <p:sldId id="566" r:id="rId10"/>
    <p:sldId id="567" r:id="rId11"/>
    <p:sldId id="568" r:id="rId12"/>
    <p:sldId id="569" r:id="rId13"/>
    <p:sldId id="570" r:id="rId14"/>
    <p:sldId id="571" r:id="rId15"/>
    <p:sldId id="572" r:id="rId16"/>
    <p:sldId id="573" r:id="rId17"/>
    <p:sldId id="574" r:id="rId18"/>
    <p:sldId id="575" r:id="rId19"/>
    <p:sldId id="576" r:id="rId20"/>
    <p:sldId id="577" r:id="rId21"/>
    <p:sldId id="578" r:id="rId22"/>
    <p:sldId id="579" r:id="rId23"/>
    <p:sldId id="580" r:id="rId24"/>
    <p:sldId id="581" r:id="rId25"/>
    <p:sldId id="582" r:id="rId26"/>
    <p:sldId id="583" r:id="rId27"/>
    <p:sldId id="584" r:id="rId28"/>
    <p:sldId id="585" r:id="rId29"/>
    <p:sldId id="586" r:id="rId30"/>
    <p:sldId id="587" r:id="rId31"/>
    <p:sldId id="588" r:id="rId32"/>
    <p:sldId id="589" r:id="rId33"/>
    <p:sldId id="590" r:id="rId34"/>
    <p:sldId id="591" r:id="rId35"/>
    <p:sldId id="592" r:id="rId36"/>
    <p:sldId id="593" r:id="rId37"/>
    <p:sldId id="594" r:id="rId38"/>
    <p:sldId id="595" r:id="rId39"/>
    <p:sldId id="596" r:id="rId40"/>
    <p:sldId id="597" r:id="rId41"/>
    <p:sldId id="598" r:id="rId42"/>
    <p:sldId id="599" r:id="rId43"/>
    <p:sldId id="600" r:id="rId44"/>
    <p:sldId id="601" r:id="rId45"/>
    <p:sldId id="602" r:id="rId46"/>
    <p:sldId id="603" r:id="rId47"/>
    <p:sldId id="604" r:id="rId48"/>
    <p:sldId id="605" r:id="rId49"/>
    <p:sldId id="606" r:id="rId50"/>
    <p:sldId id="607" r:id="rId51"/>
    <p:sldId id="608" r:id="rId52"/>
    <p:sldId id="609" r:id="rId53"/>
    <p:sldId id="610" r:id="rId54"/>
    <p:sldId id="611" r:id="rId55"/>
    <p:sldId id="612" r:id="rId56"/>
    <p:sldId id="613" r:id="rId57"/>
    <p:sldId id="614" r:id="rId58"/>
    <p:sldId id="615" r:id="rId59"/>
    <p:sldId id="616" r:id="rId60"/>
    <p:sldId id="617" r:id="rId61"/>
    <p:sldId id="618" r:id="rId62"/>
    <p:sldId id="619" r:id="rId63"/>
    <p:sldId id="620" r:id="rId64"/>
    <p:sldId id="621" r:id="rId65"/>
    <p:sldId id="622" r:id="rId66"/>
    <p:sldId id="623" r:id="rId67"/>
    <p:sldId id="624" r:id="rId68"/>
    <p:sldId id="625" r:id="rId69"/>
    <p:sldId id="626" r:id="rId70"/>
    <p:sldId id="627" r:id="rId71"/>
    <p:sldId id="628" r:id="rId72"/>
    <p:sldId id="629" r:id="rId73"/>
    <p:sldId id="630" r:id="rId74"/>
    <p:sldId id="631" r:id="rId75"/>
    <p:sldId id="632" r:id="rId76"/>
    <p:sldId id="633" r:id="rId77"/>
    <p:sldId id="634" r:id="rId78"/>
    <p:sldId id="635" r:id="rId79"/>
    <p:sldId id="636" r:id="rId80"/>
    <p:sldId id="637" r:id="rId81"/>
    <p:sldId id="638" r:id="rId82"/>
    <p:sldId id="639" r:id="rId83"/>
    <p:sldId id="640" r:id="rId84"/>
    <p:sldId id="641" r:id="rId85"/>
    <p:sldId id="642" r:id="rId86"/>
    <p:sldId id="643" r:id="rId87"/>
    <p:sldId id="644" r:id="rId88"/>
    <p:sldId id="645" r:id="rId89"/>
    <p:sldId id="646" r:id="rId90"/>
    <p:sldId id="647" r:id="rId91"/>
    <p:sldId id="648" r:id="rId92"/>
    <p:sldId id="649" r:id="rId93"/>
    <p:sldId id="650" r:id="rId94"/>
    <p:sldId id="651" r:id="rId95"/>
    <p:sldId id="652" r:id="rId96"/>
    <p:sldId id="653" r:id="rId97"/>
    <p:sldId id="654" r:id="rId98"/>
    <p:sldId id="655" r:id="rId99"/>
    <p:sldId id="656" r:id="rId100"/>
    <p:sldId id="657" r:id="rId101"/>
    <p:sldId id="658" r:id="rId102"/>
    <p:sldId id="659" r:id="rId103"/>
    <p:sldId id="660" r:id="rId104"/>
    <p:sldId id="661" r:id="rId105"/>
    <p:sldId id="662" r:id="rId106"/>
    <p:sldId id="663" r:id="rId10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ALÁZS" initials="B" lastIdx="1" clrIdx="0">
    <p:extLst>
      <p:ext uri="{19B8F6BF-5375-455C-9EA6-DF929625EA0E}">
        <p15:presenceInfo xmlns:p15="http://schemas.microsoft.com/office/powerpoint/2012/main" userId="BALÁZ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DD17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110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commentAuthors" Target="commentAuthor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presProps" Target="presProps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A9409-D7C5-4B8B-A2DD-45A65EA32F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98FEDE-575B-444E-9B52-46EB81B569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C7928C-6576-4891-BC3A-65B0BC028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2021. 02. 28.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F0E4D-07D5-4DC7-9388-5FFF9CD61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518E30-364F-4D90-B3C8-75CCACA0D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04631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8FCF2-3678-4248-A950-87B337389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9BC03A-3C3B-434E-A138-D11122693C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9B8E84-9622-4F91-BA18-D493F2E83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2021. 02. 28.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E09480-0366-4C86-8492-ACAB25B4B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CF73DB-2BF9-4638-80B2-6809E79FF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32748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DD7AE1-C6EF-4E4F-8F10-F5007081DD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CF8B02-98B0-49C8-9102-2BBC3FA690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0F0250-324E-4B26-A26A-F295E255C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2021. 02. 28.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2B3954-3599-4DA6-8E4A-4ED0F45DC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96FF2E-CA7D-4A34-BF12-A2E7AF3CB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94915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060F0-17D4-415F-A2D5-BB8BDD48F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748980-44CD-4927-B0C2-4F943CE81E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DD8999-6804-4348-B031-37AE6C39E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2021. 02. 28.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10DB7C-5B83-4FD7-B2CA-700A41C78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7579B1-7DFD-42DB-9846-58217BF50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73901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0B7C7-2C6F-4542-8AC3-ED6E8E15D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634F33-3A01-4D49-8328-7A21BBED52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7C8CD9-B889-4962-A01F-8AD23FE47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2021. 02. 28.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8E455D-5A4A-440D-BE0A-C100E7692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177E40-DDCB-4564-8E8B-105F147FB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97610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0A89A-3496-4C83-AF6D-A492DC177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EA9A92-6EB7-40AA-BE37-584EAA33A6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77BD00-9C43-4F9C-A464-0AB4865324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40D234-965E-4189-9C06-DF6D47743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2021. 02. 28.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19991C-C51E-46E9-94A7-07AE0B416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B64BDA-B35F-4793-A247-BAC5D3F22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40644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8F05F-231F-456A-9392-4C724038B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858078-89E6-4BB3-BCA2-E1E7FC122A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A030B-95D0-42CE-B187-0E9D81E07B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AB42DD-73FC-4FFC-A896-A7C7165F3F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E7E4BB-5B30-4DFF-9230-C45996512C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D6EF60-95D7-4343-93C4-88B7D20FF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2021. 02. 28.</a:t>
            </a:fld>
            <a:endParaRPr lang="hu-H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439988-86A8-4B2F-946C-E8C9ECADF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958FA3-8B99-4405-95B5-3D354D2A4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48607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7E92A-6C18-4E1F-B663-84A44CBD6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1107B1-B212-4294-A38F-57B4F0EB5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2021. 02. 28.</a:t>
            </a:fld>
            <a:endParaRPr lang="hu-H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E8804C-1EEA-47D9-919F-42ADE151A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3B5622-F9D1-471F-9D65-00571830A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86760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337F75-1150-4EF2-BB4C-F41C46DDD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2021. 02. 28.</a:t>
            </a:fld>
            <a:endParaRPr lang="hu-H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91D0AF-867B-452E-B394-B74B5B43B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257DA3-8449-4BF7-A0A8-77BB4E521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64539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516BC-B589-446B-9D78-D951EC708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9D0ABB-6CAD-4D9F-9146-B32A9972BC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47F85C-3F0C-4E26-AC2F-91765FA172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765529-3917-408D-B040-6B38E41B8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2021. 02. 28.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9E019F-BDEA-4B2E-83A6-7EFD0A23F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E8463F-8ED4-49C0-A4EA-F781C6E4C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76534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C5B3D-1642-4E75-A8B1-84BC58A36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0755E1-FF1F-4695-A68E-813CF482D9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9403F3-64C3-4D4F-822A-C621424323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7259CF-26DB-43B8-BE1C-E9384D3EF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2021. 02. 28.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D5D4D0-945B-4AEE-9E92-D9BE45FEE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DAE852-8AF7-4261-9361-E7C275908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12746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8E2E64-64D6-4E02-ADA1-954253955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D8F415-F743-4634-8991-93C598721F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AFFE22-9916-4617-BD90-31467A5A81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83072E-D33F-4C3D-BF4A-5D717605A0CF}" type="datetimeFigureOut">
              <a:rPr lang="hu-HU" smtClean="0"/>
              <a:t>2021. 02. 28.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61CBFB-930C-496E-AB29-0D49010087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58490D-1DF6-41E2-800E-AA3CB2588C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25750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GB" b="1" dirty="0">
                <a:solidFill>
                  <a:schemeClr val="accent5">
                    <a:lumMod val="75000"/>
                  </a:schemeClr>
                </a:solidFill>
              </a:rPr>
              <a:t>Fibonacci Numbers </a:t>
            </a:r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Stack Memory Visualization</a:t>
            </a:r>
            <a:br>
              <a:rPr lang="hu-HU" b="1" dirty="0"/>
            </a:br>
            <a:r>
              <a:rPr lang="hu-H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(Algorithmic Problems)</a:t>
            </a:r>
          </a:p>
        </p:txBody>
      </p:sp>
    </p:spTree>
    <p:extLst>
      <p:ext uri="{BB962C8B-B14F-4D97-AF65-F5344CB8AC3E}">
        <p14:creationId xmlns:p14="http://schemas.microsoft.com/office/powerpoint/2010/main" val="1201553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90E55B8E-6974-4B69-B591-4E921B9D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26" y="125427"/>
            <a:ext cx="10515600" cy="1325563"/>
          </a:xfrm>
        </p:spPr>
        <p:txBody>
          <a:bodyPr/>
          <a:lstStyle/>
          <a:p>
            <a:r>
              <a:rPr lang="en-GB" b="1" u="sng" dirty="0">
                <a:solidFill>
                  <a:schemeClr val="accent5">
                    <a:lumMod val="75000"/>
                  </a:schemeClr>
                </a:solidFill>
              </a:rPr>
              <a:t>Fibonacci</a:t>
            </a:r>
            <a:r>
              <a:rPr lang="hu-HU" b="1" u="sng" dirty="0">
                <a:solidFill>
                  <a:schemeClr val="accent5">
                    <a:lumMod val="75000"/>
                  </a:schemeClr>
                </a:solidFill>
              </a:rPr>
              <a:t> Numbers</a:t>
            </a:r>
            <a:endParaRPr lang="en-GB" b="1" u="sng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9" name="Téglalap 20">
            <a:extLst>
              <a:ext uri="{FF2B5EF4-FFF2-40B4-BE49-F238E27FC236}">
                <a16:creationId xmlns:a16="http://schemas.microsoft.com/office/drawing/2014/main" id="{72B5FD7E-5D8F-457D-B5DD-85D1298E9482}"/>
              </a:ext>
            </a:extLst>
          </p:cNvPr>
          <p:cNvSpPr/>
          <p:nvPr/>
        </p:nvSpPr>
        <p:spPr>
          <a:xfrm>
            <a:off x="7462506" y="923278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2C60C3C-5B24-442B-B1CF-7D59003882CD}"/>
              </a:ext>
            </a:extLst>
          </p:cNvPr>
          <p:cNvSpPr txBox="1"/>
          <p:nvPr/>
        </p:nvSpPr>
        <p:spPr>
          <a:xfrm>
            <a:off x="8104591" y="5897198"/>
            <a:ext cx="12777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598730-5C8D-4C9D-A12F-508F6DBF546D}"/>
              </a:ext>
            </a:extLst>
          </p:cNvPr>
          <p:cNvSpPr txBox="1"/>
          <p:nvPr/>
        </p:nvSpPr>
        <p:spPr>
          <a:xfrm>
            <a:off x="1456546" y="1692161"/>
            <a:ext cx="2775760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rgbClr val="FFC000"/>
                </a:solidFill>
              </a:rPr>
              <a:t>fibonacci(n):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 if n == 0: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return 0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        if n == 1: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return 1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 fib1 = fibonacci(n-1)    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         fib2 = fibonacci(n-2)   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 result = fib1 + fib2    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 return result</a:t>
            </a:r>
            <a:endParaRPr lang="en-GB" b="1" i="1" dirty="0">
              <a:solidFill>
                <a:srgbClr val="FFC000"/>
              </a:solidFill>
            </a:endParaRPr>
          </a:p>
        </p:txBody>
      </p:sp>
      <p:sp>
        <p:nvSpPr>
          <p:cNvPr id="8" name="Lekerekített téglalap 24">
            <a:extLst>
              <a:ext uri="{FF2B5EF4-FFF2-40B4-BE49-F238E27FC236}">
                <a16:creationId xmlns:a16="http://schemas.microsoft.com/office/drawing/2014/main" id="{64212E9B-4AA3-4EA1-BD9C-6E60E96B2DD2}"/>
              </a:ext>
            </a:extLst>
          </p:cNvPr>
          <p:cNvSpPr/>
          <p:nvPr/>
        </p:nvSpPr>
        <p:spPr>
          <a:xfrm>
            <a:off x="7536646" y="5205279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700" b="1" i="1" dirty="0">
                <a:solidFill>
                  <a:schemeClr val="accent3">
                    <a:lumMod val="75000"/>
                  </a:schemeClr>
                </a:solidFill>
              </a:rPr>
              <a:t>n=5 f1=NULL, fib2=NULL</a:t>
            </a:r>
          </a:p>
        </p:txBody>
      </p:sp>
      <p:sp>
        <p:nvSpPr>
          <p:cNvPr id="9" name="Lekerekített téglalap 24">
            <a:extLst>
              <a:ext uri="{FF2B5EF4-FFF2-40B4-BE49-F238E27FC236}">
                <a16:creationId xmlns:a16="http://schemas.microsoft.com/office/drawing/2014/main" id="{D732811B-209C-474E-A597-2D803593D8F9}"/>
              </a:ext>
            </a:extLst>
          </p:cNvPr>
          <p:cNvSpPr/>
          <p:nvPr/>
        </p:nvSpPr>
        <p:spPr>
          <a:xfrm>
            <a:off x="7536646" y="4684723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700" b="1" i="1" dirty="0">
                <a:solidFill>
                  <a:schemeClr val="accent3">
                    <a:lumMod val="75000"/>
                  </a:schemeClr>
                </a:solidFill>
              </a:rPr>
              <a:t>n=4 f1=NULL, fib2=NULL</a:t>
            </a:r>
          </a:p>
        </p:txBody>
      </p:sp>
    </p:spTree>
    <p:extLst>
      <p:ext uri="{BB962C8B-B14F-4D97-AF65-F5344CB8AC3E}">
        <p14:creationId xmlns:p14="http://schemas.microsoft.com/office/powerpoint/2010/main" val="231443082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90E55B8E-6974-4B69-B591-4E921B9D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26" y="125427"/>
            <a:ext cx="10515600" cy="1325563"/>
          </a:xfrm>
        </p:spPr>
        <p:txBody>
          <a:bodyPr/>
          <a:lstStyle/>
          <a:p>
            <a:r>
              <a:rPr lang="en-GB" b="1" u="sng" dirty="0">
                <a:solidFill>
                  <a:schemeClr val="accent5">
                    <a:lumMod val="75000"/>
                  </a:schemeClr>
                </a:solidFill>
              </a:rPr>
              <a:t>Fibonacci</a:t>
            </a:r>
            <a:r>
              <a:rPr lang="hu-HU" b="1" u="sng" dirty="0">
                <a:solidFill>
                  <a:schemeClr val="accent5">
                    <a:lumMod val="75000"/>
                  </a:schemeClr>
                </a:solidFill>
              </a:rPr>
              <a:t> Numbers</a:t>
            </a:r>
            <a:endParaRPr lang="en-GB" b="1" u="sng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83B25D13-18D1-4F4D-AC70-32D5DD814E7F}"/>
              </a:ext>
            </a:extLst>
          </p:cNvPr>
          <p:cNvSpPr/>
          <p:nvPr/>
        </p:nvSpPr>
        <p:spPr>
          <a:xfrm>
            <a:off x="5771965" y="1791925"/>
            <a:ext cx="807868" cy="53266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F(</a:t>
            </a:r>
            <a:r>
              <a:rPr lang="en-GB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9C5F050-B9B9-49AD-94F9-9ACF20C671CE}"/>
              </a:ext>
            </a:extLst>
          </p:cNvPr>
          <p:cNvSpPr/>
          <p:nvPr/>
        </p:nvSpPr>
        <p:spPr>
          <a:xfrm>
            <a:off x="8130469" y="2826173"/>
            <a:ext cx="807868" cy="53266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F(2)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5DA8EDA-894D-45BA-993C-24F97ECA1B26}"/>
              </a:ext>
            </a:extLst>
          </p:cNvPr>
          <p:cNvSpPr/>
          <p:nvPr/>
        </p:nvSpPr>
        <p:spPr>
          <a:xfrm>
            <a:off x="3413463" y="2826173"/>
            <a:ext cx="807868" cy="53266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F(</a:t>
            </a:r>
            <a:r>
              <a:rPr lang="en-GB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28B0B21-7AD2-4422-B654-54415734F469}"/>
              </a:ext>
            </a:extLst>
          </p:cNvPr>
          <p:cNvSpPr/>
          <p:nvPr/>
        </p:nvSpPr>
        <p:spPr>
          <a:xfrm>
            <a:off x="7322601" y="3759209"/>
            <a:ext cx="807868" cy="53266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F(</a:t>
            </a:r>
            <a:r>
              <a:rPr lang="en-GB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4C031B2-462C-400E-AC62-3FAED7B7DE7F}"/>
              </a:ext>
            </a:extLst>
          </p:cNvPr>
          <p:cNvSpPr/>
          <p:nvPr/>
        </p:nvSpPr>
        <p:spPr>
          <a:xfrm>
            <a:off x="8938337" y="3759209"/>
            <a:ext cx="807868" cy="53266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F(0)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F5BD2E3-63D2-4DC7-A758-C1DDB8F78086}"/>
              </a:ext>
            </a:extLst>
          </p:cNvPr>
          <p:cNvSpPr/>
          <p:nvPr/>
        </p:nvSpPr>
        <p:spPr>
          <a:xfrm>
            <a:off x="4358197" y="3759209"/>
            <a:ext cx="807868" cy="53266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F(</a:t>
            </a:r>
            <a:r>
              <a:rPr lang="en-GB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839BB32-4E17-4087-99A9-C5CA54A79513}"/>
              </a:ext>
            </a:extLst>
          </p:cNvPr>
          <p:cNvSpPr/>
          <p:nvPr/>
        </p:nvSpPr>
        <p:spPr>
          <a:xfrm>
            <a:off x="2450239" y="3759209"/>
            <a:ext cx="807868" cy="53266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F(2)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8FDF645-E087-45C0-AA59-181E08424A1D}"/>
              </a:ext>
            </a:extLst>
          </p:cNvPr>
          <p:cNvSpPr/>
          <p:nvPr/>
        </p:nvSpPr>
        <p:spPr>
          <a:xfrm>
            <a:off x="1464817" y="4692245"/>
            <a:ext cx="807868" cy="53266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F(</a:t>
            </a:r>
            <a:r>
              <a:rPr lang="en-GB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19DC7A3-3F30-4272-91D4-99939FF185BE}"/>
              </a:ext>
            </a:extLst>
          </p:cNvPr>
          <p:cNvSpPr/>
          <p:nvPr/>
        </p:nvSpPr>
        <p:spPr>
          <a:xfrm>
            <a:off x="3373517" y="4692245"/>
            <a:ext cx="807868" cy="53266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F(0)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A97344A-2665-4FAC-BF6D-B4EF29D72A18}"/>
              </a:ext>
            </a:extLst>
          </p:cNvPr>
          <p:cNvCxnSpPr>
            <a:cxnSpLocks/>
            <a:stCxn id="2" idx="4"/>
            <a:endCxn id="9" idx="0"/>
          </p:cNvCxnSpPr>
          <p:nvPr/>
        </p:nvCxnSpPr>
        <p:spPr>
          <a:xfrm flipH="1">
            <a:off x="3817397" y="2324585"/>
            <a:ext cx="2358502" cy="501588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6A68E43-E4DA-4EAA-818D-CB7D492B1E06}"/>
              </a:ext>
            </a:extLst>
          </p:cNvPr>
          <p:cNvCxnSpPr>
            <a:cxnSpLocks/>
            <a:stCxn id="2" idx="4"/>
            <a:endCxn id="7" idx="0"/>
          </p:cNvCxnSpPr>
          <p:nvPr/>
        </p:nvCxnSpPr>
        <p:spPr>
          <a:xfrm>
            <a:off x="6175899" y="2324585"/>
            <a:ext cx="2358504" cy="501588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C348FF3-C552-4C5F-8DB5-D7D42BB3E375}"/>
              </a:ext>
            </a:extLst>
          </p:cNvPr>
          <p:cNvCxnSpPr>
            <a:cxnSpLocks/>
            <a:stCxn id="9" idx="4"/>
            <a:endCxn id="17" idx="0"/>
          </p:cNvCxnSpPr>
          <p:nvPr/>
        </p:nvCxnSpPr>
        <p:spPr>
          <a:xfrm flipH="1">
            <a:off x="2854173" y="3358833"/>
            <a:ext cx="963224" cy="400376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D8E392B-827D-4158-B6EE-BAA496491FB5}"/>
              </a:ext>
            </a:extLst>
          </p:cNvPr>
          <p:cNvCxnSpPr>
            <a:cxnSpLocks/>
            <a:stCxn id="16" idx="0"/>
            <a:endCxn id="9" idx="4"/>
          </p:cNvCxnSpPr>
          <p:nvPr/>
        </p:nvCxnSpPr>
        <p:spPr>
          <a:xfrm flipH="1" flipV="1">
            <a:off x="3817397" y="3358833"/>
            <a:ext cx="944734" cy="400376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4B7335E-0BBE-4BF2-8C53-543A797DB0E5}"/>
              </a:ext>
            </a:extLst>
          </p:cNvPr>
          <p:cNvCxnSpPr>
            <a:cxnSpLocks/>
            <a:stCxn id="7" idx="4"/>
            <a:endCxn id="14" idx="0"/>
          </p:cNvCxnSpPr>
          <p:nvPr/>
        </p:nvCxnSpPr>
        <p:spPr>
          <a:xfrm flipH="1">
            <a:off x="7726535" y="3358833"/>
            <a:ext cx="807868" cy="400376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46BA1C1-414F-42A7-9054-01126A7F1703}"/>
              </a:ext>
            </a:extLst>
          </p:cNvPr>
          <p:cNvCxnSpPr>
            <a:cxnSpLocks/>
            <a:stCxn id="15" idx="0"/>
            <a:endCxn id="7" idx="4"/>
          </p:cNvCxnSpPr>
          <p:nvPr/>
        </p:nvCxnSpPr>
        <p:spPr>
          <a:xfrm flipH="1" flipV="1">
            <a:off x="8534403" y="3358833"/>
            <a:ext cx="807868" cy="400376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E15F09C-4BDE-4E7A-8B94-84A2C3308244}"/>
              </a:ext>
            </a:extLst>
          </p:cNvPr>
          <p:cNvCxnSpPr>
            <a:cxnSpLocks/>
          </p:cNvCxnSpPr>
          <p:nvPr/>
        </p:nvCxnSpPr>
        <p:spPr>
          <a:xfrm flipH="1">
            <a:off x="1866906" y="4291869"/>
            <a:ext cx="963224" cy="400376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3ADB3782-3337-4609-8A11-A0B1C021F6A0}"/>
              </a:ext>
            </a:extLst>
          </p:cNvPr>
          <p:cNvCxnSpPr>
            <a:cxnSpLocks/>
          </p:cNvCxnSpPr>
          <p:nvPr/>
        </p:nvCxnSpPr>
        <p:spPr>
          <a:xfrm flipH="1" flipV="1">
            <a:off x="2830130" y="4291869"/>
            <a:ext cx="944734" cy="400376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7671903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90E55B8E-6974-4B69-B591-4E921B9D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26" y="125427"/>
            <a:ext cx="10515600" cy="1325563"/>
          </a:xfrm>
        </p:spPr>
        <p:txBody>
          <a:bodyPr/>
          <a:lstStyle/>
          <a:p>
            <a:r>
              <a:rPr lang="en-GB" b="1" u="sng" dirty="0">
                <a:solidFill>
                  <a:schemeClr val="accent5">
                    <a:lumMod val="75000"/>
                  </a:schemeClr>
                </a:solidFill>
              </a:rPr>
              <a:t>Fibonacci</a:t>
            </a:r>
            <a:r>
              <a:rPr lang="hu-HU" b="1" u="sng" dirty="0">
                <a:solidFill>
                  <a:schemeClr val="accent5">
                    <a:lumMod val="75000"/>
                  </a:schemeClr>
                </a:solidFill>
              </a:rPr>
              <a:t> Numbers</a:t>
            </a:r>
            <a:endParaRPr lang="en-GB" b="1" u="sng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83B25D13-18D1-4F4D-AC70-32D5DD814E7F}"/>
              </a:ext>
            </a:extLst>
          </p:cNvPr>
          <p:cNvSpPr/>
          <p:nvPr/>
        </p:nvSpPr>
        <p:spPr>
          <a:xfrm>
            <a:off x="5771965" y="1791925"/>
            <a:ext cx="807868" cy="53266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F(</a:t>
            </a:r>
            <a:r>
              <a:rPr lang="en-GB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9C5F050-B9B9-49AD-94F9-9ACF20C671CE}"/>
              </a:ext>
            </a:extLst>
          </p:cNvPr>
          <p:cNvSpPr/>
          <p:nvPr/>
        </p:nvSpPr>
        <p:spPr>
          <a:xfrm>
            <a:off x="8130469" y="2826173"/>
            <a:ext cx="807868" cy="53266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F(2)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5DA8EDA-894D-45BA-993C-24F97ECA1B26}"/>
              </a:ext>
            </a:extLst>
          </p:cNvPr>
          <p:cNvSpPr/>
          <p:nvPr/>
        </p:nvSpPr>
        <p:spPr>
          <a:xfrm>
            <a:off x="3413463" y="2826173"/>
            <a:ext cx="807868" cy="53266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F(</a:t>
            </a:r>
            <a:r>
              <a:rPr lang="en-GB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28B0B21-7AD2-4422-B654-54415734F469}"/>
              </a:ext>
            </a:extLst>
          </p:cNvPr>
          <p:cNvSpPr/>
          <p:nvPr/>
        </p:nvSpPr>
        <p:spPr>
          <a:xfrm>
            <a:off x="7322601" y="3759209"/>
            <a:ext cx="807868" cy="53266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F(</a:t>
            </a:r>
            <a:r>
              <a:rPr lang="en-GB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4C031B2-462C-400E-AC62-3FAED7B7DE7F}"/>
              </a:ext>
            </a:extLst>
          </p:cNvPr>
          <p:cNvSpPr/>
          <p:nvPr/>
        </p:nvSpPr>
        <p:spPr>
          <a:xfrm>
            <a:off x="8938337" y="3759209"/>
            <a:ext cx="807868" cy="53266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F(0)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F5BD2E3-63D2-4DC7-A758-C1DDB8F78086}"/>
              </a:ext>
            </a:extLst>
          </p:cNvPr>
          <p:cNvSpPr/>
          <p:nvPr/>
        </p:nvSpPr>
        <p:spPr>
          <a:xfrm>
            <a:off x="4358197" y="3759209"/>
            <a:ext cx="807868" cy="53266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F(</a:t>
            </a:r>
            <a:r>
              <a:rPr lang="en-GB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839BB32-4E17-4087-99A9-C5CA54A79513}"/>
              </a:ext>
            </a:extLst>
          </p:cNvPr>
          <p:cNvSpPr/>
          <p:nvPr/>
        </p:nvSpPr>
        <p:spPr>
          <a:xfrm>
            <a:off x="2450239" y="3759209"/>
            <a:ext cx="807868" cy="53266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F(2)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8FDF645-E087-45C0-AA59-181E08424A1D}"/>
              </a:ext>
            </a:extLst>
          </p:cNvPr>
          <p:cNvSpPr/>
          <p:nvPr/>
        </p:nvSpPr>
        <p:spPr>
          <a:xfrm>
            <a:off x="1464817" y="4692245"/>
            <a:ext cx="807868" cy="53266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F(</a:t>
            </a:r>
            <a:r>
              <a:rPr lang="en-GB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19DC7A3-3F30-4272-91D4-99939FF185BE}"/>
              </a:ext>
            </a:extLst>
          </p:cNvPr>
          <p:cNvSpPr/>
          <p:nvPr/>
        </p:nvSpPr>
        <p:spPr>
          <a:xfrm>
            <a:off x="3373517" y="4692245"/>
            <a:ext cx="807868" cy="53266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F(0)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A97344A-2665-4FAC-BF6D-B4EF29D72A18}"/>
              </a:ext>
            </a:extLst>
          </p:cNvPr>
          <p:cNvCxnSpPr>
            <a:cxnSpLocks/>
            <a:stCxn id="2" idx="4"/>
            <a:endCxn id="9" idx="0"/>
          </p:cNvCxnSpPr>
          <p:nvPr/>
        </p:nvCxnSpPr>
        <p:spPr>
          <a:xfrm flipH="1">
            <a:off x="3817397" y="2324585"/>
            <a:ext cx="2358502" cy="501588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6A68E43-E4DA-4EAA-818D-CB7D492B1E06}"/>
              </a:ext>
            </a:extLst>
          </p:cNvPr>
          <p:cNvCxnSpPr>
            <a:cxnSpLocks/>
            <a:stCxn id="2" idx="4"/>
            <a:endCxn id="7" idx="0"/>
          </p:cNvCxnSpPr>
          <p:nvPr/>
        </p:nvCxnSpPr>
        <p:spPr>
          <a:xfrm>
            <a:off x="6175899" y="2324585"/>
            <a:ext cx="2358504" cy="501588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C348FF3-C552-4C5F-8DB5-D7D42BB3E375}"/>
              </a:ext>
            </a:extLst>
          </p:cNvPr>
          <p:cNvCxnSpPr>
            <a:cxnSpLocks/>
            <a:stCxn id="9" idx="4"/>
            <a:endCxn id="17" idx="0"/>
          </p:cNvCxnSpPr>
          <p:nvPr/>
        </p:nvCxnSpPr>
        <p:spPr>
          <a:xfrm flipH="1">
            <a:off x="2854173" y="3358833"/>
            <a:ext cx="963224" cy="400376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D8E392B-827D-4158-B6EE-BAA496491FB5}"/>
              </a:ext>
            </a:extLst>
          </p:cNvPr>
          <p:cNvCxnSpPr>
            <a:cxnSpLocks/>
            <a:stCxn id="16" idx="0"/>
            <a:endCxn id="9" idx="4"/>
          </p:cNvCxnSpPr>
          <p:nvPr/>
        </p:nvCxnSpPr>
        <p:spPr>
          <a:xfrm flipH="1" flipV="1">
            <a:off x="3817397" y="3358833"/>
            <a:ext cx="944734" cy="400376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4B7335E-0BBE-4BF2-8C53-543A797DB0E5}"/>
              </a:ext>
            </a:extLst>
          </p:cNvPr>
          <p:cNvCxnSpPr>
            <a:cxnSpLocks/>
            <a:stCxn id="7" idx="4"/>
            <a:endCxn id="14" idx="0"/>
          </p:cNvCxnSpPr>
          <p:nvPr/>
        </p:nvCxnSpPr>
        <p:spPr>
          <a:xfrm flipH="1">
            <a:off x="7726535" y="3358833"/>
            <a:ext cx="807868" cy="400376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46BA1C1-414F-42A7-9054-01126A7F1703}"/>
              </a:ext>
            </a:extLst>
          </p:cNvPr>
          <p:cNvCxnSpPr>
            <a:cxnSpLocks/>
            <a:stCxn id="15" idx="0"/>
            <a:endCxn id="7" idx="4"/>
          </p:cNvCxnSpPr>
          <p:nvPr/>
        </p:nvCxnSpPr>
        <p:spPr>
          <a:xfrm flipH="1" flipV="1">
            <a:off x="8534403" y="3358833"/>
            <a:ext cx="807868" cy="400376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E15F09C-4BDE-4E7A-8B94-84A2C3308244}"/>
              </a:ext>
            </a:extLst>
          </p:cNvPr>
          <p:cNvCxnSpPr>
            <a:cxnSpLocks/>
          </p:cNvCxnSpPr>
          <p:nvPr/>
        </p:nvCxnSpPr>
        <p:spPr>
          <a:xfrm flipH="1">
            <a:off x="1866906" y="4291869"/>
            <a:ext cx="963224" cy="400376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3ADB3782-3337-4609-8A11-A0B1C021F6A0}"/>
              </a:ext>
            </a:extLst>
          </p:cNvPr>
          <p:cNvCxnSpPr>
            <a:cxnSpLocks/>
          </p:cNvCxnSpPr>
          <p:nvPr/>
        </p:nvCxnSpPr>
        <p:spPr>
          <a:xfrm flipH="1" flipV="1">
            <a:off x="2830130" y="4291869"/>
            <a:ext cx="944734" cy="400376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7690614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90E55B8E-6974-4B69-B591-4E921B9D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26" y="125427"/>
            <a:ext cx="10515600" cy="1325563"/>
          </a:xfrm>
        </p:spPr>
        <p:txBody>
          <a:bodyPr/>
          <a:lstStyle/>
          <a:p>
            <a:r>
              <a:rPr lang="en-GB" b="1" u="sng" dirty="0">
                <a:solidFill>
                  <a:schemeClr val="accent5">
                    <a:lumMod val="75000"/>
                  </a:schemeClr>
                </a:solidFill>
              </a:rPr>
              <a:t>Fibonacci</a:t>
            </a:r>
            <a:r>
              <a:rPr lang="hu-HU" b="1" u="sng" dirty="0">
                <a:solidFill>
                  <a:schemeClr val="accent5">
                    <a:lumMod val="75000"/>
                  </a:schemeClr>
                </a:solidFill>
              </a:rPr>
              <a:t> Numbers</a:t>
            </a:r>
            <a:endParaRPr lang="en-GB" b="1" u="sng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83B25D13-18D1-4F4D-AC70-32D5DD814E7F}"/>
              </a:ext>
            </a:extLst>
          </p:cNvPr>
          <p:cNvSpPr/>
          <p:nvPr/>
        </p:nvSpPr>
        <p:spPr>
          <a:xfrm>
            <a:off x="5771965" y="1791925"/>
            <a:ext cx="807868" cy="53266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F(</a:t>
            </a:r>
            <a:r>
              <a:rPr lang="en-GB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9C5F050-B9B9-49AD-94F9-9ACF20C671CE}"/>
              </a:ext>
            </a:extLst>
          </p:cNvPr>
          <p:cNvSpPr/>
          <p:nvPr/>
        </p:nvSpPr>
        <p:spPr>
          <a:xfrm>
            <a:off x="8130469" y="2826173"/>
            <a:ext cx="807868" cy="53266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F(2)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5DA8EDA-894D-45BA-993C-24F97ECA1B26}"/>
              </a:ext>
            </a:extLst>
          </p:cNvPr>
          <p:cNvSpPr/>
          <p:nvPr/>
        </p:nvSpPr>
        <p:spPr>
          <a:xfrm>
            <a:off x="3413463" y="2826173"/>
            <a:ext cx="807868" cy="53266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F(</a:t>
            </a:r>
            <a:r>
              <a:rPr lang="en-GB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28B0B21-7AD2-4422-B654-54415734F469}"/>
              </a:ext>
            </a:extLst>
          </p:cNvPr>
          <p:cNvSpPr/>
          <p:nvPr/>
        </p:nvSpPr>
        <p:spPr>
          <a:xfrm>
            <a:off x="7322601" y="3759209"/>
            <a:ext cx="807868" cy="53266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F(</a:t>
            </a:r>
            <a:r>
              <a:rPr lang="en-GB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4C031B2-462C-400E-AC62-3FAED7B7DE7F}"/>
              </a:ext>
            </a:extLst>
          </p:cNvPr>
          <p:cNvSpPr/>
          <p:nvPr/>
        </p:nvSpPr>
        <p:spPr>
          <a:xfrm>
            <a:off x="8938337" y="3759209"/>
            <a:ext cx="807868" cy="53266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F(0)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F5BD2E3-63D2-4DC7-A758-C1DDB8F78086}"/>
              </a:ext>
            </a:extLst>
          </p:cNvPr>
          <p:cNvSpPr/>
          <p:nvPr/>
        </p:nvSpPr>
        <p:spPr>
          <a:xfrm>
            <a:off x="4358197" y="3759209"/>
            <a:ext cx="807868" cy="53266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F(</a:t>
            </a:r>
            <a:r>
              <a:rPr lang="en-GB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839BB32-4E17-4087-99A9-C5CA54A79513}"/>
              </a:ext>
            </a:extLst>
          </p:cNvPr>
          <p:cNvSpPr/>
          <p:nvPr/>
        </p:nvSpPr>
        <p:spPr>
          <a:xfrm>
            <a:off x="2450239" y="3759209"/>
            <a:ext cx="807868" cy="53266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F(2)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8FDF645-E087-45C0-AA59-181E08424A1D}"/>
              </a:ext>
            </a:extLst>
          </p:cNvPr>
          <p:cNvSpPr/>
          <p:nvPr/>
        </p:nvSpPr>
        <p:spPr>
          <a:xfrm>
            <a:off x="1464817" y="4692245"/>
            <a:ext cx="807868" cy="53266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F(</a:t>
            </a:r>
            <a:r>
              <a:rPr lang="en-GB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19DC7A3-3F30-4272-91D4-99939FF185BE}"/>
              </a:ext>
            </a:extLst>
          </p:cNvPr>
          <p:cNvSpPr/>
          <p:nvPr/>
        </p:nvSpPr>
        <p:spPr>
          <a:xfrm>
            <a:off x="3373517" y="4692245"/>
            <a:ext cx="807868" cy="53266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F(0)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A97344A-2665-4FAC-BF6D-B4EF29D72A18}"/>
              </a:ext>
            </a:extLst>
          </p:cNvPr>
          <p:cNvCxnSpPr>
            <a:cxnSpLocks/>
            <a:stCxn id="2" idx="4"/>
            <a:endCxn id="9" idx="0"/>
          </p:cNvCxnSpPr>
          <p:nvPr/>
        </p:nvCxnSpPr>
        <p:spPr>
          <a:xfrm flipH="1">
            <a:off x="3817397" y="2324585"/>
            <a:ext cx="2358502" cy="501588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6A68E43-E4DA-4EAA-818D-CB7D492B1E06}"/>
              </a:ext>
            </a:extLst>
          </p:cNvPr>
          <p:cNvCxnSpPr>
            <a:cxnSpLocks/>
            <a:stCxn id="2" idx="4"/>
            <a:endCxn id="7" idx="0"/>
          </p:cNvCxnSpPr>
          <p:nvPr/>
        </p:nvCxnSpPr>
        <p:spPr>
          <a:xfrm>
            <a:off x="6175899" y="2324585"/>
            <a:ext cx="2358504" cy="501588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C348FF3-C552-4C5F-8DB5-D7D42BB3E375}"/>
              </a:ext>
            </a:extLst>
          </p:cNvPr>
          <p:cNvCxnSpPr>
            <a:cxnSpLocks/>
            <a:stCxn id="9" idx="4"/>
            <a:endCxn id="17" idx="0"/>
          </p:cNvCxnSpPr>
          <p:nvPr/>
        </p:nvCxnSpPr>
        <p:spPr>
          <a:xfrm flipH="1">
            <a:off x="2854173" y="3358833"/>
            <a:ext cx="963224" cy="400376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D8E392B-827D-4158-B6EE-BAA496491FB5}"/>
              </a:ext>
            </a:extLst>
          </p:cNvPr>
          <p:cNvCxnSpPr>
            <a:cxnSpLocks/>
            <a:stCxn id="16" idx="0"/>
            <a:endCxn id="9" idx="4"/>
          </p:cNvCxnSpPr>
          <p:nvPr/>
        </p:nvCxnSpPr>
        <p:spPr>
          <a:xfrm flipH="1" flipV="1">
            <a:off x="3817397" y="3358833"/>
            <a:ext cx="944734" cy="400376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4B7335E-0BBE-4BF2-8C53-543A797DB0E5}"/>
              </a:ext>
            </a:extLst>
          </p:cNvPr>
          <p:cNvCxnSpPr>
            <a:cxnSpLocks/>
            <a:stCxn id="7" idx="4"/>
            <a:endCxn id="14" idx="0"/>
          </p:cNvCxnSpPr>
          <p:nvPr/>
        </p:nvCxnSpPr>
        <p:spPr>
          <a:xfrm flipH="1">
            <a:off x="7726535" y="3358833"/>
            <a:ext cx="807868" cy="400376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46BA1C1-414F-42A7-9054-01126A7F1703}"/>
              </a:ext>
            </a:extLst>
          </p:cNvPr>
          <p:cNvCxnSpPr>
            <a:cxnSpLocks/>
            <a:stCxn id="15" idx="0"/>
            <a:endCxn id="7" idx="4"/>
          </p:cNvCxnSpPr>
          <p:nvPr/>
        </p:nvCxnSpPr>
        <p:spPr>
          <a:xfrm flipH="1" flipV="1">
            <a:off x="8534403" y="3358833"/>
            <a:ext cx="807868" cy="400376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E15F09C-4BDE-4E7A-8B94-84A2C3308244}"/>
              </a:ext>
            </a:extLst>
          </p:cNvPr>
          <p:cNvCxnSpPr>
            <a:cxnSpLocks/>
          </p:cNvCxnSpPr>
          <p:nvPr/>
        </p:nvCxnSpPr>
        <p:spPr>
          <a:xfrm flipH="1">
            <a:off x="1866906" y="4291869"/>
            <a:ext cx="963224" cy="400376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3ADB3782-3337-4609-8A11-A0B1C021F6A0}"/>
              </a:ext>
            </a:extLst>
          </p:cNvPr>
          <p:cNvCxnSpPr>
            <a:cxnSpLocks/>
          </p:cNvCxnSpPr>
          <p:nvPr/>
        </p:nvCxnSpPr>
        <p:spPr>
          <a:xfrm flipH="1" flipV="1">
            <a:off x="2830130" y="4291869"/>
            <a:ext cx="944734" cy="400376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9680579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90E55B8E-6974-4B69-B591-4E921B9D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26" y="125427"/>
            <a:ext cx="10515600" cy="1325563"/>
          </a:xfrm>
        </p:spPr>
        <p:txBody>
          <a:bodyPr/>
          <a:lstStyle/>
          <a:p>
            <a:r>
              <a:rPr lang="en-GB" b="1" u="sng" dirty="0">
                <a:solidFill>
                  <a:schemeClr val="accent5">
                    <a:lumMod val="75000"/>
                  </a:schemeClr>
                </a:solidFill>
              </a:rPr>
              <a:t>Fibonacci</a:t>
            </a:r>
            <a:r>
              <a:rPr lang="hu-HU" b="1" u="sng" dirty="0">
                <a:solidFill>
                  <a:schemeClr val="accent5">
                    <a:lumMod val="75000"/>
                  </a:schemeClr>
                </a:solidFill>
              </a:rPr>
              <a:t> Numbers</a:t>
            </a:r>
            <a:endParaRPr lang="en-GB" b="1" u="sng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83B25D13-18D1-4F4D-AC70-32D5DD814E7F}"/>
              </a:ext>
            </a:extLst>
          </p:cNvPr>
          <p:cNvSpPr/>
          <p:nvPr/>
        </p:nvSpPr>
        <p:spPr>
          <a:xfrm>
            <a:off x="5771965" y="1791925"/>
            <a:ext cx="807868" cy="53266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F(</a:t>
            </a:r>
            <a:r>
              <a:rPr lang="en-GB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9C5F050-B9B9-49AD-94F9-9ACF20C671CE}"/>
              </a:ext>
            </a:extLst>
          </p:cNvPr>
          <p:cNvSpPr/>
          <p:nvPr/>
        </p:nvSpPr>
        <p:spPr>
          <a:xfrm>
            <a:off x="8130469" y="2826173"/>
            <a:ext cx="807868" cy="53266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F(2)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5DA8EDA-894D-45BA-993C-24F97ECA1B26}"/>
              </a:ext>
            </a:extLst>
          </p:cNvPr>
          <p:cNvSpPr/>
          <p:nvPr/>
        </p:nvSpPr>
        <p:spPr>
          <a:xfrm>
            <a:off x="3413463" y="2826173"/>
            <a:ext cx="807868" cy="53266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F(</a:t>
            </a:r>
            <a:r>
              <a:rPr lang="en-GB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28B0B21-7AD2-4422-B654-54415734F469}"/>
              </a:ext>
            </a:extLst>
          </p:cNvPr>
          <p:cNvSpPr/>
          <p:nvPr/>
        </p:nvSpPr>
        <p:spPr>
          <a:xfrm>
            <a:off x="7322601" y="3759209"/>
            <a:ext cx="807868" cy="53266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F(</a:t>
            </a:r>
            <a:r>
              <a:rPr lang="en-GB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4C031B2-462C-400E-AC62-3FAED7B7DE7F}"/>
              </a:ext>
            </a:extLst>
          </p:cNvPr>
          <p:cNvSpPr/>
          <p:nvPr/>
        </p:nvSpPr>
        <p:spPr>
          <a:xfrm>
            <a:off x="8938337" y="3759209"/>
            <a:ext cx="807868" cy="53266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F(0)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F5BD2E3-63D2-4DC7-A758-C1DDB8F78086}"/>
              </a:ext>
            </a:extLst>
          </p:cNvPr>
          <p:cNvSpPr/>
          <p:nvPr/>
        </p:nvSpPr>
        <p:spPr>
          <a:xfrm>
            <a:off x="4358197" y="3759209"/>
            <a:ext cx="807868" cy="53266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F(</a:t>
            </a:r>
            <a:r>
              <a:rPr lang="en-GB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839BB32-4E17-4087-99A9-C5CA54A79513}"/>
              </a:ext>
            </a:extLst>
          </p:cNvPr>
          <p:cNvSpPr/>
          <p:nvPr/>
        </p:nvSpPr>
        <p:spPr>
          <a:xfrm>
            <a:off x="2450239" y="3759209"/>
            <a:ext cx="807868" cy="53266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F(2)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8FDF645-E087-45C0-AA59-181E08424A1D}"/>
              </a:ext>
            </a:extLst>
          </p:cNvPr>
          <p:cNvSpPr/>
          <p:nvPr/>
        </p:nvSpPr>
        <p:spPr>
          <a:xfrm>
            <a:off x="1464817" y="4692245"/>
            <a:ext cx="807868" cy="53266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F(</a:t>
            </a:r>
            <a:r>
              <a:rPr lang="en-GB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19DC7A3-3F30-4272-91D4-99939FF185BE}"/>
              </a:ext>
            </a:extLst>
          </p:cNvPr>
          <p:cNvSpPr/>
          <p:nvPr/>
        </p:nvSpPr>
        <p:spPr>
          <a:xfrm>
            <a:off x="3373517" y="4692245"/>
            <a:ext cx="807868" cy="53266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F(0)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A97344A-2665-4FAC-BF6D-B4EF29D72A18}"/>
              </a:ext>
            </a:extLst>
          </p:cNvPr>
          <p:cNvCxnSpPr>
            <a:cxnSpLocks/>
            <a:stCxn id="2" idx="4"/>
            <a:endCxn id="9" idx="0"/>
          </p:cNvCxnSpPr>
          <p:nvPr/>
        </p:nvCxnSpPr>
        <p:spPr>
          <a:xfrm flipH="1">
            <a:off x="3817397" y="2324585"/>
            <a:ext cx="2358502" cy="501588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6A68E43-E4DA-4EAA-818D-CB7D492B1E06}"/>
              </a:ext>
            </a:extLst>
          </p:cNvPr>
          <p:cNvCxnSpPr>
            <a:cxnSpLocks/>
            <a:stCxn id="2" idx="4"/>
            <a:endCxn id="7" idx="0"/>
          </p:cNvCxnSpPr>
          <p:nvPr/>
        </p:nvCxnSpPr>
        <p:spPr>
          <a:xfrm>
            <a:off x="6175899" y="2324585"/>
            <a:ext cx="2358504" cy="501588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C348FF3-C552-4C5F-8DB5-D7D42BB3E375}"/>
              </a:ext>
            </a:extLst>
          </p:cNvPr>
          <p:cNvCxnSpPr>
            <a:cxnSpLocks/>
            <a:stCxn id="9" idx="4"/>
            <a:endCxn id="17" idx="0"/>
          </p:cNvCxnSpPr>
          <p:nvPr/>
        </p:nvCxnSpPr>
        <p:spPr>
          <a:xfrm flipH="1">
            <a:off x="2854173" y="3358833"/>
            <a:ext cx="963224" cy="400376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D8E392B-827D-4158-B6EE-BAA496491FB5}"/>
              </a:ext>
            </a:extLst>
          </p:cNvPr>
          <p:cNvCxnSpPr>
            <a:cxnSpLocks/>
            <a:stCxn id="16" idx="0"/>
            <a:endCxn id="9" idx="4"/>
          </p:cNvCxnSpPr>
          <p:nvPr/>
        </p:nvCxnSpPr>
        <p:spPr>
          <a:xfrm flipH="1" flipV="1">
            <a:off x="3817397" y="3358833"/>
            <a:ext cx="944734" cy="400376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4B7335E-0BBE-4BF2-8C53-543A797DB0E5}"/>
              </a:ext>
            </a:extLst>
          </p:cNvPr>
          <p:cNvCxnSpPr>
            <a:cxnSpLocks/>
            <a:stCxn id="7" idx="4"/>
            <a:endCxn id="14" idx="0"/>
          </p:cNvCxnSpPr>
          <p:nvPr/>
        </p:nvCxnSpPr>
        <p:spPr>
          <a:xfrm flipH="1">
            <a:off x="7726535" y="3358833"/>
            <a:ext cx="807868" cy="400376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46BA1C1-414F-42A7-9054-01126A7F1703}"/>
              </a:ext>
            </a:extLst>
          </p:cNvPr>
          <p:cNvCxnSpPr>
            <a:cxnSpLocks/>
            <a:stCxn id="15" idx="0"/>
            <a:endCxn id="7" idx="4"/>
          </p:cNvCxnSpPr>
          <p:nvPr/>
        </p:nvCxnSpPr>
        <p:spPr>
          <a:xfrm flipH="1" flipV="1">
            <a:off x="8534403" y="3358833"/>
            <a:ext cx="807868" cy="400376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E15F09C-4BDE-4E7A-8B94-84A2C3308244}"/>
              </a:ext>
            </a:extLst>
          </p:cNvPr>
          <p:cNvCxnSpPr>
            <a:cxnSpLocks/>
          </p:cNvCxnSpPr>
          <p:nvPr/>
        </p:nvCxnSpPr>
        <p:spPr>
          <a:xfrm flipH="1">
            <a:off x="1866906" y="4291869"/>
            <a:ext cx="963224" cy="400376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3ADB3782-3337-4609-8A11-A0B1C021F6A0}"/>
              </a:ext>
            </a:extLst>
          </p:cNvPr>
          <p:cNvCxnSpPr>
            <a:cxnSpLocks/>
          </p:cNvCxnSpPr>
          <p:nvPr/>
        </p:nvCxnSpPr>
        <p:spPr>
          <a:xfrm flipH="1" flipV="1">
            <a:off x="2830130" y="4291869"/>
            <a:ext cx="944734" cy="400376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3474241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90E55B8E-6974-4B69-B591-4E921B9D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26" y="125427"/>
            <a:ext cx="10515600" cy="1325563"/>
          </a:xfrm>
        </p:spPr>
        <p:txBody>
          <a:bodyPr/>
          <a:lstStyle/>
          <a:p>
            <a:r>
              <a:rPr lang="en-GB" b="1" u="sng" dirty="0">
                <a:solidFill>
                  <a:schemeClr val="accent5">
                    <a:lumMod val="75000"/>
                  </a:schemeClr>
                </a:solidFill>
              </a:rPr>
              <a:t>Fibonacci</a:t>
            </a:r>
            <a:r>
              <a:rPr lang="hu-HU" b="1" u="sng" dirty="0">
                <a:solidFill>
                  <a:schemeClr val="accent5">
                    <a:lumMod val="75000"/>
                  </a:schemeClr>
                </a:solidFill>
              </a:rPr>
              <a:t> Numbers</a:t>
            </a:r>
            <a:endParaRPr lang="en-GB" b="1" u="sng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83B25D13-18D1-4F4D-AC70-32D5DD814E7F}"/>
              </a:ext>
            </a:extLst>
          </p:cNvPr>
          <p:cNvSpPr/>
          <p:nvPr/>
        </p:nvSpPr>
        <p:spPr>
          <a:xfrm>
            <a:off x="5771965" y="1791925"/>
            <a:ext cx="807868" cy="53266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F(</a:t>
            </a:r>
            <a:r>
              <a:rPr lang="en-GB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9C5F050-B9B9-49AD-94F9-9ACF20C671CE}"/>
              </a:ext>
            </a:extLst>
          </p:cNvPr>
          <p:cNvSpPr/>
          <p:nvPr/>
        </p:nvSpPr>
        <p:spPr>
          <a:xfrm>
            <a:off x="8130469" y="2826173"/>
            <a:ext cx="807868" cy="53266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F(2)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5DA8EDA-894D-45BA-993C-24F97ECA1B26}"/>
              </a:ext>
            </a:extLst>
          </p:cNvPr>
          <p:cNvSpPr/>
          <p:nvPr/>
        </p:nvSpPr>
        <p:spPr>
          <a:xfrm>
            <a:off x="3413463" y="2826173"/>
            <a:ext cx="807868" cy="53266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F(</a:t>
            </a:r>
            <a:r>
              <a:rPr lang="en-GB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28B0B21-7AD2-4422-B654-54415734F469}"/>
              </a:ext>
            </a:extLst>
          </p:cNvPr>
          <p:cNvSpPr/>
          <p:nvPr/>
        </p:nvSpPr>
        <p:spPr>
          <a:xfrm>
            <a:off x="7322601" y="3759209"/>
            <a:ext cx="807868" cy="53266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F(</a:t>
            </a:r>
            <a:r>
              <a:rPr lang="en-GB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4C031B2-462C-400E-AC62-3FAED7B7DE7F}"/>
              </a:ext>
            </a:extLst>
          </p:cNvPr>
          <p:cNvSpPr/>
          <p:nvPr/>
        </p:nvSpPr>
        <p:spPr>
          <a:xfrm>
            <a:off x="8938337" y="3759209"/>
            <a:ext cx="807868" cy="53266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F(0)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F5BD2E3-63D2-4DC7-A758-C1DDB8F78086}"/>
              </a:ext>
            </a:extLst>
          </p:cNvPr>
          <p:cNvSpPr/>
          <p:nvPr/>
        </p:nvSpPr>
        <p:spPr>
          <a:xfrm>
            <a:off x="4358197" y="3759209"/>
            <a:ext cx="807868" cy="53266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F(</a:t>
            </a:r>
            <a:r>
              <a:rPr lang="en-GB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839BB32-4E17-4087-99A9-C5CA54A79513}"/>
              </a:ext>
            </a:extLst>
          </p:cNvPr>
          <p:cNvSpPr/>
          <p:nvPr/>
        </p:nvSpPr>
        <p:spPr>
          <a:xfrm>
            <a:off x="2450239" y="3759209"/>
            <a:ext cx="807868" cy="53266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F(2)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8FDF645-E087-45C0-AA59-181E08424A1D}"/>
              </a:ext>
            </a:extLst>
          </p:cNvPr>
          <p:cNvSpPr/>
          <p:nvPr/>
        </p:nvSpPr>
        <p:spPr>
          <a:xfrm>
            <a:off x="1464817" y="4692245"/>
            <a:ext cx="807868" cy="53266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F(</a:t>
            </a:r>
            <a:r>
              <a:rPr lang="en-GB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19DC7A3-3F30-4272-91D4-99939FF185BE}"/>
              </a:ext>
            </a:extLst>
          </p:cNvPr>
          <p:cNvSpPr/>
          <p:nvPr/>
        </p:nvSpPr>
        <p:spPr>
          <a:xfrm>
            <a:off x="3373517" y="4692245"/>
            <a:ext cx="807868" cy="53266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F(0)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A97344A-2665-4FAC-BF6D-B4EF29D72A18}"/>
              </a:ext>
            </a:extLst>
          </p:cNvPr>
          <p:cNvCxnSpPr>
            <a:cxnSpLocks/>
            <a:stCxn id="2" idx="4"/>
            <a:endCxn id="9" idx="0"/>
          </p:cNvCxnSpPr>
          <p:nvPr/>
        </p:nvCxnSpPr>
        <p:spPr>
          <a:xfrm flipH="1">
            <a:off x="3817397" y="2324585"/>
            <a:ext cx="2358502" cy="501588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6A68E43-E4DA-4EAA-818D-CB7D492B1E06}"/>
              </a:ext>
            </a:extLst>
          </p:cNvPr>
          <p:cNvCxnSpPr>
            <a:cxnSpLocks/>
            <a:stCxn id="2" idx="4"/>
            <a:endCxn id="7" idx="0"/>
          </p:cNvCxnSpPr>
          <p:nvPr/>
        </p:nvCxnSpPr>
        <p:spPr>
          <a:xfrm>
            <a:off x="6175899" y="2324585"/>
            <a:ext cx="2358504" cy="501588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C348FF3-C552-4C5F-8DB5-D7D42BB3E375}"/>
              </a:ext>
            </a:extLst>
          </p:cNvPr>
          <p:cNvCxnSpPr>
            <a:cxnSpLocks/>
            <a:stCxn id="9" idx="4"/>
            <a:endCxn id="17" idx="0"/>
          </p:cNvCxnSpPr>
          <p:nvPr/>
        </p:nvCxnSpPr>
        <p:spPr>
          <a:xfrm flipH="1">
            <a:off x="2854173" y="3358833"/>
            <a:ext cx="963224" cy="400376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D8E392B-827D-4158-B6EE-BAA496491FB5}"/>
              </a:ext>
            </a:extLst>
          </p:cNvPr>
          <p:cNvCxnSpPr>
            <a:cxnSpLocks/>
            <a:stCxn id="16" idx="0"/>
            <a:endCxn id="9" idx="4"/>
          </p:cNvCxnSpPr>
          <p:nvPr/>
        </p:nvCxnSpPr>
        <p:spPr>
          <a:xfrm flipH="1" flipV="1">
            <a:off x="3817397" y="3358833"/>
            <a:ext cx="944734" cy="400376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4B7335E-0BBE-4BF2-8C53-543A797DB0E5}"/>
              </a:ext>
            </a:extLst>
          </p:cNvPr>
          <p:cNvCxnSpPr>
            <a:cxnSpLocks/>
            <a:stCxn id="7" idx="4"/>
            <a:endCxn id="14" idx="0"/>
          </p:cNvCxnSpPr>
          <p:nvPr/>
        </p:nvCxnSpPr>
        <p:spPr>
          <a:xfrm flipH="1">
            <a:off x="7726535" y="3358833"/>
            <a:ext cx="807868" cy="400376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46BA1C1-414F-42A7-9054-01126A7F1703}"/>
              </a:ext>
            </a:extLst>
          </p:cNvPr>
          <p:cNvCxnSpPr>
            <a:cxnSpLocks/>
            <a:stCxn id="15" idx="0"/>
            <a:endCxn id="7" idx="4"/>
          </p:cNvCxnSpPr>
          <p:nvPr/>
        </p:nvCxnSpPr>
        <p:spPr>
          <a:xfrm flipH="1" flipV="1">
            <a:off x="8534403" y="3358833"/>
            <a:ext cx="807868" cy="400376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E15F09C-4BDE-4E7A-8B94-84A2C3308244}"/>
              </a:ext>
            </a:extLst>
          </p:cNvPr>
          <p:cNvCxnSpPr>
            <a:cxnSpLocks/>
          </p:cNvCxnSpPr>
          <p:nvPr/>
        </p:nvCxnSpPr>
        <p:spPr>
          <a:xfrm flipH="1">
            <a:off x="1866906" y="4291869"/>
            <a:ext cx="963224" cy="400376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3ADB3782-3337-4609-8A11-A0B1C021F6A0}"/>
              </a:ext>
            </a:extLst>
          </p:cNvPr>
          <p:cNvCxnSpPr>
            <a:cxnSpLocks/>
          </p:cNvCxnSpPr>
          <p:nvPr/>
        </p:nvCxnSpPr>
        <p:spPr>
          <a:xfrm flipH="1" flipV="1">
            <a:off x="2830130" y="4291869"/>
            <a:ext cx="944734" cy="400376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4329048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90E55B8E-6974-4B69-B591-4E921B9D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26" y="125427"/>
            <a:ext cx="10515600" cy="1325563"/>
          </a:xfrm>
        </p:spPr>
        <p:txBody>
          <a:bodyPr/>
          <a:lstStyle/>
          <a:p>
            <a:r>
              <a:rPr lang="en-GB" b="1" u="sng" dirty="0">
                <a:solidFill>
                  <a:schemeClr val="accent5">
                    <a:lumMod val="75000"/>
                  </a:schemeClr>
                </a:solidFill>
              </a:rPr>
              <a:t>Fibonacci</a:t>
            </a:r>
            <a:r>
              <a:rPr lang="hu-HU" b="1" u="sng" dirty="0">
                <a:solidFill>
                  <a:schemeClr val="accent5">
                    <a:lumMod val="75000"/>
                  </a:schemeClr>
                </a:solidFill>
              </a:rPr>
              <a:t> Numbers</a:t>
            </a:r>
            <a:endParaRPr lang="en-GB" b="1" u="sng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83B25D13-18D1-4F4D-AC70-32D5DD814E7F}"/>
              </a:ext>
            </a:extLst>
          </p:cNvPr>
          <p:cNvSpPr/>
          <p:nvPr/>
        </p:nvSpPr>
        <p:spPr>
          <a:xfrm>
            <a:off x="5771965" y="1791925"/>
            <a:ext cx="807868" cy="53266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F(</a:t>
            </a:r>
            <a:r>
              <a:rPr lang="en-GB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9C5F050-B9B9-49AD-94F9-9ACF20C671CE}"/>
              </a:ext>
            </a:extLst>
          </p:cNvPr>
          <p:cNvSpPr/>
          <p:nvPr/>
        </p:nvSpPr>
        <p:spPr>
          <a:xfrm>
            <a:off x="8130469" y="2826173"/>
            <a:ext cx="807868" cy="53266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F(2)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5DA8EDA-894D-45BA-993C-24F97ECA1B26}"/>
              </a:ext>
            </a:extLst>
          </p:cNvPr>
          <p:cNvSpPr/>
          <p:nvPr/>
        </p:nvSpPr>
        <p:spPr>
          <a:xfrm>
            <a:off x="3413463" y="2826173"/>
            <a:ext cx="807868" cy="53266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F(</a:t>
            </a:r>
            <a:r>
              <a:rPr lang="en-GB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28B0B21-7AD2-4422-B654-54415734F469}"/>
              </a:ext>
            </a:extLst>
          </p:cNvPr>
          <p:cNvSpPr/>
          <p:nvPr/>
        </p:nvSpPr>
        <p:spPr>
          <a:xfrm>
            <a:off x="7322601" y="3759209"/>
            <a:ext cx="807868" cy="53266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F(</a:t>
            </a:r>
            <a:r>
              <a:rPr lang="en-GB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4C031B2-462C-400E-AC62-3FAED7B7DE7F}"/>
              </a:ext>
            </a:extLst>
          </p:cNvPr>
          <p:cNvSpPr/>
          <p:nvPr/>
        </p:nvSpPr>
        <p:spPr>
          <a:xfrm>
            <a:off x="8938337" y="3759209"/>
            <a:ext cx="807868" cy="53266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F(0)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F5BD2E3-63D2-4DC7-A758-C1DDB8F78086}"/>
              </a:ext>
            </a:extLst>
          </p:cNvPr>
          <p:cNvSpPr/>
          <p:nvPr/>
        </p:nvSpPr>
        <p:spPr>
          <a:xfrm>
            <a:off x="4358197" y="3759209"/>
            <a:ext cx="807868" cy="53266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F(</a:t>
            </a:r>
            <a:r>
              <a:rPr lang="en-GB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839BB32-4E17-4087-99A9-C5CA54A79513}"/>
              </a:ext>
            </a:extLst>
          </p:cNvPr>
          <p:cNvSpPr/>
          <p:nvPr/>
        </p:nvSpPr>
        <p:spPr>
          <a:xfrm>
            <a:off x="2450239" y="3759209"/>
            <a:ext cx="807868" cy="53266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F(2)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8FDF645-E087-45C0-AA59-181E08424A1D}"/>
              </a:ext>
            </a:extLst>
          </p:cNvPr>
          <p:cNvSpPr/>
          <p:nvPr/>
        </p:nvSpPr>
        <p:spPr>
          <a:xfrm>
            <a:off x="1464817" y="4692245"/>
            <a:ext cx="807868" cy="53266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F(</a:t>
            </a:r>
            <a:r>
              <a:rPr lang="en-GB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19DC7A3-3F30-4272-91D4-99939FF185BE}"/>
              </a:ext>
            </a:extLst>
          </p:cNvPr>
          <p:cNvSpPr/>
          <p:nvPr/>
        </p:nvSpPr>
        <p:spPr>
          <a:xfrm>
            <a:off x="3373517" y="4692245"/>
            <a:ext cx="807868" cy="53266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F(0)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A97344A-2665-4FAC-BF6D-B4EF29D72A18}"/>
              </a:ext>
            </a:extLst>
          </p:cNvPr>
          <p:cNvCxnSpPr>
            <a:cxnSpLocks/>
            <a:stCxn id="2" idx="4"/>
            <a:endCxn id="9" idx="0"/>
          </p:cNvCxnSpPr>
          <p:nvPr/>
        </p:nvCxnSpPr>
        <p:spPr>
          <a:xfrm flipH="1">
            <a:off x="3817397" y="2324585"/>
            <a:ext cx="2358502" cy="501588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6A68E43-E4DA-4EAA-818D-CB7D492B1E06}"/>
              </a:ext>
            </a:extLst>
          </p:cNvPr>
          <p:cNvCxnSpPr>
            <a:cxnSpLocks/>
            <a:stCxn id="2" idx="4"/>
            <a:endCxn id="7" idx="0"/>
          </p:cNvCxnSpPr>
          <p:nvPr/>
        </p:nvCxnSpPr>
        <p:spPr>
          <a:xfrm>
            <a:off x="6175899" y="2324585"/>
            <a:ext cx="2358504" cy="501588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C348FF3-C552-4C5F-8DB5-D7D42BB3E375}"/>
              </a:ext>
            </a:extLst>
          </p:cNvPr>
          <p:cNvCxnSpPr>
            <a:cxnSpLocks/>
            <a:stCxn id="9" idx="4"/>
            <a:endCxn id="17" idx="0"/>
          </p:cNvCxnSpPr>
          <p:nvPr/>
        </p:nvCxnSpPr>
        <p:spPr>
          <a:xfrm flipH="1">
            <a:off x="2854173" y="3358833"/>
            <a:ext cx="963224" cy="400376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D8E392B-827D-4158-B6EE-BAA496491FB5}"/>
              </a:ext>
            </a:extLst>
          </p:cNvPr>
          <p:cNvCxnSpPr>
            <a:cxnSpLocks/>
            <a:stCxn id="16" idx="0"/>
            <a:endCxn id="9" idx="4"/>
          </p:cNvCxnSpPr>
          <p:nvPr/>
        </p:nvCxnSpPr>
        <p:spPr>
          <a:xfrm flipH="1" flipV="1">
            <a:off x="3817397" y="3358833"/>
            <a:ext cx="944734" cy="400376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4B7335E-0BBE-4BF2-8C53-543A797DB0E5}"/>
              </a:ext>
            </a:extLst>
          </p:cNvPr>
          <p:cNvCxnSpPr>
            <a:cxnSpLocks/>
            <a:stCxn id="7" idx="4"/>
            <a:endCxn id="14" idx="0"/>
          </p:cNvCxnSpPr>
          <p:nvPr/>
        </p:nvCxnSpPr>
        <p:spPr>
          <a:xfrm flipH="1">
            <a:off x="7726535" y="3358833"/>
            <a:ext cx="807868" cy="400376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46BA1C1-414F-42A7-9054-01126A7F1703}"/>
              </a:ext>
            </a:extLst>
          </p:cNvPr>
          <p:cNvCxnSpPr>
            <a:cxnSpLocks/>
            <a:stCxn id="15" idx="0"/>
            <a:endCxn id="7" idx="4"/>
          </p:cNvCxnSpPr>
          <p:nvPr/>
        </p:nvCxnSpPr>
        <p:spPr>
          <a:xfrm flipH="1" flipV="1">
            <a:off x="8534403" y="3358833"/>
            <a:ext cx="807868" cy="400376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E15F09C-4BDE-4E7A-8B94-84A2C3308244}"/>
              </a:ext>
            </a:extLst>
          </p:cNvPr>
          <p:cNvCxnSpPr>
            <a:cxnSpLocks/>
          </p:cNvCxnSpPr>
          <p:nvPr/>
        </p:nvCxnSpPr>
        <p:spPr>
          <a:xfrm flipH="1">
            <a:off x="1866906" y="4291869"/>
            <a:ext cx="963224" cy="400376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3ADB3782-3337-4609-8A11-A0B1C021F6A0}"/>
              </a:ext>
            </a:extLst>
          </p:cNvPr>
          <p:cNvCxnSpPr>
            <a:cxnSpLocks/>
          </p:cNvCxnSpPr>
          <p:nvPr/>
        </p:nvCxnSpPr>
        <p:spPr>
          <a:xfrm flipH="1" flipV="1">
            <a:off x="2830130" y="4291869"/>
            <a:ext cx="944734" cy="400376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0564410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90E55B8E-6974-4B69-B591-4E921B9D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26" y="125427"/>
            <a:ext cx="10515600" cy="1325563"/>
          </a:xfrm>
        </p:spPr>
        <p:txBody>
          <a:bodyPr/>
          <a:lstStyle/>
          <a:p>
            <a:r>
              <a:rPr lang="en-GB" b="1" u="sng" dirty="0">
                <a:solidFill>
                  <a:schemeClr val="accent5">
                    <a:lumMod val="75000"/>
                  </a:schemeClr>
                </a:solidFill>
              </a:rPr>
              <a:t>Fibonacci</a:t>
            </a:r>
            <a:r>
              <a:rPr lang="hu-HU" b="1" u="sng" dirty="0">
                <a:solidFill>
                  <a:schemeClr val="accent5">
                    <a:lumMod val="75000"/>
                  </a:schemeClr>
                </a:solidFill>
              </a:rPr>
              <a:t> Numbers</a:t>
            </a:r>
            <a:endParaRPr lang="en-GB" b="1" u="sng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83B25D13-18D1-4F4D-AC70-32D5DD814E7F}"/>
              </a:ext>
            </a:extLst>
          </p:cNvPr>
          <p:cNvSpPr/>
          <p:nvPr/>
        </p:nvSpPr>
        <p:spPr>
          <a:xfrm>
            <a:off x="5771965" y="1791925"/>
            <a:ext cx="807868" cy="53266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F(</a:t>
            </a:r>
            <a:r>
              <a:rPr lang="en-GB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9C5F050-B9B9-49AD-94F9-9ACF20C671CE}"/>
              </a:ext>
            </a:extLst>
          </p:cNvPr>
          <p:cNvSpPr/>
          <p:nvPr/>
        </p:nvSpPr>
        <p:spPr>
          <a:xfrm>
            <a:off x="8130469" y="2826173"/>
            <a:ext cx="807868" cy="53266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F(2)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5DA8EDA-894D-45BA-993C-24F97ECA1B26}"/>
              </a:ext>
            </a:extLst>
          </p:cNvPr>
          <p:cNvSpPr/>
          <p:nvPr/>
        </p:nvSpPr>
        <p:spPr>
          <a:xfrm>
            <a:off x="3413463" y="2826173"/>
            <a:ext cx="807868" cy="53266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F(</a:t>
            </a:r>
            <a:r>
              <a:rPr lang="en-GB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28B0B21-7AD2-4422-B654-54415734F469}"/>
              </a:ext>
            </a:extLst>
          </p:cNvPr>
          <p:cNvSpPr/>
          <p:nvPr/>
        </p:nvSpPr>
        <p:spPr>
          <a:xfrm>
            <a:off x="7322601" y="3759209"/>
            <a:ext cx="807868" cy="53266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F(</a:t>
            </a:r>
            <a:r>
              <a:rPr lang="en-GB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4C031B2-462C-400E-AC62-3FAED7B7DE7F}"/>
              </a:ext>
            </a:extLst>
          </p:cNvPr>
          <p:cNvSpPr/>
          <p:nvPr/>
        </p:nvSpPr>
        <p:spPr>
          <a:xfrm>
            <a:off x="8938337" y="3759209"/>
            <a:ext cx="807868" cy="53266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F(0)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F5BD2E3-63D2-4DC7-A758-C1DDB8F78086}"/>
              </a:ext>
            </a:extLst>
          </p:cNvPr>
          <p:cNvSpPr/>
          <p:nvPr/>
        </p:nvSpPr>
        <p:spPr>
          <a:xfrm>
            <a:off x="4358197" y="3759209"/>
            <a:ext cx="807868" cy="53266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F(</a:t>
            </a:r>
            <a:r>
              <a:rPr lang="en-GB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839BB32-4E17-4087-99A9-C5CA54A79513}"/>
              </a:ext>
            </a:extLst>
          </p:cNvPr>
          <p:cNvSpPr/>
          <p:nvPr/>
        </p:nvSpPr>
        <p:spPr>
          <a:xfrm>
            <a:off x="2450239" y="3759209"/>
            <a:ext cx="807868" cy="53266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F(2)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8FDF645-E087-45C0-AA59-181E08424A1D}"/>
              </a:ext>
            </a:extLst>
          </p:cNvPr>
          <p:cNvSpPr/>
          <p:nvPr/>
        </p:nvSpPr>
        <p:spPr>
          <a:xfrm>
            <a:off x="1464817" y="4692245"/>
            <a:ext cx="807868" cy="53266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F(</a:t>
            </a:r>
            <a:r>
              <a:rPr lang="en-GB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19DC7A3-3F30-4272-91D4-99939FF185BE}"/>
              </a:ext>
            </a:extLst>
          </p:cNvPr>
          <p:cNvSpPr/>
          <p:nvPr/>
        </p:nvSpPr>
        <p:spPr>
          <a:xfrm>
            <a:off x="3373517" y="4692245"/>
            <a:ext cx="807868" cy="53266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F(0)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A97344A-2665-4FAC-BF6D-B4EF29D72A18}"/>
              </a:ext>
            </a:extLst>
          </p:cNvPr>
          <p:cNvCxnSpPr>
            <a:cxnSpLocks/>
            <a:stCxn id="2" idx="4"/>
            <a:endCxn id="9" idx="0"/>
          </p:cNvCxnSpPr>
          <p:nvPr/>
        </p:nvCxnSpPr>
        <p:spPr>
          <a:xfrm flipH="1">
            <a:off x="3817397" y="2324585"/>
            <a:ext cx="2358502" cy="501588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6A68E43-E4DA-4EAA-818D-CB7D492B1E06}"/>
              </a:ext>
            </a:extLst>
          </p:cNvPr>
          <p:cNvCxnSpPr>
            <a:cxnSpLocks/>
            <a:stCxn id="2" idx="4"/>
            <a:endCxn id="7" idx="0"/>
          </p:cNvCxnSpPr>
          <p:nvPr/>
        </p:nvCxnSpPr>
        <p:spPr>
          <a:xfrm>
            <a:off x="6175899" y="2324585"/>
            <a:ext cx="2358504" cy="501588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C348FF3-C552-4C5F-8DB5-D7D42BB3E375}"/>
              </a:ext>
            </a:extLst>
          </p:cNvPr>
          <p:cNvCxnSpPr>
            <a:cxnSpLocks/>
            <a:stCxn id="9" idx="4"/>
            <a:endCxn id="17" idx="0"/>
          </p:cNvCxnSpPr>
          <p:nvPr/>
        </p:nvCxnSpPr>
        <p:spPr>
          <a:xfrm flipH="1">
            <a:off x="2854173" y="3358833"/>
            <a:ext cx="963224" cy="400376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D8E392B-827D-4158-B6EE-BAA496491FB5}"/>
              </a:ext>
            </a:extLst>
          </p:cNvPr>
          <p:cNvCxnSpPr>
            <a:cxnSpLocks/>
            <a:stCxn id="16" idx="0"/>
            <a:endCxn id="9" idx="4"/>
          </p:cNvCxnSpPr>
          <p:nvPr/>
        </p:nvCxnSpPr>
        <p:spPr>
          <a:xfrm flipH="1" flipV="1">
            <a:off x="3817397" y="3358833"/>
            <a:ext cx="944734" cy="400376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4B7335E-0BBE-4BF2-8C53-543A797DB0E5}"/>
              </a:ext>
            </a:extLst>
          </p:cNvPr>
          <p:cNvCxnSpPr>
            <a:cxnSpLocks/>
            <a:stCxn id="7" idx="4"/>
            <a:endCxn id="14" idx="0"/>
          </p:cNvCxnSpPr>
          <p:nvPr/>
        </p:nvCxnSpPr>
        <p:spPr>
          <a:xfrm flipH="1">
            <a:off x="7726535" y="3358833"/>
            <a:ext cx="807868" cy="400376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46BA1C1-414F-42A7-9054-01126A7F1703}"/>
              </a:ext>
            </a:extLst>
          </p:cNvPr>
          <p:cNvCxnSpPr>
            <a:cxnSpLocks/>
            <a:stCxn id="15" idx="0"/>
            <a:endCxn id="7" idx="4"/>
          </p:cNvCxnSpPr>
          <p:nvPr/>
        </p:nvCxnSpPr>
        <p:spPr>
          <a:xfrm flipH="1" flipV="1">
            <a:off x="8534403" y="3358833"/>
            <a:ext cx="807868" cy="400376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E15F09C-4BDE-4E7A-8B94-84A2C3308244}"/>
              </a:ext>
            </a:extLst>
          </p:cNvPr>
          <p:cNvCxnSpPr>
            <a:cxnSpLocks/>
          </p:cNvCxnSpPr>
          <p:nvPr/>
        </p:nvCxnSpPr>
        <p:spPr>
          <a:xfrm flipH="1">
            <a:off x="1866906" y="4291869"/>
            <a:ext cx="963224" cy="400376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3ADB3782-3337-4609-8A11-A0B1C021F6A0}"/>
              </a:ext>
            </a:extLst>
          </p:cNvPr>
          <p:cNvCxnSpPr>
            <a:cxnSpLocks/>
          </p:cNvCxnSpPr>
          <p:nvPr/>
        </p:nvCxnSpPr>
        <p:spPr>
          <a:xfrm flipH="1" flipV="1">
            <a:off x="2830130" y="4291869"/>
            <a:ext cx="944734" cy="400376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8980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90E55B8E-6974-4B69-B591-4E921B9D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26" y="125427"/>
            <a:ext cx="10515600" cy="1325563"/>
          </a:xfrm>
        </p:spPr>
        <p:txBody>
          <a:bodyPr/>
          <a:lstStyle/>
          <a:p>
            <a:r>
              <a:rPr lang="en-GB" b="1" u="sng" dirty="0">
                <a:solidFill>
                  <a:schemeClr val="accent5">
                    <a:lumMod val="75000"/>
                  </a:schemeClr>
                </a:solidFill>
              </a:rPr>
              <a:t>Fibonacci</a:t>
            </a:r>
            <a:r>
              <a:rPr lang="hu-HU" b="1" u="sng" dirty="0">
                <a:solidFill>
                  <a:schemeClr val="accent5">
                    <a:lumMod val="75000"/>
                  </a:schemeClr>
                </a:solidFill>
              </a:rPr>
              <a:t> Numbers</a:t>
            </a:r>
            <a:endParaRPr lang="en-GB" b="1" u="sng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9" name="Téglalap 20">
            <a:extLst>
              <a:ext uri="{FF2B5EF4-FFF2-40B4-BE49-F238E27FC236}">
                <a16:creationId xmlns:a16="http://schemas.microsoft.com/office/drawing/2014/main" id="{72B5FD7E-5D8F-457D-B5DD-85D1298E9482}"/>
              </a:ext>
            </a:extLst>
          </p:cNvPr>
          <p:cNvSpPr/>
          <p:nvPr/>
        </p:nvSpPr>
        <p:spPr>
          <a:xfrm>
            <a:off x="7462506" y="923278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2C60C3C-5B24-442B-B1CF-7D59003882CD}"/>
              </a:ext>
            </a:extLst>
          </p:cNvPr>
          <p:cNvSpPr txBox="1"/>
          <p:nvPr/>
        </p:nvSpPr>
        <p:spPr>
          <a:xfrm>
            <a:off x="8104591" y="5897198"/>
            <a:ext cx="12777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598730-5C8D-4C9D-A12F-508F6DBF546D}"/>
              </a:ext>
            </a:extLst>
          </p:cNvPr>
          <p:cNvSpPr txBox="1"/>
          <p:nvPr/>
        </p:nvSpPr>
        <p:spPr>
          <a:xfrm>
            <a:off x="1456546" y="1692161"/>
            <a:ext cx="2775760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rgbClr val="FFC000"/>
                </a:solidFill>
              </a:rPr>
              <a:t>fibonacci(n):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 if n == 0: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return 0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 if n == 1: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return 1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        fib1 = fibonacci(n-1)    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         fib2 = fibonacci(n-2)   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 result = fib1 + fib2    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 return result</a:t>
            </a:r>
            <a:endParaRPr lang="en-GB" b="1" i="1" dirty="0">
              <a:solidFill>
                <a:srgbClr val="FFC000"/>
              </a:solidFill>
            </a:endParaRPr>
          </a:p>
        </p:txBody>
      </p:sp>
      <p:sp>
        <p:nvSpPr>
          <p:cNvPr id="8" name="Lekerekített téglalap 24">
            <a:extLst>
              <a:ext uri="{FF2B5EF4-FFF2-40B4-BE49-F238E27FC236}">
                <a16:creationId xmlns:a16="http://schemas.microsoft.com/office/drawing/2014/main" id="{64212E9B-4AA3-4EA1-BD9C-6E60E96B2DD2}"/>
              </a:ext>
            </a:extLst>
          </p:cNvPr>
          <p:cNvSpPr/>
          <p:nvPr/>
        </p:nvSpPr>
        <p:spPr>
          <a:xfrm>
            <a:off x="7536646" y="5205279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700" b="1" i="1" dirty="0">
                <a:solidFill>
                  <a:schemeClr val="accent3">
                    <a:lumMod val="75000"/>
                  </a:schemeClr>
                </a:solidFill>
              </a:rPr>
              <a:t>n=5 f1=NULL, fib2=NULL</a:t>
            </a:r>
          </a:p>
        </p:txBody>
      </p:sp>
      <p:sp>
        <p:nvSpPr>
          <p:cNvPr id="9" name="Lekerekített téglalap 24">
            <a:extLst>
              <a:ext uri="{FF2B5EF4-FFF2-40B4-BE49-F238E27FC236}">
                <a16:creationId xmlns:a16="http://schemas.microsoft.com/office/drawing/2014/main" id="{D732811B-209C-474E-A597-2D803593D8F9}"/>
              </a:ext>
            </a:extLst>
          </p:cNvPr>
          <p:cNvSpPr/>
          <p:nvPr/>
        </p:nvSpPr>
        <p:spPr>
          <a:xfrm>
            <a:off x="7536646" y="4684723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700" b="1" i="1" dirty="0">
                <a:solidFill>
                  <a:schemeClr val="accent3">
                    <a:lumMod val="75000"/>
                  </a:schemeClr>
                </a:solidFill>
              </a:rPr>
              <a:t>n=4 f1=NULL, fib2=NULL</a:t>
            </a:r>
          </a:p>
        </p:txBody>
      </p:sp>
    </p:spTree>
    <p:extLst>
      <p:ext uri="{BB962C8B-B14F-4D97-AF65-F5344CB8AC3E}">
        <p14:creationId xmlns:p14="http://schemas.microsoft.com/office/powerpoint/2010/main" val="1605529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90E55B8E-6974-4B69-B591-4E921B9D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26" y="125427"/>
            <a:ext cx="10515600" cy="1325563"/>
          </a:xfrm>
        </p:spPr>
        <p:txBody>
          <a:bodyPr/>
          <a:lstStyle/>
          <a:p>
            <a:r>
              <a:rPr lang="en-GB" b="1" u="sng" dirty="0">
                <a:solidFill>
                  <a:schemeClr val="accent5">
                    <a:lumMod val="75000"/>
                  </a:schemeClr>
                </a:solidFill>
              </a:rPr>
              <a:t>Fibonacci</a:t>
            </a:r>
            <a:r>
              <a:rPr lang="hu-HU" b="1" u="sng" dirty="0">
                <a:solidFill>
                  <a:schemeClr val="accent5">
                    <a:lumMod val="75000"/>
                  </a:schemeClr>
                </a:solidFill>
              </a:rPr>
              <a:t> Numbers</a:t>
            </a:r>
            <a:endParaRPr lang="en-GB" b="1" u="sng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9" name="Téglalap 20">
            <a:extLst>
              <a:ext uri="{FF2B5EF4-FFF2-40B4-BE49-F238E27FC236}">
                <a16:creationId xmlns:a16="http://schemas.microsoft.com/office/drawing/2014/main" id="{72B5FD7E-5D8F-457D-B5DD-85D1298E9482}"/>
              </a:ext>
            </a:extLst>
          </p:cNvPr>
          <p:cNvSpPr/>
          <p:nvPr/>
        </p:nvSpPr>
        <p:spPr>
          <a:xfrm>
            <a:off x="7462506" y="923278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2C60C3C-5B24-442B-B1CF-7D59003882CD}"/>
              </a:ext>
            </a:extLst>
          </p:cNvPr>
          <p:cNvSpPr txBox="1"/>
          <p:nvPr/>
        </p:nvSpPr>
        <p:spPr>
          <a:xfrm>
            <a:off x="8104591" y="5897198"/>
            <a:ext cx="12777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598730-5C8D-4C9D-A12F-508F6DBF546D}"/>
              </a:ext>
            </a:extLst>
          </p:cNvPr>
          <p:cNvSpPr txBox="1"/>
          <p:nvPr/>
        </p:nvSpPr>
        <p:spPr>
          <a:xfrm>
            <a:off x="1456546" y="1692161"/>
            <a:ext cx="2775760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fibonacci(n):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 if n == 0: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return 0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 if n == 1: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return 1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 fib1 = fibonacci(n-1)    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         fib2 = fibonacci(n-2)   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 result = fib1 + fib2    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 return result</a:t>
            </a:r>
            <a:endParaRPr lang="en-GB" b="1" i="1" dirty="0">
              <a:solidFill>
                <a:srgbClr val="FFC000"/>
              </a:solidFill>
            </a:endParaRPr>
          </a:p>
        </p:txBody>
      </p:sp>
      <p:sp>
        <p:nvSpPr>
          <p:cNvPr id="8" name="Lekerekített téglalap 24">
            <a:extLst>
              <a:ext uri="{FF2B5EF4-FFF2-40B4-BE49-F238E27FC236}">
                <a16:creationId xmlns:a16="http://schemas.microsoft.com/office/drawing/2014/main" id="{64212E9B-4AA3-4EA1-BD9C-6E60E96B2DD2}"/>
              </a:ext>
            </a:extLst>
          </p:cNvPr>
          <p:cNvSpPr/>
          <p:nvPr/>
        </p:nvSpPr>
        <p:spPr>
          <a:xfrm>
            <a:off x="7536646" y="5205279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700" b="1" i="1" dirty="0">
                <a:solidFill>
                  <a:schemeClr val="accent3">
                    <a:lumMod val="75000"/>
                  </a:schemeClr>
                </a:solidFill>
              </a:rPr>
              <a:t>n=5 f1=NULL, fib2=NULL</a:t>
            </a:r>
          </a:p>
        </p:txBody>
      </p:sp>
      <p:sp>
        <p:nvSpPr>
          <p:cNvPr id="9" name="Lekerekített téglalap 24">
            <a:extLst>
              <a:ext uri="{FF2B5EF4-FFF2-40B4-BE49-F238E27FC236}">
                <a16:creationId xmlns:a16="http://schemas.microsoft.com/office/drawing/2014/main" id="{D732811B-209C-474E-A597-2D803593D8F9}"/>
              </a:ext>
            </a:extLst>
          </p:cNvPr>
          <p:cNvSpPr/>
          <p:nvPr/>
        </p:nvSpPr>
        <p:spPr>
          <a:xfrm>
            <a:off x="7536646" y="4684723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700" b="1" i="1" dirty="0">
                <a:solidFill>
                  <a:schemeClr val="accent3">
                    <a:lumMod val="75000"/>
                  </a:schemeClr>
                </a:solidFill>
              </a:rPr>
              <a:t>n=4 f1=NULL, fib2=NULL</a:t>
            </a:r>
          </a:p>
        </p:txBody>
      </p:sp>
      <p:sp>
        <p:nvSpPr>
          <p:cNvPr id="10" name="Lekerekített téglalap 24">
            <a:extLst>
              <a:ext uri="{FF2B5EF4-FFF2-40B4-BE49-F238E27FC236}">
                <a16:creationId xmlns:a16="http://schemas.microsoft.com/office/drawing/2014/main" id="{B097EE96-AD69-4254-9BD6-5560038516DF}"/>
              </a:ext>
            </a:extLst>
          </p:cNvPr>
          <p:cNvSpPr/>
          <p:nvPr/>
        </p:nvSpPr>
        <p:spPr>
          <a:xfrm>
            <a:off x="7517356" y="4164167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700" b="1" i="1" dirty="0">
                <a:solidFill>
                  <a:schemeClr val="accent3">
                    <a:lumMod val="75000"/>
                  </a:schemeClr>
                </a:solidFill>
              </a:rPr>
              <a:t>n=3 f1=NULL, fib2=NULL</a:t>
            </a:r>
          </a:p>
        </p:txBody>
      </p:sp>
    </p:spTree>
    <p:extLst>
      <p:ext uri="{BB962C8B-B14F-4D97-AF65-F5344CB8AC3E}">
        <p14:creationId xmlns:p14="http://schemas.microsoft.com/office/powerpoint/2010/main" val="33129333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90E55B8E-6974-4B69-B591-4E921B9D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26" y="125427"/>
            <a:ext cx="10515600" cy="1325563"/>
          </a:xfrm>
        </p:spPr>
        <p:txBody>
          <a:bodyPr/>
          <a:lstStyle/>
          <a:p>
            <a:r>
              <a:rPr lang="en-GB" b="1" u="sng" dirty="0">
                <a:solidFill>
                  <a:schemeClr val="accent5">
                    <a:lumMod val="75000"/>
                  </a:schemeClr>
                </a:solidFill>
              </a:rPr>
              <a:t>Fibonacci</a:t>
            </a:r>
            <a:r>
              <a:rPr lang="hu-HU" b="1" u="sng" dirty="0">
                <a:solidFill>
                  <a:schemeClr val="accent5">
                    <a:lumMod val="75000"/>
                  </a:schemeClr>
                </a:solidFill>
              </a:rPr>
              <a:t> Numbers</a:t>
            </a:r>
            <a:endParaRPr lang="en-GB" b="1" u="sng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9" name="Téglalap 20">
            <a:extLst>
              <a:ext uri="{FF2B5EF4-FFF2-40B4-BE49-F238E27FC236}">
                <a16:creationId xmlns:a16="http://schemas.microsoft.com/office/drawing/2014/main" id="{72B5FD7E-5D8F-457D-B5DD-85D1298E9482}"/>
              </a:ext>
            </a:extLst>
          </p:cNvPr>
          <p:cNvSpPr/>
          <p:nvPr/>
        </p:nvSpPr>
        <p:spPr>
          <a:xfrm>
            <a:off x="7462506" y="923278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2C60C3C-5B24-442B-B1CF-7D59003882CD}"/>
              </a:ext>
            </a:extLst>
          </p:cNvPr>
          <p:cNvSpPr txBox="1"/>
          <p:nvPr/>
        </p:nvSpPr>
        <p:spPr>
          <a:xfrm>
            <a:off x="8104591" y="5897198"/>
            <a:ext cx="12777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598730-5C8D-4C9D-A12F-508F6DBF546D}"/>
              </a:ext>
            </a:extLst>
          </p:cNvPr>
          <p:cNvSpPr txBox="1"/>
          <p:nvPr/>
        </p:nvSpPr>
        <p:spPr>
          <a:xfrm>
            <a:off x="1456546" y="1692161"/>
            <a:ext cx="2775760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rgbClr val="FFC000"/>
                </a:solidFill>
              </a:rPr>
              <a:t>fibonacci(n):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        if n == 0: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return 0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 if n == 1: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return 1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 fib1 = fibonacci(n-1)    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         fib2 = fibonacci(n-2)   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 result = fib1 + fib2    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 return result</a:t>
            </a:r>
            <a:endParaRPr lang="en-GB" b="1" i="1" dirty="0">
              <a:solidFill>
                <a:srgbClr val="FFC000"/>
              </a:solidFill>
            </a:endParaRPr>
          </a:p>
        </p:txBody>
      </p:sp>
      <p:sp>
        <p:nvSpPr>
          <p:cNvPr id="8" name="Lekerekített téglalap 24">
            <a:extLst>
              <a:ext uri="{FF2B5EF4-FFF2-40B4-BE49-F238E27FC236}">
                <a16:creationId xmlns:a16="http://schemas.microsoft.com/office/drawing/2014/main" id="{64212E9B-4AA3-4EA1-BD9C-6E60E96B2DD2}"/>
              </a:ext>
            </a:extLst>
          </p:cNvPr>
          <p:cNvSpPr/>
          <p:nvPr/>
        </p:nvSpPr>
        <p:spPr>
          <a:xfrm>
            <a:off x="7536646" y="5205279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700" b="1" i="1" dirty="0">
                <a:solidFill>
                  <a:schemeClr val="accent3">
                    <a:lumMod val="75000"/>
                  </a:schemeClr>
                </a:solidFill>
              </a:rPr>
              <a:t>n=5 f1=NULL, fib2=NULL</a:t>
            </a:r>
          </a:p>
        </p:txBody>
      </p:sp>
      <p:sp>
        <p:nvSpPr>
          <p:cNvPr id="9" name="Lekerekített téglalap 24">
            <a:extLst>
              <a:ext uri="{FF2B5EF4-FFF2-40B4-BE49-F238E27FC236}">
                <a16:creationId xmlns:a16="http://schemas.microsoft.com/office/drawing/2014/main" id="{D732811B-209C-474E-A597-2D803593D8F9}"/>
              </a:ext>
            </a:extLst>
          </p:cNvPr>
          <p:cNvSpPr/>
          <p:nvPr/>
        </p:nvSpPr>
        <p:spPr>
          <a:xfrm>
            <a:off x="7536646" y="4684723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700" b="1" i="1" dirty="0">
                <a:solidFill>
                  <a:schemeClr val="accent3">
                    <a:lumMod val="75000"/>
                  </a:schemeClr>
                </a:solidFill>
              </a:rPr>
              <a:t>n=4 f1=NULL, fib2=NULL</a:t>
            </a:r>
          </a:p>
        </p:txBody>
      </p:sp>
      <p:sp>
        <p:nvSpPr>
          <p:cNvPr id="10" name="Lekerekített téglalap 24">
            <a:extLst>
              <a:ext uri="{FF2B5EF4-FFF2-40B4-BE49-F238E27FC236}">
                <a16:creationId xmlns:a16="http://schemas.microsoft.com/office/drawing/2014/main" id="{B097EE96-AD69-4254-9BD6-5560038516DF}"/>
              </a:ext>
            </a:extLst>
          </p:cNvPr>
          <p:cNvSpPr/>
          <p:nvPr/>
        </p:nvSpPr>
        <p:spPr>
          <a:xfrm>
            <a:off x="7517356" y="4164167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700" b="1" i="1" dirty="0">
                <a:solidFill>
                  <a:schemeClr val="accent3">
                    <a:lumMod val="75000"/>
                  </a:schemeClr>
                </a:solidFill>
              </a:rPr>
              <a:t>n=3 f1=NULL, fib2=NULL</a:t>
            </a:r>
          </a:p>
        </p:txBody>
      </p:sp>
    </p:spTree>
    <p:extLst>
      <p:ext uri="{BB962C8B-B14F-4D97-AF65-F5344CB8AC3E}">
        <p14:creationId xmlns:p14="http://schemas.microsoft.com/office/powerpoint/2010/main" val="10441863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90E55B8E-6974-4B69-B591-4E921B9D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26" y="125427"/>
            <a:ext cx="10515600" cy="1325563"/>
          </a:xfrm>
        </p:spPr>
        <p:txBody>
          <a:bodyPr/>
          <a:lstStyle/>
          <a:p>
            <a:r>
              <a:rPr lang="en-GB" b="1" u="sng" dirty="0">
                <a:solidFill>
                  <a:schemeClr val="accent5">
                    <a:lumMod val="75000"/>
                  </a:schemeClr>
                </a:solidFill>
              </a:rPr>
              <a:t>Fibonacci</a:t>
            </a:r>
            <a:r>
              <a:rPr lang="hu-HU" b="1" u="sng" dirty="0">
                <a:solidFill>
                  <a:schemeClr val="accent5">
                    <a:lumMod val="75000"/>
                  </a:schemeClr>
                </a:solidFill>
              </a:rPr>
              <a:t> Numbers</a:t>
            </a:r>
            <a:endParaRPr lang="en-GB" b="1" u="sng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9" name="Téglalap 20">
            <a:extLst>
              <a:ext uri="{FF2B5EF4-FFF2-40B4-BE49-F238E27FC236}">
                <a16:creationId xmlns:a16="http://schemas.microsoft.com/office/drawing/2014/main" id="{72B5FD7E-5D8F-457D-B5DD-85D1298E9482}"/>
              </a:ext>
            </a:extLst>
          </p:cNvPr>
          <p:cNvSpPr/>
          <p:nvPr/>
        </p:nvSpPr>
        <p:spPr>
          <a:xfrm>
            <a:off x="7462506" y="923278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2C60C3C-5B24-442B-B1CF-7D59003882CD}"/>
              </a:ext>
            </a:extLst>
          </p:cNvPr>
          <p:cNvSpPr txBox="1"/>
          <p:nvPr/>
        </p:nvSpPr>
        <p:spPr>
          <a:xfrm>
            <a:off x="8104591" y="5897198"/>
            <a:ext cx="12777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598730-5C8D-4C9D-A12F-508F6DBF546D}"/>
              </a:ext>
            </a:extLst>
          </p:cNvPr>
          <p:cNvSpPr txBox="1"/>
          <p:nvPr/>
        </p:nvSpPr>
        <p:spPr>
          <a:xfrm>
            <a:off x="1456546" y="1692161"/>
            <a:ext cx="2775760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rgbClr val="FFC000"/>
                </a:solidFill>
              </a:rPr>
              <a:t>fibonacci(n):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 if n == 0: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return 0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        if n == 1: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return 1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 fib1 = fibonacci(n-1)    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         fib2 = fibonacci(n-2)   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 result = fib1 + fib2    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 return result</a:t>
            </a:r>
            <a:endParaRPr lang="en-GB" b="1" i="1" dirty="0">
              <a:solidFill>
                <a:srgbClr val="FFC000"/>
              </a:solidFill>
            </a:endParaRPr>
          </a:p>
        </p:txBody>
      </p:sp>
      <p:sp>
        <p:nvSpPr>
          <p:cNvPr id="8" name="Lekerekített téglalap 24">
            <a:extLst>
              <a:ext uri="{FF2B5EF4-FFF2-40B4-BE49-F238E27FC236}">
                <a16:creationId xmlns:a16="http://schemas.microsoft.com/office/drawing/2014/main" id="{64212E9B-4AA3-4EA1-BD9C-6E60E96B2DD2}"/>
              </a:ext>
            </a:extLst>
          </p:cNvPr>
          <p:cNvSpPr/>
          <p:nvPr/>
        </p:nvSpPr>
        <p:spPr>
          <a:xfrm>
            <a:off x="7536646" y="5205279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700" b="1" i="1" dirty="0">
                <a:solidFill>
                  <a:schemeClr val="accent3">
                    <a:lumMod val="75000"/>
                  </a:schemeClr>
                </a:solidFill>
              </a:rPr>
              <a:t>n=5 f1=NULL, fib2=NULL</a:t>
            </a:r>
          </a:p>
        </p:txBody>
      </p:sp>
      <p:sp>
        <p:nvSpPr>
          <p:cNvPr id="9" name="Lekerekített téglalap 24">
            <a:extLst>
              <a:ext uri="{FF2B5EF4-FFF2-40B4-BE49-F238E27FC236}">
                <a16:creationId xmlns:a16="http://schemas.microsoft.com/office/drawing/2014/main" id="{D732811B-209C-474E-A597-2D803593D8F9}"/>
              </a:ext>
            </a:extLst>
          </p:cNvPr>
          <p:cNvSpPr/>
          <p:nvPr/>
        </p:nvSpPr>
        <p:spPr>
          <a:xfrm>
            <a:off x="7536646" y="4684723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700" b="1" i="1" dirty="0">
                <a:solidFill>
                  <a:schemeClr val="accent3">
                    <a:lumMod val="75000"/>
                  </a:schemeClr>
                </a:solidFill>
              </a:rPr>
              <a:t>n=4 f1=NULL, fib2=NULL</a:t>
            </a:r>
          </a:p>
        </p:txBody>
      </p:sp>
      <p:sp>
        <p:nvSpPr>
          <p:cNvPr id="10" name="Lekerekített téglalap 24">
            <a:extLst>
              <a:ext uri="{FF2B5EF4-FFF2-40B4-BE49-F238E27FC236}">
                <a16:creationId xmlns:a16="http://schemas.microsoft.com/office/drawing/2014/main" id="{B097EE96-AD69-4254-9BD6-5560038516DF}"/>
              </a:ext>
            </a:extLst>
          </p:cNvPr>
          <p:cNvSpPr/>
          <p:nvPr/>
        </p:nvSpPr>
        <p:spPr>
          <a:xfrm>
            <a:off x="7517356" y="4164167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700" b="1" i="1" dirty="0">
                <a:solidFill>
                  <a:schemeClr val="accent3">
                    <a:lumMod val="75000"/>
                  </a:schemeClr>
                </a:solidFill>
              </a:rPr>
              <a:t>n=3 f1=NULL, fib2=NULL</a:t>
            </a:r>
          </a:p>
        </p:txBody>
      </p:sp>
    </p:spTree>
    <p:extLst>
      <p:ext uri="{BB962C8B-B14F-4D97-AF65-F5344CB8AC3E}">
        <p14:creationId xmlns:p14="http://schemas.microsoft.com/office/powerpoint/2010/main" val="19879667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90E55B8E-6974-4B69-B591-4E921B9D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26" y="125427"/>
            <a:ext cx="10515600" cy="1325563"/>
          </a:xfrm>
        </p:spPr>
        <p:txBody>
          <a:bodyPr/>
          <a:lstStyle/>
          <a:p>
            <a:r>
              <a:rPr lang="en-GB" b="1" u="sng" dirty="0">
                <a:solidFill>
                  <a:schemeClr val="accent5">
                    <a:lumMod val="75000"/>
                  </a:schemeClr>
                </a:solidFill>
              </a:rPr>
              <a:t>Fibonacci</a:t>
            </a:r>
            <a:r>
              <a:rPr lang="hu-HU" b="1" u="sng" dirty="0">
                <a:solidFill>
                  <a:schemeClr val="accent5">
                    <a:lumMod val="75000"/>
                  </a:schemeClr>
                </a:solidFill>
              </a:rPr>
              <a:t> Numbers</a:t>
            </a:r>
            <a:endParaRPr lang="en-GB" b="1" u="sng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9" name="Téglalap 20">
            <a:extLst>
              <a:ext uri="{FF2B5EF4-FFF2-40B4-BE49-F238E27FC236}">
                <a16:creationId xmlns:a16="http://schemas.microsoft.com/office/drawing/2014/main" id="{72B5FD7E-5D8F-457D-B5DD-85D1298E9482}"/>
              </a:ext>
            </a:extLst>
          </p:cNvPr>
          <p:cNvSpPr/>
          <p:nvPr/>
        </p:nvSpPr>
        <p:spPr>
          <a:xfrm>
            <a:off x="7462506" y="923278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2C60C3C-5B24-442B-B1CF-7D59003882CD}"/>
              </a:ext>
            </a:extLst>
          </p:cNvPr>
          <p:cNvSpPr txBox="1"/>
          <p:nvPr/>
        </p:nvSpPr>
        <p:spPr>
          <a:xfrm>
            <a:off x="8104591" y="5897198"/>
            <a:ext cx="12777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598730-5C8D-4C9D-A12F-508F6DBF546D}"/>
              </a:ext>
            </a:extLst>
          </p:cNvPr>
          <p:cNvSpPr txBox="1"/>
          <p:nvPr/>
        </p:nvSpPr>
        <p:spPr>
          <a:xfrm>
            <a:off x="1456546" y="1692161"/>
            <a:ext cx="2775760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rgbClr val="FFC000"/>
                </a:solidFill>
              </a:rPr>
              <a:t>fibonacci(n):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 if n == 0: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return 0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 if n == 1: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return 1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        fib1 = fibonacci(n-1)    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         fib2 = fibonacci(n-2)   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 result = fib1 + fib2    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 return result</a:t>
            </a:r>
            <a:endParaRPr lang="en-GB" b="1" i="1" dirty="0">
              <a:solidFill>
                <a:srgbClr val="FFC000"/>
              </a:solidFill>
            </a:endParaRPr>
          </a:p>
        </p:txBody>
      </p:sp>
      <p:sp>
        <p:nvSpPr>
          <p:cNvPr id="8" name="Lekerekített téglalap 24">
            <a:extLst>
              <a:ext uri="{FF2B5EF4-FFF2-40B4-BE49-F238E27FC236}">
                <a16:creationId xmlns:a16="http://schemas.microsoft.com/office/drawing/2014/main" id="{64212E9B-4AA3-4EA1-BD9C-6E60E96B2DD2}"/>
              </a:ext>
            </a:extLst>
          </p:cNvPr>
          <p:cNvSpPr/>
          <p:nvPr/>
        </p:nvSpPr>
        <p:spPr>
          <a:xfrm>
            <a:off x="7536646" y="5205279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700" b="1" i="1" dirty="0">
                <a:solidFill>
                  <a:schemeClr val="accent3">
                    <a:lumMod val="75000"/>
                  </a:schemeClr>
                </a:solidFill>
              </a:rPr>
              <a:t>n=5 f1=NULL, fib2=NULL</a:t>
            </a:r>
          </a:p>
        </p:txBody>
      </p:sp>
      <p:sp>
        <p:nvSpPr>
          <p:cNvPr id="9" name="Lekerekített téglalap 24">
            <a:extLst>
              <a:ext uri="{FF2B5EF4-FFF2-40B4-BE49-F238E27FC236}">
                <a16:creationId xmlns:a16="http://schemas.microsoft.com/office/drawing/2014/main" id="{D732811B-209C-474E-A597-2D803593D8F9}"/>
              </a:ext>
            </a:extLst>
          </p:cNvPr>
          <p:cNvSpPr/>
          <p:nvPr/>
        </p:nvSpPr>
        <p:spPr>
          <a:xfrm>
            <a:off x="7536646" y="4684723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700" b="1" i="1" dirty="0">
                <a:solidFill>
                  <a:schemeClr val="accent3">
                    <a:lumMod val="75000"/>
                  </a:schemeClr>
                </a:solidFill>
              </a:rPr>
              <a:t>n=4 f1=NULL, fib2=NULL</a:t>
            </a:r>
          </a:p>
        </p:txBody>
      </p:sp>
      <p:sp>
        <p:nvSpPr>
          <p:cNvPr id="10" name="Lekerekített téglalap 24">
            <a:extLst>
              <a:ext uri="{FF2B5EF4-FFF2-40B4-BE49-F238E27FC236}">
                <a16:creationId xmlns:a16="http://schemas.microsoft.com/office/drawing/2014/main" id="{B097EE96-AD69-4254-9BD6-5560038516DF}"/>
              </a:ext>
            </a:extLst>
          </p:cNvPr>
          <p:cNvSpPr/>
          <p:nvPr/>
        </p:nvSpPr>
        <p:spPr>
          <a:xfrm>
            <a:off x="7517356" y="4164167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700" b="1" i="1" dirty="0">
                <a:solidFill>
                  <a:schemeClr val="accent3">
                    <a:lumMod val="75000"/>
                  </a:schemeClr>
                </a:solidFill>
              </a:rPr>
              <a:t>n=3 f1=NULL, fib2=NULL</a:t>
            </a:r>
          </a:p>
        </p:txBody>
      </p:sp>
    </p:spTree>
    <p:extLst>
      <p:ext uri="{BB962C8B-B14F-4D97-AF65-F5344CB8AC3E}">
        <p14:creationId xmlns:p14="http://schemas.microsoft.com/office/powerpoint/2010/main" val="13092835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90E55B8E-6974-4B69-B591-4E921B9D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26" y="125427"/>
            <a:ext cx="10515600" cy="1325563"/>
          </a:xfrm>
        </p:spPr>
        <p:txBody>
          <a:bodyPr/>
          <a:lstStyle/>
          <a:p>
            <a:r>
              <a:rPr lang="en-GB" b="1" u="sng" dirty="0">
                <a:solidFill>
                  <a:schemeClr val="accent5">
                    <a:lumMod val="75000"/>
                  </a:schemeClr>
                </a:solidFill>
              </a:rPr>
              <a:t>Fibonacci</a:t>
            </a:r>
            <a:r>
              <a:rPr lang="hu-HU" b="1" u="sng" dirty="0">
                <a:solidFill>
                  <a:schemeClr val="accent5">
                    <a:lumMod val="75000"/>
                  </a:schemeClr>
                </a:solidFill>
              </a:rPr>
              <a:t> Numbers</a:t>
            </a:r>
            <a:endParaRPr lang="en-GB" b="1" u="sng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9" name="Téglalap 20">
            <a:extLst>
              <a:ext uri="{FF2B5EF4-FFF2-40B4-BE49-F238E27FC236}">
                <a16:creationId xmlns:a16="http://schemas.microsoft.com/office/drawing/2014/main" id="{72B5FD7E-5D8F-457D-B5DD-85D1298E9482}"/>
              </a:ext>
            </a:extLst>
          </p:cNvPr>
          <p:cNvSpPr/>
          <p:nvPr/>
        </p:nvSpPr>
        <p:spPr>
          <a:xfrm>
            <a:off x="7462506" y="923278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2C60C3C-5B24-442B-B1CF-7D59003882CD}"/>
              </a:ext>
            </a:extLst>
          </p:cNvPr>
          <p:cNvSpPr txBox="1"/>
          <p:nvPr/>
        </p:nvSpPr>
        <p:spPr>
          <a:xfrm>
            <a:off x="8104591" y="5897198"/>
            <a:ext cx="12777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598730-5C8D-4C9D-A12F-508F6DBF546D}"/>
              </a:ext>
            </a:extLst>
          </p:cNvPr>
          <p:cNvSpPr txBox="1"/>
          <p:nvPr/>
        </p:nvSpPr>
        <p:spPr>
          <a:xfrm>
            <a:off x="1456546" y="1692161"/>
            <a:ext cx="2775760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fibonacci(n):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 if n == 0: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return 0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 if n == 1: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return 1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 fib1 = fibonacci(n-1)    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         fib2 = fibonacci(n-2)   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 result = fib1 + fib2    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 return result</a:t>
            </a:r>
            <a:endParaRPr lang="en-GB" b="1" i="1" dirty="0">
              <a:solidFill>
                <a:srgbClr val="FFC000"/>
              </a:solidFill>
            </a:endParaRPr>
          </a:p>
        </p:txBody>
      </p:sp>
      <p:sp>
        <p:nvSpPr>
          <p:cNvPr id="8" name="Lekerekített téglalap 24">
            <a:extLst>
              <a:ext uri="{FF2B5EF4-FFF2-40B4-BE49-F238E27FC236}">
                <a16:creationId xmlns:a16="http://schemas.microsoft.com/office/drawing/2014/main" id="{64212E9B-4AA3-4EA1-BD9C-6E60E96B2DD2}"/>
              </a:ext>
            </a:extLst>
          </p:cNvPr>
          <p:cNvSpPr/>
          <p:nvPr/>
        </p:nvSpPr>
        <p:spPr>
          <a:xfrm>
            <a:off x="7536646" y="5205279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700" b="1" i="1" dirty="0">
                <a:solidFill>
                  <a:schemeClr val="accent3">
                    <a:lumMod val="75000"/>
                  </a:schemeClr>
                </a:solidFill>
              </a:rPr>
              <a:t>n=5 f1=NULL, fib2=NULL</a:t>
            </a:r>
          </a:p>
        </p:txBody>
      </p:sp>
      <p:sp>
        <p:nvSpPr>
          <p:cNvPr id="9" name="Lekerekített téglalap 24">
            <a:extLst>
              <a:ext uri="{FF2B5EF4-FFF2-40B4-BE49-F238E27FC236}">
                <a16:creationId xmlns:a16="http://schemas.microsoft.com/office/drawing/2014/main" id="{D732811B-209C-474E-A597-2D803593D8F9}"/>
              </a:ext>
            </a:extLst>
          </p:cNvPr>
          <p:cNvSpPr/>
          <p:nvPr/>
        </p:nvSpPr>
        <p:spPr>
          <a:xfrm>
            <a:off x="7536646" y="4684723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700" b="1" i="1" dirty="0">
                <a:solidFill>
                  <a:schemeClr val="accent3">
                    <a:lumMod val="75000"/>
                  </a:schemeClr>
                </a:solidFill>
              </a:rPr>
              <a:t>n=4 f1=NULL, fib2=NULL</a:t>
            </a:r>
          </a:p>
        </p:txBody>
      </p:sp>
      <p:sp>
        <p:nvSpPr>
          <p:cNvPr id="10" name="Lekerekített téglalap 24">
            <a:extLst>
              <a:ext uri="{FF2B5EF4-FFF2-40B4-BE49-F238E27FC236}">
                <a16:creationId xmlns:a16="http://schemas.microsoft.com/office/drawing/2014/main" id="{B097EE96-AD69-4254-9BD6-5560038516DF}"/>
              </a:ext>
            </a:extLst>
          </p:cNvPr>
          <p:cNvSpPr/>
          <p:nvPr/>
        </p:nvSpPr>
        <p:spPr>
          <a:xfrm>
            <a:off x="7517356" y="4164167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700" b="1" i="1" dirty="0">
                <a:solidFill>
                  <a:schemeClr val="accent3">
                    <a:lumMod val="75000"/>
                  </a:schemeClr>
                </a:solidFill>
              </a:rPr>
              <a:t>n=3 f1=NULL, fib2=NULL</a:t>
            </a:r>
          </a:p>
        </p:txBody>
      </p:sp>
      <p:sp>
        <p:nvSpPr>
          <p:cNvPr id="11" name="Lekerekített téglalap 24">
            <a:extLst>
              <a:ext uri="{FF2B5EF4-FFF2-40B4-BE49-F238E27FC236}">
                <a16:creationId xmlns:a16="http://schemas.microsoft.com/office/drawing/2014/main" id="{3FDFFE72-D4E9-4E07-9FD3-00880B5851F0}"/>
              </a:ext>
            </a:extLst>
          </p:cNvPr>
          <p:cNvSpPr/>
          <p:nvPr/>
        </p:nvSpPr>
        <p:spPr>
          <a:xfrm>
            <a:off x="7517355" y="3643611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700" b="1" i="1" dirty="0">
                <a:solidFill>
                  <a:schemeClr val="accent3">
                    <a:lumMod val="75000"/>
                  </a:schemeClr>
                </a:solidFill>
              </a:rPr>
              <a:t>n=2 f1=NULL, fib2=NULL</a:t>
            </a:r>
          </a:p>
        </p:txBody>
      </p:sp>
    </p:spTree>
    <p:extLst>
      <p:ext uri="{BB962C8B-B14F-4D97-AF65-F5344CB8AC3E}">
        <p14:creationId xmlns:p14="http://schemas.microsoft.com/office/powerpoint/2010/main" val="21153311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90E55B8E-6974-4B69-B591-4E921B9D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26" y="125427"/>
            <a:ext cx="10515600" cy="1325563"/>
          </a:xfrm>
        </p:spPr>
        <p:txBody>
          <a:bodyPr/>
          <a:lstStyle/>
          <a:p>
            <a:r>
              <a:rPr lang="en-GB" b="1" u="sng" dirty="0">
                <a:solidFill>
                  <a:schemeClr val="accent5">
                    <a:lumMod val="75000"/>
                  </a:schemeClr>
                </a:solidFill>
              </a:rPr>
              <a:t>Fibonacci</a:t>
            </a:r>
            <a:r>
              <a:rPr lang="hu-HU" b="1" u="sng" dirty="0">
                <a:solidFill>
                  <a:schemeClr val="accent5">
                    <a:lumMod val="75000"/>
                  </a:schemeClr>
                </a:solidFill>
              </a:rPr>
              <a:t> Numbers</a:t>
            </a:r>
            <a:endParaRPr lang="en-GB" b="1" u="sng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9" name="Téglalap 20">
            <a:extLst>
              <a:ext uri="{FF2B5EF4-FFF2-40B4-BE49-F238E27FC236}">
                <a16:creationId xmlns:a16="http://schemas.microsoft.com/office/drawing/2014/main" id="{72B5FD7E-5D8F-457D-B5DD-85D1298E9482}"/>
              </a:ext>
            </a:extLst>
          </p:cNvPr>
          <p:cNvSpPr/>
          <p:nvPr/>
        </p:nvSpPr>
        <p:spPr>
          <a:xfrm>
            <a:off x="7462506" y="923278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2C60C3C-5B24-442B-B1CF-7D59003882CD}"/>
              </a:ext>
            </a:extLst>
          </p:cNvPr>
          <p:cNvSpPr txBox="1"/>
          <p:nvPr/>
        </p:nvSpPr>
        <p:spPr>
          <a:xfrm>
            <a:off x="8104591" y="5897198"/>
            <a:ext cx="12777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598730-5C8D-4C9D-A12F-508F6DBF546D}"/>
              </a:ext>
            </a:extLst>
          </p:cNvPr>
          <p:cNvSpPr txBox="1"/>
          <p:nvPr/>
        </p:nvSpPr>
        <p:spPr>
          <a:xfrm>
            <a:off x="1456546" y="1692161"/>
            <a:ext cx="2775760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rgbClr val="FFC000"/>
                </a:solidFill>
              </a:rPr>
              <a:t>fibonacci(n):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        if n == 0: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return 0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 if n == 1: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return 1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 fib1 = fibonacci(n-1)    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         fib2 = fibonacci(n-2)   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 result = fib1 + fib2    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 return result</a:t>
            </a:r>
            <a:endParaRPr lang="en-GB" b="1" i="1" dirty="0">
              <a:solidFill>
                <a:srgbClr val="FFC000"/>
              </a:solidFill>
            </a:endParaRPr>
          </a:p>
        </p:txBody>
      </p:sp>
      <p:sp>
        <p:nvSpPr>
          <p:cNvPr id="8" name="Lekerekített téglalap 24">
            <a:extLst>
              <a:ext uri="{FF2B5EF4-FFF2-40B4-BE49-F238E27FC236}">
                <a16:creationId xmlns:a16="http://schemas.microsoft.com/office/drawing/2014/main" id="{64212E9B-4AA3-4EA1-BD9C-6E60E96B2DD2}"/>
              </a:ext>
            </a:extLst>
          </p:cNvPr>
          <p:cNvSpPr/>
          <p:nvPr/>
        </p:nvSpPr>
        <p:spPr>
          <a:xfrm>
            <a:off x="7536646" y="5205279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700" b="1" i="1" dirty="0">
                <a:solidFill>
                  <a:schemeClr val="accent3">
                    <a:lumMod val="75000"/>
                  </a:schemeClr>
                </a:solidFill>
              </a:rPr>
              <a:t>n=5 f1=NULL, fib2=NULL</a:t>
            </a:r>
          </a:p>
        </p:txBody>
      </p:sp>
      <p:sp>
        <p:nvSpPr>
          <p:cNvPr id="9" name="Lekerekített téglalap 24">
            <a:extLst>
              <a:ext uri="{FF2B5EF4-FFF2-40B4-BE49-F238E27FC236}">
                <a16:creationId xmlns:a16="http://schemas.microsoft.com/office/drawing/2014/main" id="{D732811B-209C-474E-A597-2D803593D8F9}"/>
              </a:ext>
            </a:extLst>
          </p:cNvPr>
          <p:cNvSpPr/>
          <p:nvPr/>
        </p:nvSpPr>
        <p:spPr>
          <a:xfrm>
            <a:off x="7536646" y="4684723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700" b="1" i="1" dirty="0">
                <a:solidFill>
                  <a:schemeClr val="accent3">
                    <a:lumMod val="75000"/>
                  </a:schemeClr>
                </a:solidFill>
              </a:rPr>
              <a:t>n=4 f1=NULL, fib2=NULL</a:t>
            </a:r>
          </a:p>
        </p:txBody>
      </p:sp>
      <p:sp>
        <p:nvSpPr>
          <p:cNvPr id="10" name="Lekerekített téglalap 24">
            <a:extLst>
              <a:ext uri="{FF2B5EF4-FFF2-40B4-BE49-F238E27FC236}">
                <a16:creationId xmlns:a16="http://schemas.microsoft.com/office/drawing/2014/main" id="{B097EE96-AD69-4254-9BD6-5560038516DF}"/>
              </a:ext>
            </a:extLst>
          </p:cNvPr>
          <p:cNvSpPr/>
          <p:nvPr/>
        </p:nvSpPr>
        <p:spPr>
          <a:xfrm>
            <a:off x="7517356" y="4164167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700" b="1" i="1" dirty="0">
                <a:solidFill>
                  <a:schemeClr val="accent3">
                    <a:lumMod val="75000"/>
                  </a:schemeClr>
                </a:solidFill>
              </a:rPr>
              <a:t>n=3 f1=NULL, fib2=NULL</a:t>
            </a:r>
          </a:p>
        </p:txBody>
      </p:sp>
      <p:sp>
        <p:nvSpPr>
          <p:cNvPr id="11" name="Lekerekített téglalap 24">
            <a:extLst>
              <a:ext uri="{FF2B5EF4-FFF2-40B4-BE49-F238E27FC236}">
                <a16:creationId xmlns:a16="http://schemas.microsoft.com/office/drawing/2014/main" id="{3FDFFE72-D4E9-4E07-9FD3-00880B5851F0}"/>
              </a:ext>
            </a:extLst>
          </p:cNvPr>
          <p:cNvSpPr/>
          <p:nvPr/>
        </p:nvSpPr>
        <p:spPr>
          <a:xfrm>
            <a:off x="7517355" y="3643611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700" b="1" i="1" dirty="0">
                <a:solidFill>
                  <a:schemeClr val="accent3">
                    <a:lumMod val="75000"/>
                  </a:schemeClr>
                </a:solidFill>
              </a:rPr>
              <a:t>n=2 f1=NULL, fib2=NULL</a:t>
            </a:r>
          </a:p>
        </p:txBody>
      </p:sp>
    </p:spTree>
    <p:extLst>
      <p:ext uri="{BB962C8B-B14F-4D97-AF65-F5344CB8AC3E}">
        <p14:creationId xmlns:p14="http://schemas.microsoft.com/office/powerpoint/2010/main" val="11477726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90E55B8E-6974-4B69-B591-4E921B9D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26" y="125427"/>
            <a:ext cx="10515600" cy="1325563"/>
          </a:xfrm>
        </p:spPr>
        <p:txBody>
          <a:bodyPr/>
          <a:lstStyle/>
          <a:p>
            <a:r>
              <a:rPr lang="en-GB" b="1" u="sng" dirty="0">
                <a:solidFill>
                  <a:schemeClr val="accent5">
                    <a:lumMod val="75000"/>
                  </a:schemeClr>
                </a:solidFill>
              </a:rPr>
              <a:t>Fibonacci</a:t>
            </a:r>
            <a:r>
              <a:rPr lang="hu-HU" b="1" u="sng" dirty="0">
                <a:solidFill>
                  <a:schemeClr val="accent5">
                    <a:lumMod val="75000"/>
                  </a:schemeClr>
                </a:solidFill>
              </a:rPr>
              <a:t> Numbers</a:t>
            </a:r>
            <a:endParaRPr lang="en-GB" b="1" u="sng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9" name="Téglalap 20">
            <a:extLst>
              <a:ext uri="{FF2B5EF4-FFF2-40B4-BE49-F238E27FC236}">
                <a16:creationId xmlns:a16="http://schemas.microsoft.com/office/drawing/2014/main" id="{72B5FD7E-5D8F-457D-B5DD-85D1298E9482}"/>
              </a:ext>
            </a:extLst>
          </p:cNvPr>
          <p:cNvSpPr/>
          <p:nvPr/>
        </p:nvSpPr>
        <p:spPr>
          <a:xfrm>
            <a:off x="7462506" y="923278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2C60C3C-5B24-442B-B1CF-7D59003882CD}"/>
              </a:ext>
            </a:extLst>
          </p:cNvPr>
          <p:cNvSpPr txBox="1"/>
          <p:nvPr/>
        </p:nvSpPr>
        <p:spPr>
          <a:xfrm>
            <a:off x="8104591" y="5897198"/>
            <a:ext cx="12777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598730-5C8D-4C9D-A12F-508F6DBF546D}"/>
              </a:ext>
            </a:extLst>
          </p:cNvPr>
          <p:cNvSpPr txBox="1"/>
          <p:nvPr/>
        </p:nvSpPr>
        <p:spPr>
          <a:xfrm>
            <a:off x="1456546" y="1692161"/>
            <a:ext cx="2775760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rgbClr val="FFC000"/>
                </a:solidFill>
              </a:rPr>
              <a:t>fibonacci(n):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 if n == 0: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return 0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        if n == 1: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return 1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 fib1 = fibonacci(n-1)    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         fib2 = fibonacci(n-2)   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 result = fib1 + fib2    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 return result</a:t>
            </a:r>
            <a:endParaRPr lang="en-GB" b="1" i="1" dirty="0">
              <a:solidFill>
                <a:srgbClr val="FFC000"/>
              </a:solidFill>
            </a:endParaRPr>
          </a:p>
        </p:txBody>
      </p:sp>
      <p:sp>
        <p:nvSpPr>
          <p:cNvPr id="8" name="Lekerekített téglalap 24">
            <a:extLst>
              <a:ext uri="{FF2B5EF4-FFF2-40B4-BE49-F238E27FC236}">
                <a16:creationId xmlns:a16="http://schemas.microsoft.com/office/drawing/2014/main" id="{64212E9B-4AA3-4EA1-BD9C-6E60E96B2DD2}"/>
              </a:ext>
            </a:extLst>
          </p:cNvPr>
          <p:cNvSpPr/>
          <p:nvPr/>
        </p:nvSpPr>
        <p:spPr>
          <a:xfrm>
            <a:off x="7536646" y="5205279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700" b="1" i="1" dirty="0">
                <a:solidFill>
                  <a:schemeClr val="accent3">
                    <a:lumMod val="75000"/>
                  </a:schemeClr>
                </a:solidFill>
              </a:rPr>
              <a:t>n=5 f1=NULL, fib2=NULL</a:t>
            </a:r>
          </a:p>
        </p:txBody>
      </p:sp>
      <p:sp>
        <p:nvSpPr>
          <p:cNvPr id="9" name="Lekerekített téglalap 24">
            <a:extLst>
              <a:ext uri="{FF2B5EF4-FFF2-40B4-BE49-F238E27FC236}">
                <a16:creationId xmlns:a16="http://schemas.microsoft.com/office/drawing/2014/main" id="{D732811B-209C-474E-A597-2D803593D8F9}"/>
              </a:ext>
            </a:extLst>
          </p:cNvPr>
          <p:cNvSpPr/>
          <p:nvPr/>
        </p:nvSpPr>
        <p:spPr>
          <a:xfrm>
            <a:off x="7536646" y="4684723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700" b="1" i="1" dirty="0">
                <a:solidFill>
                  <a:schemeClr val="accent3">
                    <a:lumMod val="75000"/>
                  </a:schemeClr>
                </a:solidFill>
              </a:rPr>
              <a:t>n=4 f1=NULL, fib2=NULL</a:t>
            </a:r>
          </a:p>
        </p:txBody>
      </p:sp>
      <p:sp>
        <p:nvSpPr>
          <p:cNvPr id="10" name="Lekerekített téglalap 24">
            <a:extLst>
              <a:ext uri="{FF2B5EF4-FFF2-40B4-BE49-F238E27FC236}">
                <a16:creationId xmlns:a16="http://schemas.microsoft.com/office/drawing/2014/main" id="{B097EE96-AD69-4254-9BD6-5560038516DF}"/>
              </a:ext>
            </a:extLst>
          </p:cNvPr>
          <p:cNvSpPr/>
          <p:nvPr/>
        </p:nvSpPr>
        <p:spPr>
          <a:xfrm>
            <a:off x="7517356" y="4164167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700" b="1" i="1" dirty="0">
                <a:solidFill>
                  <a:schemeClr val="accent3">
                    <a:lumMod val="75000"/>
                  </a:schemeClr>
                </a:solidFill>
              </a:rPr>
              <a:t>n=3 f1=NULL, fib2=NULL</a:t>
            </a:r>
          </a:p>
        </p:txBody>
      </p:sp>
      <p:sp>
        <p:nvSpPr>
          <p:cNvPr id="11" name="Lekerekített téglalap 24">
            <a:extLst>
              <a:ext uri="{FF2B5EF4-FFF2-40B4-BE49-F238E27FC236}">
                <a16:creationId xmlns:a16="http://schemas.microsoft.com/office/drawing/2014/main" id="{3FDFFE72-D4E9-4E07-9FD3-00880B5851F0}"/>
              </a:ext>
            </a:extLst>
          </p:cNvPr>
          <p:cNvSpPr/>
          <p:nvPr/>
        </p:nvSpPr>
        <p:spPr>
          <a:xfrm>
            <a:off x="7517355" y="3643611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700" b="1" i="1" dirty="0">
                <a:solidFill>
                  <a:schemeClr val="accent3">
                    <a:lumMod val="75000"/>
                  </a:schemeClr>
                </a:solidFill>
              </a:rPr>
              <a:t>n=2 f1=NULL, fib2=NULL</a:t>
            </a:r>
          </a:p>
        </p:txBody>
      </p:sp>
    </p:spTree>
    <p:extLst>
      <p:ext uri="{BB962C8B-B14F-4D97-AF65-F5344CB8AC3E}">
        <p14:creationId xmlns:p14="http://schemas.microsoft.com/office/powerpoint/2010/main" val="34438879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90E55B8E-6974-4B69-B591-4E921B9D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26" y="125427"/>
            <a:ext cx="10515600" cy="1325563"/>
          </a:xfrm>
        </p:spPr>
        <p:txBody>
          <a:bodyPr/>
          <a:lstStyle/>
          <a:p>
            <a:r>
              <a:rPr lang="en-GB" b="1" u="sng" dirty="0">
                <a:solidFill>
                  <a:schemeClr val="accent5">
                    <a:lumMod val="75000"/>
                  </a:schemeClr>
                </a:solidFill>
              </a:rPr>
              <a:t>Fibonacci</a:t>
            </a:r>
            <a:r>
              <a:rPr lang="hu-HU" b="1" u="sng" dirty="0">
                <a:solidFill>
                  <a:schemeClr val="accent5">
                    <a:lumMod val="75000"/>
                  </a:schemeClr>
                </a:solidFill>
              </a:rPr>
              <a:t> Numbers</a:t>
            </a:r>
            <a:endParaRPr lang="en-GB" b="1" u="sng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9" name="Téglalap 20">
            <a:extLst>
              <a:ext uri="{FF2B5EF4-FFF2-40B4-BE49-F238E27FC236}">
                <a16:creationId xmlns:a16="http://schemas.microsoft.com/office/drawing/2014/main" id="{72B5FD7E-5D8F-457D-B5DD-85D1298E9482}"/>
              </a:ext>
            </a:extLst>
          </p:cNvPr>
          <p:cNvSpPr/>
          <p:nvPr/>
        </p:nvSpPr>
        <p:spPr>
          <a:xfrm>
            <a:off x="7462506" y="923278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2C60C3C-5B24-442B-B1CF-7D59003882CD}"/>
              </a:ext>
            </a:extLst>
          </p:cNvPr>
          <p:cNvSpPr txBox="1"/>
          <p:nvPr/>
        </p:nvSpPr>
        <p:spPr>
          <a:xfrm>
            <a:off x="8104591" y="5897198"/>
            <a:ext cx="12777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598730-5C8D-4C9D-A12F-508F6DBF546D}"/>
              </a:ext>
            </a:extLst>
          </p:cNvPr>
          <p:cNvSpPr txBox="1"/>
          <p:nvPr/>
        </p:nvSpPr>
        <p:spPr>
          <a:xfrm>
            <a:off x="1456546" y="1692161"/>
            <a:ext cx="2775760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rgbClr val="FFC000"/>
                </a:solidFill>
              </a:rPr>
              <a:t>fibonacci(n):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 if n == 0: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return 0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 if n == 1: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return 1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        fib1 = fibonacci(n-1)    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         fib2 = fibonacci(n-2)   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 result = fib1 + fib2    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 return result</a:t>
            </a:r>
            <a:endParaRPr lang="en-GB" b="1" i="1" dirty="0">
              <a:solidFill>
                <a:srgbClr val="FFC000"/>
              </a:solidFill>
            </a:endParaRPr>
          </a:p>
        </p:txBody>
      </p:sp>
      <p:sp>
        <p:nvSpPr>
          <p:cNvPr id="8" name="Lekerekített téglalap 24">
            <a:extLst>
              <a:ext uri="{FF2B5EF4-FFF2-40B4-BE49-F238E27FC236}">
                <a16:creationId xmlns:a16="http://schemas.microsoft.com/office/drawing/2014/main" id="{64212E9B-4AA3-4EA1-BD9C-6E60E96B2DD2}"/>
              </a:ext>
            </a:extLst>
          </p:cNvPr>
          <p:cNvSpPr/>
          <p:nvPr/>
        </p:nvSpPr>
        <p:spPr>
          <a:xfrm>
            <a:off x="7536646" y="5205279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700" b="1" i="1" dirty="0">
                <a:solidFill>
                  <a:schemeClr val="accent3">
                    <a:lumMod val="75000"/>
                  </a:schemeClr>
                </a:solidFill>
              </a:rPr>
              <a:t>n=5 f1=NULL, fib2=NULL</a:t>
            </a:r>
          </a:p>
        </p:txBody>
      </p:sp>
      <p:sp>
        <p:nvSpPr>
          <p:cNvPr id="9" name="Lekerekített téglalap 24">
            <a:extLst>
              <a:ext uri="{FF2B5EF4-FFF2-40B4-BE49-F238E27FC236}">
                <a16:creationId xmlns:a16="http://schemas.microsoft.com/office/drawing/2014/main" id="{D732811B-209C-474E-A597-2D803593D8F9}"/>
              </a:ext>
            </a:extLst>
          </p:cNvPr>
          <p:cNvSpPr/>
          <p:nvPr/>
        </p:nvSpPr>
        <p:spPr>
          <a:xfrm>
            <a:off x="7536646" y="4684723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700" b="1" i="1" dirty="0">
                <a:solidFill>
                  <a:schemeClr val="accent3">
                    <a:lumMod val="75000"/>
                  </a:schemeClr>
                </a:solidFill>
              </a:rPr>
              <a:t>n=4 f1=NULL, fib2=NULL</a:t>
            </a:r>
          </a:p>
        </p:txBody>
      </p:sp>
      <p:sp>
        <p:nvSpPr>
          <p:cNvPr id="10" name="Lekerekített téglalap 24">
            <a:extLst>
              <a:ext uri="{FF2B5EF4-FFF2-40B4-BE49-F238E27FC236}">
                <a16:creationId xmlns:a16="http://schemas.microsoft.com/office/drawing/2014/main" id="{B097EE96-AD69-4254-9BD6-5560038516DF}"/>
              </a:ext>
            </a:extLst>
          </p:cNvPr>
          <p:cNvSpPr/>
          <p:nvPr/>
        </p:nvSpPr>
        <p:spPr>
          <a:xfrm>
            <a:off x="7517356" y="4164167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700" b="1" i="1" dirty="0">
                <a:solidFill>
                  <a:schemeClr val="accent3">
                    <a:lumMod val="75000"/>
                  </a:schemeClr>
                </a:solidFill>
              </a:rPr>
              <a:t>n=3 f1=NULL, fib2=NULL</a:t>
            </a:r>
          </a:p>
        </p:txBody>
      </p:sp>
      <p:sp>
        <p:nvSpPr>
          <p:cNvPr id="11" name="Lekerekített téglalap 24">
            <a:extLst>
              <a:ext uri="{FF2B5EF4-FFF2-40B4-BE49-F238E27FC236}">
                <a16:creationId xmlns:a16="http://schemas.microsoft.com/office/drawing/2014/main" id="{3FDFFE72-D4E9-4E07-9FD3-00880B5851F0}"/>
              </a:ext>
            </a:extLst>
          </p:cNvPr>
          <p:cNvSpPr/>
          <p:nvPr/>
        </p:nvSpPr>
        <p:spPr>
          <a:xfrm>
            <a:off x="7517355" y="3643611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700" b="1" i="1" dirty="0">
                <a:solidFill>
                  <a:schemeClr val="accent3">
                    <a:lumMod val="75000"/>
                  </a:schemeClr>
                </a:solidFill>
              </a:rPr>
              <a:t>n=2 f1=NULL, fib2=NULL</a:t>
            </a:r>
          </a:p>
        </p:txBody>
      </p:sp>
    </p:spTree>
    <p:extLst>
      <p:ext uri="{BB962C8B-B14F-4D97-AF65-F5344CB8AC3E}">
        <p14:creationId xmlns:p14="http://schemas.microsoft.com/office/powerpoint/2010/main" val="1359985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90E55B8E-6974-4B69-B591-4E921B9D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26" y="125427"/>
            <a:ext cx="10515600" cy="1325563"/>
          </a:xfrm>
        </p:spPr>
        <p:txBody>
          <a:bodyPr/>
          <a:lstStyle/>
          <a:p>
            <a:r>
              <a:rPr lang="en-GB" b="1" u="sng" dirty="0">
                <a:solidFill>
                  <a:schemeClr val="accent5">
                    <a:lumMod val="75000"/>
                  </a:schemeClr>
                </a:solidFill>
              </a:rPr>
              <a:t>Fibonacci</a:t>
            </a:r>
            <a:r>
              <a:rPr lang="hu-HU" b="1" u="sng" dirty="0">
                <a:solidFill>
                  <a:schemeClr val="accent5">
                    <a:lumMod val="75000"/>
                  </a:schemeClr>
                </a:solidFill>
              </a:rPr>
              <a:t> Numbers</a:t>
            </a:r>
            <a:endParaRPr lang="en-GB" b="1" u="sng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9" name="Téglalap 20">
            <a:extLst>
              <a:ext uri="{FF2B5EF4-FFF2-40B4-BE49-F238E27FC236}">
                <a16:creationId xmlns:a16="http://schemas.microsoft.com/office/drawing/2014/main" id="{72B5FD7E-5D8F-457D-B5DD-85D1298E9482}"/>
              </a:ext>
            </a:extLst>
          </p:cNvPr>
          <p:cNvSpPr/>
          <p:nvPr/>
        </p:nvSpPr>
        <p:spPr>
          <a:xfrm>
            <a:off x="7462506" y="923278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2C60C3C-5B24-442B-B1CF-7D59003882CD}"/>
              </a:ext>
            </a:extLst>
          </p:cNvPr>
          <p:cNvSpPr txBox="1"/>
          <p:nvPr/>
        </p:nvSpPr>
        <p:spPr>
          <a:xfrm>
            <a:off x="8104591" y="5897198"/>
            <a:ext cx="12777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598730-5C8D-4C9D-A12F-508F6DBF546D}"/>
              </a:ext>
            </a:extLst>
          </p:cNvPr>
          <p:cNvSpPr txBox="1"/>
          <p:nvPr/>
        </p:nvSpPr>
        <p:spPr>
          <a:xfrm>
            <a:off x="1456546" y="1692161"/>
            <a:ext cx="4478790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rgbClr val="FFC000"/>
                </a:solidFill>
              </a:rPr>
              <a:t>fibonacci(n):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 if n == 0: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return 0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 if n == 1: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return 1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 return  fibonacci(n-1) + fibonacci(n-2)     </a:t>
            </a:r>
          </a:p>
        </p:txBody>
      </p:sp>
    </p:spTree>
    <p:extLst>
      <p:ext uri="{BB962C8B-B14F-4D97-AF65-F5344CB8AC3E}">
        <p14:creationId xmlns:p14="http://schemas.microsoft.com/office/powerpoint/2010/main" val="41028520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90E55B8E-6974-4B69-B591-4E921B9D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26" y="125427"/>
            <a:ext cx="10515600" cy="1325563"/>
          </a:xfrm>
        </p:spPr>
        <p:txBody>
          <a:bodyPr/>
          <a:lstStyle/>
          <a:p>
            <a:r>
              <a:rPr lang="en-GB" b="1" u="sng" dirty="0">
                <a:solidFill>
                  <a:schemeClr val="accent5">
                    <a:lumMod val="75000"/>
                  </a:schemeClr>
                </a:solidFill>
              </a:rPr>
              <a:t>Fibonacci</a:t>
            </a:r>
            <a:r>
              <a:rPr lang="hu-HU" b="1" u="sng" dirty="0">
                <a:solidFill>
                  <a:schemeClr val="accent5">
                    <a:lumMod val="75000"/>
                  </a:schemeClr>
                </a:solidFill>
              </a:rPr>
              <a:t> Numbers</a:t>
            </a:r>
            <a:endParaRPr lang="en-GB" b="1" u="sng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9" name="Téglalap 20">
            <a:extLst>
              <a:ext uri="{FF2B5EF4-FFF2-40B4-BE49-F238E27FC236}">
                <a16:creationId xmlns:a16="http://schemas.microsoft.com/office/drawing/2014/main" id="{72B5FD7E-5D8F-457D-B5DD-85D1298E9482}"/>
              </a:ext>
            </a:extLst>
          </p:cNvPr>
          <p:cNvSpPr/>
          <p:nvPr/>
        </p:nvSpPr>
        <p:spPr>
          <a:xfrm>
            <a:off x="7462506" y="923278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2C60C3C-5B24-442B-B1CF-7D59003882CD}"/>
              </a:ext>
            </a:extLst>
          </p:cNvPr>
          <p:cNvSpPr txBox="1"/>
          <p:nvPr/>
        </p:nvSpPr>
        <p:spPr>
          <a:xfrm>
            <a:off x="8104591" y="5897198"/>
            <a:ext cx="12777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598730-5C8D-4C9D-A12F-508F6DBF546D}"/>
              </a:ext>
            </a:extLst>
          </p:cNvPr>
          <p:cNvSpPr txBox="1"/>
          <p:nvPr/>
        </p:nvSpPr>
        <p:spPr>
          <a:xfrm>
            <a:off x="1456546" y="1692161"/>
            <a:ext cx="2775760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fibonacci(n):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 if n == 0: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return 0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 if n == 1: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return 1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 fib1 = fibonacci(n-1)    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         fib2 = fibonacci(n-2)   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 result = fib1 + fib2    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 return result</a:t>
            </a:r>
            <a:endParaRPr lang="en-GB" b="1" i="1" dirty="0">
              <a:solidFill>
                <a:srgbClr val="FFC000"/>
              </a:solidFill>
            </a:endParaRPr>
          </a:p>
        </p:txBody>
      </p:sp>
      <p:sp>
        <p:nvSpPr>
          <p:cNvPr id="8" name="Lekerekített téglalap 24">
            <a:extLst>
              <a:ext uri="{FF2B5EF4-FFF2-40B4-BE49-F238E27FC236}">
                <a16:creationId xmlns:a16="http://schemas.microsoft.com/office/drawing/2014/main" id="{64212E9B-4AA3-4EA1-BD9C-6E60E96B2DD2}"/>
              </a:ext>
            </a:extLst>
          </p:cNvPr>
          <p:cNvSpPr/>
          <p:nvPr/>
        </p:nvSpPr>
        <p:spPr>
          <a:xfrm>
            <a:off x="7536646" y="5205279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700" b="1" i="1" dirty="0">
                <a:solidFill>
                  <a:schemeClr val="accent3">
                    <a:lumMod val="75000"/>
                  </a:schemeClr>
                </a:solidFill>
              </a:rPr>
              <a:t>n=5 f1=NULL, fib2=NULL</a:t>
            </a:r>
          </a:p>
        </p:txBody>
      </p:sp>
      <p:sp>
        <p:nvSpPr>
          <p:cNvPr id="9" name="Lekerekített téglalap 24">
            <a:extLst>
              <a:ext uri="{FF2B5EF4-FFF2-40B4-BE49-F238E27FC236}">
                <a16:creationId xmlns:a16="http://schemas.microsoft.com/office/drawing/2014/main" id="{D732811B-209C-474E-A597-2D803593D8F9}"/>
              </a:ext>
            </a:extLst>
          </p:cNvPr>
          <p:cNvSpPr/>
          <p:nvPr/>
        </p:nvSpPr>
        <p:spPr>
          <a:xfrm>
            <a:off x="7536646" y="4684723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700" b="1" i="1" dirty="0">
                <a:solidFill>
                  <a:schemeClr val="accent3">
                    <a:lumMod val="75000"/>
                  </a:schemeClr>
                </a:solidFill>
              </a:rPr>
              <a:t>n=4 f1=NULL, fib2=NULL</a:t>
            </a:r>
          </a:p>
        </p:txBody>
      </p:sp>
      <p:sp>
        <p:nvSpPr>
          <p:cNvPr id="10" name="Lekerekített téglalap 24">
            <a:extLst>
              <a:ext uri="{FF2B5EF4-FFF2-40B4-BE49-F238E27FC236}">
                <a16:creationId xmlns:a16="http://schemas.microsoft.com/office/drawing/2014/main" id="{B097EE96-AD69-4254-9BD6-5560038516DF}"/>
              </a:ext>
            </a:extLst>
          </p:cNvPr>
          <p:cNvSpPr/>
          <p:nvPr/>
        </p:nvSpPr>
        <p:spPr>
          <a:xfrm>
            <a:off x="7517356" y="4164167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700" b="1" i="1" dirty="0">
                <a:solidFill>
                  <a:schemeClr val="accent3">
                    <a:lumMod val="75000"/>
                  </a:schemeClr>
                </a:solidFill>
              </a:rPr>
              <a:t>n=3 f1=NULL, fib2=NULL</a:t>
            </a:r>
          </a:p>
        </p:txBody>
      </p:sp>
      <p:sp>
        <p:nvSpPr>
          <p:cNvPr id="11" name="Lekerekített téglalap 24">
            <a:extLst>
              <a:ext uri="{FF2B5EF4-FFF2-40B4-BE49-F238E27FC236}">
                <a16:creationId xmlns:a16="http://schemas.microsoft.com/office/drawing/2014/main" id="{3FDFFE72-D4E9-4E07-9FD3-00880B5851F0}"/>
              </a:ext>
            </a:extLst>
          </p:cNvPr>
          <p:cNvSpPr/>
          <p:nvPr/>
        </p:nvSpPr>
        <p:spPr>
          <a:xfrm>
            <a:off x="7517355" y="3643611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700" b="1" i="1" dirty="0">
                <a:solidFill>
                  <a:schemeClr val="accent3">
                    <a:lumMod val="75000"/>
                  </a:schemeClr>
                </a:solidFill>
              </a:rPr>
              <a:t>n=2 f1=NULL, fib2=NULL</a:t>
            </a:r>
          </a:p>
        </p:txBody>
      </p:sp>
      <p:sp>
        <p:nvSpPr>
          <p:cNvPr id="12" name="Lekerekített téglalap 24">
            <a:extLst>
              <a:ext uri="{FF2B5EF4-FFF2-40B4-BE49-F238E27FC236}">
                <a16:creationId xmlns:a16="http://schemas.microsoft.com/office/drawing/2014/main" id="{34C264E4-8A1C-4DDB-B8AF-E33B26519790}"/>
              </a:ext>
            </a:extLst>
          </p:cNvPr>
          <p:cNvSpPr/>
          <p:nvPr/>
        </p:nvSpPr>
        <p:spPr>
          <a:xfrm>
            <a:off x="7517354" y="3123055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700" b="1" i="1" dirty="0">
                <a:solidFill>
                  <a:schemeClr val="accent3">
                    <a:lumMod val="75000"/>
                  </a:schemeClr>
                </a:solidFill>
              </a:rPr>
              <a:t>n=1 f1=NULL, fib2=NULL</a:t>
            </a:r>
          </a:p>
        </p:txBody>
      </p:sp>
    </p:spTree>
    <p:extLst>
      <p:ext uri="{BB962C8B-B14F-4D97-AF65-F5344CB8AC3E}">
        <p14:creationId xmlns:p14="http://schemas.microsoft.com/office/powerpoint/2010/main" val="20108954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90E55B8E-6974-4B69-B591-4E921B9D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26" y="125427"/>
            <a:ext cx="10515600" cy="1325563"/>
          </a:xfrm>
        </p:spPr>
        <p:txBody>
          <a:bodyPr/>
          <a:lstStyle/>
          <a:p>
            <a:r>
              <a:rPr lang="en-GB" b="1" u="sng" dirty="0">
                <a:solidFill>
                  <a:schemeClr val="accent5">
                    <a:lumMod val="75000"/>
                  </a:schemeClr>
                </a:solidFill>
              </a:rPr>
              <a:t>Fibonacci</a:t>
            </a:r>
            <a:r>
              <a:rPr lang="hu-HU" b="1" u="sng" dirty="0">
                <a:solidFill>
                  <a:schemeClr val="accent5">
                    <a:lumMod val="75000"/>
                  </a:schemeClr>
                </a:solidFill>
              </a:rPr>
              <a:t> Numbers</a:t>
            </a:r>
            <a:endParaRPr lang="en-GB" b="1" u="sng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9" name="Téglalap 20">
            <a:extLst>
              <a:ext uri="{FF2B5EF4-FFF2-40B4-BE49-F238E27FC236}">
                <a16:creationId xmlns:a16="http://schemas.microsoft.com/office/drawing/2014/main" id="{72B5FD7E-5D8F-457D-B5DD-85D1298E9482}"/>
              </a:ext>
            </a:extLst>
          </p:cNvPr>
          <p:cNvSpPr/>
          <p:nvPr/>
        </p:nvSpPr>
        <p:spPr>
          <a:xfrm>
            <a:off x="7462506" y="923278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2C60C3C-5B24-442B-B1CF-7D59003882CD}"/>
              </a:ext>
            </a:extLst>
          </p:cNvPr>
          <p:cNvSpPr txBox="1"/>
          <p:nvPr/>
        </p:nvSpPr>
        <p:spPr>
          <a:xfrm>
            <a:off x="8104591" y="5897198"/>
            <a:ext cx="12777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598730-5C8D-4C9D-A12F-508F6DBF546D}"/>
              </a:ext>
            </a:extLst>
          </p:cNvPr>
          <p:cNvSpPr txBox="1"/>
          <p:nvPr/>
        </p:nvSpPr>
        <p:spPr>
          <a:xfrm>
            <a:off x="1456546" y="1692161"/>
            <a:ext cx="2775760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rgbClr val="FFC000"/>
                </a:solidFill>
              </a:rPr>
              <a:t>fibonacci(n):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        if n == 0: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return 0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 if n == 1: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return 1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 fib1 = fibonacci(n-1)    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         fib2 = fibonacci(n-2)   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 result = fib1 + fib2    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 return result</a:t>
            </a:r>
            <a:endParaRPr lang="en-GB" b="1" i="1" dirty="0">
              <a:solidFill>
                <a:srgbClr val="FFC000"/>
              </a:solidFill>
            </a:endParaRPr>
          </a:p>
        </p:txBody>
      </p:sp>
      <p:sp>
        <p:nvSpPr>
          <p:cNvPr id="8" name="Lekerekített téglalap 24">
            <a:extLst>
              <a:ext uri="{FF2B5EF4-FFF2-40B4-BE49-F238E27FC236}">
                <a16:creationId xmlns:a16="http://schemas.microsoft.com/office/drawing/2014/main" id="{64212E9B-4AA3-4EA1-BD9C-6E60E96B2DD2}"/>
              </a:ext>
            </a:extLst>
          </p:cNvPr>
          <p:cNvSpPr/>
          <p:nvPr/>
        </p:nvSpPr>
        <p:spPr>
          <a:xfrm>
            <a:off x="7536646" y="5205279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700" b="1" i="1" dirty="0">
                <a:solidFill>
                  <a:schemeClr val="accent3">
                    <a:lumMod val="75000"/>
                  </a:schemeClr>
                </a:solidFill>
              </a:rPr>
              <a:t>n=5 f1=NULL, fib2=NULL</a:t>
            </a:r>
          </a:p>
        </p:txBody>
      </p:sp>
      <p:sp>
        <p:nvSpPr>
          <p:cNvPr id="9" name="Lekerekített téglalap 24">
            <a:extLst>
              <a:ext uri="{FF2B5EF4-FFF2-40B4-BE49-F238E27FC236}">
                <a16:creationId xmlns:a16="http://schemas.microsoft.com/office/drawing/2014/main" id="{D732811B-209C-474E-A597-2D803593D8F9}"/>
              </a:ext>
            </a:extLst>
          </p:cNvPr>
          <p:cNvSpPr/>
          <p:nvPr/>
        </p:nvSpPr>
        <p:spPr>
          <a:xfrm>
            <a:off x="7536646" y="4684723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700" b="1" i="1" dirty="0">
                <a:solidFill>
                  <a:schemeClr val="accent3">
                    <a:lumMod val="75000"/>
                  </a:schemeClr>
                </a:solidFill>
              </a:rPr>
              <a:t>n=4 f1=NULL, fib2=NULL</a:t>
            </a:r>
          </a:p>
        </p:txBody>
      </p:sp>
      <p:sp>
        <p:nvSpPr>
          <p:cNvPr id="10" name="Lekerekített téglalap 24">
            <a:extLst>
              <a:ext uri="{FF2B5EF4-FFF2-40B4-BE49-F238E27FC236}">
                <a16:creationId xmlns:a16="http://schemas.microsoft.com/office/drawing/2014/main" id="{B097EE96-AD69-4254-9BD6-5560038516DF}"/>
              </a:ext>
            </a:extLst>
          </p:cNvPr>
          <p:cNvSpPr/>
          <p:nvPr/>
        </p:nvSpPr>
        <p:spPr>
          <a:xfrm>
            <a:off x="7517356" y="4164167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700" b="1" i="1" dirty="0">
                <a:solidFill>
                  <a:schemeClr val="accent3">
                    <a:lumMod val="75000"/>
                  </a:schemeClr>
                </a:solidFill>
              </a:rPr>
              <a:t>n=3 f1=NULL, fib2=NULL</a:t>
            </a:r>
          </a:p>
        </p:txBody>
      </p:sp>
      <p:sp>
        <p:nvSpPr>
          <p:cNvPr id="11" name="Lekerekített téglalap 24">
            <a:extLst>
              <a:ext uri="{FF2B5EF4-FFF2-40B4-BE49-F238E27FC236}">
                <a16:creationId xmlns:a16="http://schemas.microsoft.com/office/drawing/2014/main" id="{3FDFFE72-D4E9-4E07-9FD3-00880B5851F0}"/>
              </a:ext>
            </a:extLst>
          </p:cNvPr>
          <p:cNvSpPr/>
          <p:nvPr/>
        </p:nvSpPr>
        <p:spPr>
          <a:xfrm>
            <a:off x="7517355" y="3643611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700" b="1" i="1" dirty="0">
                <a:solidFill>
                  <a:schemeClr val="accent3">
                    <a:lumMod val="75000"/>
                  </a:schemeClr>
                </a:solidFill>
              </a:rPr>
              <a:t>n=2 f1=NULL, fib2=NULL</a:t>
            </a:r>
          </a:p>
        </p:txBody>
      </p:sp>
      <p:sp>
        <p:nvSpPr>
          <p:cNvPr id="12" name="Lekerekített téglalap 24">
            <a:extLst>
              <a:ext uri="{FF2B5EF4-FFF2-40B4-BE49-F238E27FC236}">
                <a16:creationId xmlns:a16="http://schemas.microsoft.com/office/drawing/2014/main" id="{34C264E4-8A1C-4DDB-B8AF-E33B26519790}"/>
              </a:ext>
            </a:extLst>
          </p:cNvPr>
          <p:cNvSpPr/>
          <p:nvPr/>
        </p:nvSpPr>
        <p:spPr>
          <a:xfrm>
            <a:off x="7517354" y="3123055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700" b="1" i="1" dirty="0">
                <a:solidFill>
                  <a:schemeClr val="accent3">
                    <a:lumMod val="75000"/>
                  </a:schemeClr>
                </a:solidFill>
              </a:rPr>
              <a:t>n=1 f1=NULL, fib2=NULL</a:t>
            </a:r>
          </a:p>
        </p:txBody>
      </p:sp>
    </p:spTree>
    <p:extLst>
      <p:ext uri="{BB962C8B-B14F-4D97-AF65-F5344CB8AC3E}">
        <p14:creationId xmlns:p14="http://schemas.microsoft.com/office/powerpoint/2010/main" val="36442387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90E55B8E-6974-4B69-B591-4E921B9D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26" y="125427"/>
            <a:ext cx="10515600" cy="1325563"/>
          </a:xfrm>
        </p:spPr>
        <p:txBody>
          <a:bodyPr/>
          <a:lstStyle/>
          <a:p>
            <a:r>
              <a:rPr lang="en-GB" b="1" u="sng" dirty="0">
                <a:solidFill>
                  <a:schemeClr val="accent5">
                    <a:lumMod val="75000"/>
                  </a:schemeClr>
                </a:solidFill>
              </a:rPr>
              <a:t>Fibonacci</a:t>
            </a:r>
            <a:r>
              <a:rPr lang="hu-HU" b="1" u="sng" dirty="0">
                <a:solidFill>
                  <a:schemeClr val="accent5">
                    <a:lumMod val="75000"/>
                  </a:schemeClr>
                </a:solidFill>
              </a:rPr>
              <a:t> Numbers</a:t>
            </a:r>
            <a:endParaRPr lang="en-GB" b="1" u="sng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9" name="Téglalap 20">
            <a:extLst>
              <a:ext uri="{FF2B5EF4-FFF2-40B4-BE49-F238E27FC236}">
                <a16:creationId xmlns:a16="http://schemas.microsoft.com/office/drawing/2014/main" id="{72B5FD7E-5D8F-457D-B5DD-85D1298E9482}"/>
              </a:ext>
            </a:extLst>
          </p:cNvPr>
          <p:cNvSpPr/>
          <p:nvPr/>
        </p:nvSpPr>
        <p:spPr>
          <a:xfrm>
            <a:off x="7462506" y="923278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2C60C3C-5B24-442B-B1CF-7D59003882CD}"/>
              </a:ext>
            </a:extLst>
          </p:cNvPr>
          <p:cNvSpPr txBox="1"/>
          <p:nvPr/>
        </p:nvSpPr>
        <p:spPr>
          <a:xfrm>
            <a:off x="8104591" y="5897198"/>
            <a:ext cx="12777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598730-5C8D-4C9D-A12F-508F6DBF546D}"/>
              </a:ext>
            </a:extLst>
          </p:cNvPr>
          <p:cNvSpPr txBox="1"/>
          <p:nvPr/>
        </p:nvSpPr>
        <p:spPr>
          <a:xfrm>
            <a:off x="1456546" y="1692161"/>
            <a:ext cx="2775760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rgbClr val="FFC000"/>
                </a:solidFill>
              </a:rPr>
              <a:t>fibonacci(n):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 if n == 0: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return 0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        if n == 1: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</a:t>
            </a:r>
            <a:r>
              <a:rPr lang="hu-HU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return 1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 fib1 = fibonacci(n-1)    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         fib2 = fibonacci(n-2)   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 result = fib1 + fib2    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 return result</a:t>
            </a:r>
            <a:endParaRPr lang="en-GB" b="1" i="1" dirty="0">
              <a:solidFill>
                <a:srgbClr val="FFC000"/>
              </a:solidFill>
            </a:endParaRPr>
          </a:p>
        </p:txBody>
      </p:sp>
      <p:sp>
        <p:nvSpPr>
          <p:cNvPr id="8" name="Lekerekített téglalap 24">
            <a:extLst>
              <a:ext uri="{FF2B5EF4-FFF2-40B4-BE49-F238E27FC236}">
                <a16:creationId xmlns:a16="http://schemas.microsoft.com/office/drawing/2014/main" id="{64212E9B-4AA3-4EA1-BD9C-6E60E96B2DD2}"/>
              </a:ext>
            </a:extLst>
          </p:cNvPr>
          <p:cNvSpPr/>
          <p:nvPr/>
        </p:nvSpPr>
        <p:spPr>
          <a:xfrm>
            <a:off x="7536646" y="5205279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700" b="1" i="1" dirty="0">
                <a:solidFill>
                  <a:schemeClr val="accent3">
                    <a:lumMod val="75000"/>
                  </a:schemeClr>
                </a:solidFill>
              </a:rPr>
              <a:t>n=5 f1=NULL, fib2=NULL</a:t>
            </a:r>
          </a:p>
        </p:txBody>
      </p:sp>
      <p:sp>
        <p:nvSpPr>
          <p:cNvPr id="9" name="Lekerekített téglalap 24">
            <a:extLst>
              <a:ext uri="{FF2B5EF4-FFF2-40B4-BE49-F238E27FC236}">
                <a16:creationId xmlns:a16="http://schemas.microsoft.com/office/drawing/2014/main" id="{D732811B-209C-474E-A597-2D803593D8F9}"/>
              </a:ext>
            </a:extLst>
          </p:cNvPr>
          <p:cNvSpPr/>
          <p:nvPr/>
        </p:nvSpPr>
        <p:spPr>
          <a:xfrm>
            <a:off x="7536646" y="4684723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700" b="1" i="1" dirty="0">
                <a:solidFill>
                  <a:schemeClr val="accent3">
                    <a:lumMod val="75000"/>
                  </a:schemeClr>
                </a:solidFill>
              </a:rPr>
              <a:t>n=4 f1=NULL, fib2=NULL</a:t>
            </a:r>
          </a:p>
        </p:txBody>
      </p:sp>
      <p:sp>
        <p:nvSpPr>
          <p:cNvPr id="10" name="Lekerekített téglalap 24">
            <a:extLst>
              <a:ext uri="{FF2B5EF4-FFF2-40B4-BE49-F238E27FC236}">
                <a16:creationId xmlns:a16="http://schemas.microsoft.com/office/drawing/2014/main" id="{B097EE96-AD69-4254-9BD6-5560038516DF}"/>
              </a:ext>
            </a:extLst>
          </p:cNvPr>
          <p:cNvSpPr/>
          <p:nvPr/>
        </p:nvSpPr>
        <p:spPr>
          <a:xfrm>
            <a:off x="7517356" y="4164167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700" b="1" i="1" dirty="0">
                <a:solidFill>
                  <a:schemeClr val="accent3">
                    <a:lumMod val="75000"/>
                  </a:schemeClr>
                </a:solidFill>
              </a:rPr>
              <a:t>n=3 f1=NULL, fib2=NULL</a:t>
            </a:r>
          </a:p>
        </p:txBody>
      </p:sp>
      <p:sp>
        <p:nvSpPr>
          <p:cNvPr id="11" name="Lekerekített téglalap 24">
            <a:extLst>
              <a:ext uri="{FF2B5EF4-FFF2-40B4-BE49-F238E27FC236}">
                <a16:creationId xmlns:a16="http://schemas.microsoft.com/office/drawing/2014/main" id="{3FDFFE72-D4E9-4E07-9FD3-00880B5851F0}"/>
              </a:ext>
            </a:extLst>
          </p:cNvPr>
          <p:cNvSpPr/>
          <p:nvPr/>
        </p:nvSpPr>
        <p:spPr>
          <a:xfrm>
            <a:off x="7517355" y="3643611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700" b="1" i="1" dirty="0">
                <a:solidFill>
                  <a:schemeClr val="accent3">
                    <a:lumMod val="75000"/>
                  </a:schemeClr>
                </a:solidFill>
              </a:rPr>
              <a:t>n=2 f1=NULL, fib2=NULL</a:t>
            </a:r>
          </a:p>
        </p:txBody>
      </p:sp>
      <p:sp>
        <p:nvSpPr>
          <p:cNvPr id="12" name="Lekerekített téglalap 24">
            <a:extLst>
              <a:ext uri="{FF2B5EF4-FFF2-40B4-BE49-F238E27FC236}">
                <a16:creationId xmlns:a16="http://schemas.microsoft.com/office/drawing/2014/main" id="{34C264E4-8A1C-4DDB-B8AF-E33B26519790}"/>
              </a:ext>
            </a:extLst>
          </p:cNvPr>
          <p:cNvSpPr/>
          <p:nvPr/>
        </p:nvSpPr>
        <p:spPr>
          <a:xfrm>
            <a:off x="7517354" y="3123055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700" b="1" i="1" dirty="0">
                <a:solidFill>
                  <a:schemeClr val="accent3">
                    <a:lumMod val="75000"/>
                  </a:schemeClr>
                </a:solidFill>
              </a:rPr>
              <a:t>n=1 f1=NULL, fib2=NULL</a:t>
            </a:r>
          </a:p>
        </p:txBody>
      </p:sp>
    </p:spTree>
    <p:extLst>
      <p:ext uri="{BB962C8B-B14F-4D97-AF65-F5344CB8AC3E}">
        <p14:creationId xmlns:p14="http://schemas.microsoft.com/office/powerpoint/2010/main" val="415370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90E55B8E-6974-4B69-B591-4E921B9D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26" y="125427"/>
            <a:ext cx="10515600" cy="1325563"/>
          </a:xfrm>
        </p:spPr>
        <p:txBody>
          <a:bodyPr/>
          <a:lstStyle/>
          <a:p>
            <a:r>
              <a:rPr lang="en-GB" b="1" u="sng" dirty="0">
                <a:solidFill>
                  <a:schemeClr val="accent5">
                    <a:lumMod val="75000"/>
                  </a:schemeClr>
                </a:solidFill>
              </a:rPr>
              <a:t>Fibonacci</a:t>
            </a:r>
            <a:r>
              <a:rPr lang="hu-HU" b="1" u="sng" dirty="0">
                <a:solidFill>
                  <a:schemeClr val="accent5">
                    <a:lumMod val="75000"/>
                  </a:schemeClr>
                </a:solidFill>
              </a:rPr>
              <a:t> Numbers</a:t>
            </a:r>
            <a:endParaRPr lang="en-GB" b="1" u="sng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9" name="Téglalap 20">
            <a:extLst>
              <a:ext uri="{FF2B5EF4-FFF2-40B4-BE49-F238E27FC236}">
                <a16:creationId xmlns:a16="http://schemas.microsoft.com/office/drawing/2014/main" id="{72B5FD7E-5D8F-457D-B5DD-85D1298E9482}"/>
              </a:ext>
            </a:extLst>
          </p:cNvPr>
          <p:cNvSpPr/>
          <p:nvPr/>
        </p:nvSpPr>
        <p:spPr>
          <a:xfrm>
            <a:off x="7462506" y="923278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2C60C3C-5B24-442B-B1CF-7D59003882CD}"/>
              </a:ext>
            </a:extLst>
          </p:cNvPr>
          <p:cNvSpPr txBox="1"/>
          <p:nvPr/>
        </p:nvSpPr>
        <p:spPr>
          <a:xfrm>
            <a:off x="8104591" y="5897198"/>
            <a:ext cx="12777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598730-5C8D-4C9D-A12F-508F6DBF546D}"/>
              </a:ext>
            </a:extLst>
          </p:cNvPr>
          <p:cNvSpPr txBox="1"/>
          <p:nvPr/>
        </p:nvSpPr>
        <p:spPr>
          <a:xfrm>
            <a:off x="1456546" y="1692161"/>
            <a:ext cx="2775760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rgbClr val="FFC000"/>
                </a:solidFill>
              </a:rPr>
              <a:t>fibonacci(n):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 if n == 0: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return 0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        if n == 1: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</a:t>
            </a:r>
            <a:r>
              <a:rPr lang="hu-HU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return 1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 fib1 = fibonacci(n-1)    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         fib2 = fibonacci(n-2)   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 result = fib1 + fib2    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 return result</a:t>
            </a:r>
            <a:endParaRPr lang="en-GB" b="1" i="1" dirty="0">
              <a:solidFill>
                <a:srgbClr val="FFC000"/>
              </a:solidFill>
            </a:endParaRPr>
          </a:p>
        </p:txBody>
      </p:sp>
      <p:sp>
        <p:nvSpPr>
          <p:cNvPr id="8" name="Lekerekített téglalap 24">
            <a:extLst>
              <a:ext uri="{FF2B5EF4-FFF2-40B4-BE49-F238E27FC236}">
                <a16:creationId xmlns:a16="http://schemas.microsoft.com/office/drawing/2014/main" id="{64212E9B-4AA3-4EA1-BD9C-6E60E96B2DD2}"/>
              </a:ext>
            </a:extLst>
          </p:cNvPr>
          <p:cNvSpPr/>
          <p:nvPr/>
        </p:nvSpPr>
        <p:spPr>
          <a:xfrm>
            <a:off x="7536646" y="5205279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700" b="1" i="1" dirty="0">
                <a:solidFill>
                  <a:schemeClr val="accent3">
                    <a:lumMod val="75000"/>
                  </a:schemeClr>
                </a:solidFill>
              </a:rPr>
              <a:t>n=5 f1=NULL, fib2=NULL</a:t>
            </a:r>
          </a:p>
        </p:txBody>
      </p:sp>
      <p:sp>
        <p:nvSpPr>
          <p:cNvPr id="9" name="Lekerekített téglalap 24">
            <a:extLst>
              <a:ext uri="{FF2B5EF4-FFF2-40B4-BE49-F238E27FC236}">
                <a16:creationId xmlns:a16="http://schemas.microsoft.com/office/drawing/2014/main" id="{D732811B-209C-474E-A597-2D803593D8F9}"/>
              </a:ext>
            </a:extLst>
          </p:cNvPr>
          <p:cNvSpPr/>
          <p:nvPr/>
        </p:nvSpPr>
        <p:spPr>
          <a:xfrm>
            <a:off x="7536646" y="4684723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700" b="1" i="1" dirty="0">
                <a:solidFill>
                  <a:schemeClr val="accent3">
                    <a:lumMod val="75000"/>
                  </a:schemeClr>
                </a:solidFill>
              </a:rPr>
              <a:t>n=4 f1=NULL, fib2=NULL</a:t>
            </a:r>
          </a:p>
        </p:txBody>
      </p:sp>
      <p:sp>
        <p:nvSpPr>
          <p:cNvPr id="10" name="Lekerekített téglalap 24">
            <a:extLst>
              <a:ext uri="{FF2B5EF4-FFF2-40B4-BE49-F238E27FC236}">
                <a16:creationId xmlns:a16="http://schemas.microsoft.com/office/drawing/2014/main" id="{B097EE96-AD69-4254-9BD6-5560038516DF}"/>
              </a:ext>
            </a:extLst>
          </p:cNvPr>
          <p:cNvSpPr/>
          <p:nvPr/>
        </p:nvSpPr>
        <p:spPr>
          <a:xfrm>
            <a:off x="7517356" y="4164167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700" b="1" i="1" dirty="0">
                <a:solidFill>
                  <a:schemeClr val="accent3">
                    <a:lumMod val="75000"/>
                  </a:schemeClr>
                </a:solidFill>
              </a:rPr>
              <a:t>n=3 f1=NULL, fib2=NULL</a:t>
            </a:r>
          </a:p>
        </p:txBody>
      </p:sp>
      <p:sp>
        <p:nvSpPr>
          <p:cNvPr id="11" name="Lekerekített téglalap 24">
            <a:extLst>
              <a:ext uri="{FF2B5EF4-FFF2-40B4-BE49-F238E27FC236}">
                <a16:creationId xmlns:a16="http://schemas.microsoft.com/office/drawing/2014/main" id="{3FDFFE72-D4E9-4E07-9FD3-00880B5851F0}"/>
              </a:ext>
            </a:extLst>
          </p:cNvPr>
          <p:cNvSpPr/>
          <p:nvPr/>
        </p:nvSpPr>
        <p:spPr>
          <a:xfrm>
            <a:off x="7517355" y="3643611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700" b="1" i="1" dirty="0">
                <a:solidFill>
                  <a:schemeClr val="accent3">
                    <a:lumMod val="75000"/>
                  </a:schemeClr>
                </a:solidFill>
              </a:rPr>
              <a:t>n=2 f1=1, fib2=NULL</a:t>
            </a:r>
          </a:p>
        </p:txBody>
      </p:sp>
    </p:spTree>
    <p:extLst>
      <p:ext uri="{BB962C8B-B14F-4D97-AF65-F5344CB8AC3E}">
        <p14:creationId xmlns:p14="http://schemas.microsoft.com/office/powerpoint/2010/main" val="36129243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90E55B8E-6974-4B69-B591-4E921B9D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26" y="125427"/>
            <a:ext cx="10515600" cy="1325563"/>
          </a:xfrm>
        </p:spPr>
        <p:txBody>
          <a:bodyPr/>
          <a:lstStyle/>
          <a:p>
            <a:r>
              <a:rPr lang="en-GB" b="1" u="sng" dirty="0">
                <a:solidFill>
                  <a:schemeClr val="accent5">
                    <a:lumMod val="75000"/>
                  </a:schemeClr>
                </a:solidFill>
              </a:rPr>
              <a:t>Fibonacci</a:t>
            </a:r>
            <a:r>
              <a:rPr lang="hu-HU" b="1" u="sng" dirty="0">
                <a:solidFill>
                  <a:schemeClr val="accent5">
                    <a:lumMod val="75000"/>
                  </a:schemeClr>
                </a:solidFill>
              </a:rPr>
              <a:t> Numbers</a:t>
            </a:r>
            <a:endParaRPr lang="en-GB" b="1" u="sng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9" name="Téglalap 20">
            <a:extLst>
              <a:ext uri="{FF2B5EF4-FFF2-40B4-BE49-F238E27FC236}">
                <a16:creationId xmlns:a16="http://schemas.microsoft.com/office/drawing/2014/main" id="{72B5FD7E-5D8F-457D-B5DD-85D1298E9482}"/>
              </a:ext>
            </a:extLst>
          </p:cNvPr>
          <p:cNvSpPr/>
          <p:nvPr/>
        </p:nvSpPr>
        <p:spPr>
          <a:xfrm>
            <a:off x="7462506" y="923278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2C60C3C-5B24-442B-B1CF-7D59003882CD}"/>
              </a:ext>
            </a:extLst>
          </p:cNvPr>
          <p:cNvSpPr txBox="1"/>
          <p:nvPr/>
        </p:nvSpPr>
        <p:spPr>
          <a:xfrm>
            <a:off x="8104591" y="5897198"/>
            <a:ext cx="12777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598730-5C8D-4C9D-A12F-508F6DBF546D}"/>
              </a:ext>
            </a:extLst>
          </p:cNvPr>
          <p:cNvSpPr txBox="1"/>
          <p:nvPr/>
        </p:nvSpPr>
        <p:spPr>
          <a:xfrm>
            <a:off x="1456546" y="1692161"/>
            <a:ext cx="2775760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rgbClr val="FFC000"/>
                </a:solidFill>
              </a:rPr>
              <a:t>fibonacci(n):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 if n == 0: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return 0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        </a:t>
            </a:r>
            <a:r>
              <a:rPr lang="hu-HU" b="1" i="1" dirty="0">
                <a:solidFill>
                  <a:srgbClr val="FFC000"/>
                </a:solidFill>
              </a:rPr>
              <a:t>if n == 1: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return 1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 fib1 = fibonacci(n-1)    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         fib2 = fibonacci(n-2)   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 result = fib1 + fib2    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 return result</a:t>
            </a:r>
            <a:endParaRPr lang="en-GB" b="1" i="1" dirty="0">
              <a:solidFill>
                <a:srgbClr val="FFC000"/>
              </a:solidFill>
            </a:endParaRPr>
          </a:p>
        </p:txBody>
      </p:sp>
      <p:sp>
        <p:nvSpPr>
          <p:cNvPr id="8" name="Lekerekített téglalap 24">
            <a:extLst>
              <a:ext uri="{FF2B5EF4-FFF2-40B4-BE49-F238E27FC236}">
                <a16:creationId xmlns:a16="http://schemas.microsoft.com/office/drawing/2014/main" id="{64212E9B-4AA3-4EA1-BD9C-6E60E96B2DD2}"/>
              </a:ext>
            </a:extLst>
          </p:cNvPr>
          <p:cNvSpPr/>
          <p:nvPr/>
        </p:nvSpPr>
        <p:spPr>
          <a:xfrm>
            <a:off x="7536646" y="5205279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700" b="1" i="1" dirty="0">
                <a:solidFill>
                  <a:schemeClr val="accent3">
                    <a:lumMod val="75000"/>
                  </a:schemeClr>
                </a:solidFill>
              </a:rPr>
              <a:t>n=5 f1=NULL, fib2=NULL</a:t>
            </a:r>
          </a:p>
        </p:txBody>
      </p:sp>
      <p:sp>
        <p:nvSpPr>
          <p:cNvPr id="9" name="Lekerekített téglalap 24">
            <a:extLst>
              <a:ext uri="{FF2B5EF4-FFF2-40B4-BE49-F238E27FC236}">
                <a16:creationId xmlns:a16="http://schemas.microsoft.com/office/drawing/2014/main" id="{D732811B-209C-474E-A597-2D803593D8F9}"/>
              </a:ext>
            </a:extLst>
          </p:cNvPr>
          <p:cNvSpPr/>
          <p:nvPr/>
        </p:nvSpPr>
        <p:spPr>
          <a:xfrm>
            <a:off x="7536646" y="4684723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700" b="1" i="1" dirty="0">
                <a:solidFill>
                  <a:schemeClr val="accent3">
                    <a:lumMod val="75000"/>
                  </a:schemeClr>
                </a:solidFill>
              </a:rPr>
              <a:t>n=4 f1=NULL, fib2=NULL</a:t>
            </a:r>
          </a:p>
        </p:txBody>
      </p:sp>
      <p:sp>
        <p:nvSpPr>
          <p:cNvPr id="10" name="Lekerekített téglalap 24">
            <a:extLst>
              <a:ext uri="{FF2B5EF4-FFF2-40B4-BE49-F238E27FC236}">
                <a16:creationId xmlns:a16="http://schemas.microsoft.com/office/drawing/2014/main" id="{B097EE96-AD69-4254-9BD6-5560038516DF}"/>
              </a:ext>
            </a:extLst>
          </p:cNvPr>
          <p:cNvSpPr/>
          <p:nvPr/>
        </p:nvSpPr>
        <p:spPr>
          <a:xfrm>
            <a:off x="7517356" y="4164167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700" b="1" i="1" dirty="0">
                <a:solidFill>
                  <a:schemeClr val="accent3">
                    <a:lumMod val="75000"/>
                  </a:schemeClr>
                </a:solidFill>
              </a:rPr>
              <a:t>n=3 f1=NULL, fib2=NULL</a:t>
            </a:r>
          </a:p>
        </p:txBody>
      </p:sp>
      <p:sp>
        <p:nvSpPr>
          <p:cNvPr id="11" name="Lekerekített téglalap 24">
            <a:extLst>
              <a:ext uri="{FF2B5EF4-FFF2-40B4-BE49-F238E27FC236}">
                <a16:creationId xmlns:a16="http://schemas.microsoft.com/office/drawing/2014/main" id="{3FDFFE72-D4E9-4E07-9FD3-00880B5851F0}"/>
              </a:ext>
            </a:extLst>
          </p:cNvPr>
          <p:cNvSpPr/>
          <p:nvPr/>
        </p:nvSpPr>
        <p:spPr>
          <a:xfrm>
            <a:off x="7517355" y="3643611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700" b="1" i="1" dirty="0">
                <a:solidFill>
                  <a:schemeClr val="accent3">
                    <a:lumMod val="75000"/>
                  </a:schemeClr>
                </a:solidFill>
              </a:rPr>
              <a:t>n=2 f1=1, fib2=NULL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D7204281-72DF-4DC2-BCE4-8DCAFB7643C1}"/>
              </a:ext>
            </a:extLst>
          </p:cNvPr>
          <p:cNvSpPr/>
          <p:nvPr/>
        </p:nvSpPr>
        <p:spPr>
          <a:xfrm>
            <a:off x="2459115" y="3799643"/>
            <a:ext cx="1589102" cy="541538"/>
          </a:xfrm>
          <a:prstGeom prst="ellipse">
            <a:avLst/>
          </a:prstGeom>
          <a:noFill/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17256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90E55B8E-6974-4B69-B591-4E921B9D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26" y="125427"/>
            <a:ext cx="10515600" cy="1325563"/>
          </a:xfrm>
        </p:spPr>
        <p:txBody>
          <a:bodyPr/>
          <a:lstStyle/>
          <a:p>
            <a:r>
              <a:rPr lang="en-GB" b="1" u="sng" dirty="0">
                <a:solidFill>
                  <a:schemeClr val="accent5">
                    <a:lumMod val="75000"/>
                  </a:schemeClr>
                </a:solidFill>
              </a:rPr>
              <a:t>Fibonacci</a:t>
            </a:r>
            <a:r>
              <a:rPr lang="hu-HU" b="1" u="sng" dirty="0">
                <a:solidFill>
                  <a:schemeClr val="accent5">
                    <a:lumMod val="75000"/>
                  </a:schemeClr>
                </a:solidFill>
              </a:rPr>
              <a:t> Numbers</a:t>
            </a:r>
            <a:endParaRPr lang="en-GB" b="1" u="sng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9" name="Téglalap 20">
            <a:extLst>
              <a:ext uri="{FF2B5EF4-FFF2-40B4-BE49-F238E27FC236}">
                <a16:creationId xmlns:a16="http://schemas.microsoft.com/office/drawing/2014/main" id="{72B5FD7E-5D8F-457D-B5DD-85D1298E9482}"/>
              </a:ext>
            </a:extLst>
          </p:cNvPr>
          <p:cNvSpPr/>
          <p:nvPr/>
        </p:nvSpPr>
        <p:spPr>
          <a:xfrm>
            <a:off x="7462506" y="923278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2C60C3C-5B24-442B-B1CF-7D59003882CD}"/>
              </a:ext>
            </a:extLst>
          </p:cNvPr>
          <p:cNvSpPr txBox="1"/>
          <p:nvPr/>
        </p:nvSpPr>
        <p:spPr>
          <a:xfrm>
            <a:off x="8104591" y="5897198"/>
            <a:ext cx="12777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598730-5C8D-4C9D-A12F-508F6DBF546D}"/>
              </a:ext>
            </a:extLst>
          </p:cNvPr>
          <p:cNvSpPr txBox="1"/>
          <p:nvPr/>
        </p:nvSpPr>
        <p:spPr>
          <a:xfrm>
            <a:off x="1456546" y="1692161"/>
            <a:ext cx="2775760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rgbClr val="FFC000"/>
                </a:solidFill>
              </a:rPr>
              <a:t>fibonacci(n):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 if n == 0: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return 0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        </a:t>
            </a:r>
            <a:r>
              <a:rPr lang="hu-HU" b="1" i="1" dirty="0">
                <a:solidFill>
                  <a:srgbClr val="FFC000"/>
                </a:solidFill>
              </a:rPr>
              <a:t>if n == 1: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return 1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 fib1 = fibonacci(n-1)    </a:t>
            </a:r>
          </a:p>
          <a:p>
            <a:r>
              <a:rPr lang="hu-HU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        fib2 = fibonacci(n-2)   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 result = fib1 + fib2    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 return result</a:t>
            </a:r>
            <a:endParaRPr lang="en-GB" b="1" i="1" dirty="0">
              <a:solidFill>
                <a:srgbClr val="FFC000"/>
              </a:solidFill>
            </a:endParaRPr>
          </a:p>
        </p:txBody>
      </p:sp>
      <p:sp>
        <p:nvSpPr>
          <p:cNvPr id="8" name="Lekerekített téglalap 24">
            <a:extLst>
              <a:ext uri="{FF2B5EF4-FFF2-40B4-BE49-F238E27FC236}">
                <a16:creationId xmlns:a16="http://schemas.microsoft.com/office/drawing/2014/main" id="{64212E9B-4AA3-4EA1-BD9C-6E60E96B2DD2}"/>
              </a:ext>
            </a:extLst>
          </p:cNvPr>
          <p:cNvSpPr/>
          <p:nvPr/>
        </p:nvSpPr>
        <p:spPr>
          <a:xfrm>
            <a:off x="7536646" y="5205279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700" b="1" i="1" dirty="0">
                <a:solidFill>
                  <a:schemeClr val="accent3">
                    <a:lumMod val="75000"/>
                  </a:schemeClr>
                </a:solidFill>
              </a:rPr>
              <a:t>n=5 f1=NULL, fib2=NULL</a:t>
            </a:r>
          </a:p>
        </p:txBody>
      </p:sp>
      <p:sp>
        <p:nvSpPr>
          <p:cNvPr id="9" name="Lekerekített téglalap 24">
            <a:extLst>
              <a:ext uri="{FF2B5EF4-FFF2-40B4-BE49-F238E27FC236}">
                <a16:creationId xmlns:a16="http://schemas.microsoft.com/office/drawing/2014/main" id="{D732811B-209C-474E-A597-2D803593D8F9}"/>
              </a:ext>
            </a:extLst>
          </p:cNvPr>
          <p:cNvSpPr/>
          <p:nvPr/>
        </p:nvSpPr>
        <p:spPr>
          <a:xfrm>
            <a:off x="7536646" y="4684723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700" b="1" i="1" dirty="0">
                <a:solidFill>
                  <a:schemeClr val="accent3">
                    <a:lumMod val="75000"/>
                  </a:schemeClr>
                </a:solidFill>
              </a:rPr>
              <a:t>n=4 f1=NULL, fib2=NULL</a:t>
            </a:r>
          </a:p>
        </p:txBody>
      </p:sp>
      <p:sp>
        <p:nvSpPr>
          <p:cNvPr id="10" name="Lekerekített téglalap 24">
            <a:extLst>
              <a:ext uri="{FF2B5EF4-FFF2-40B4-BE49-F238E27FC236}">
                <a16:creationId xmlns:a16="http://schemas.microsoft.com/office/drawing/2014/main" id="{B097EE96-AD69-4254-9BD6-5560038516DF}"/>
              </a:ext>
            </a:extLst>
          </p:cNvPr>
          <p:cNvSpPr/>
          <p:nvPr/>
        </p:nvSpPr>
        <p:spPr>
          <a:xfrm>
            <a:off x="7517356" y="4164167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700" b="1" i="1" dirty="0">
                <a:solidFill>
                  <a:schemeClr val="accent3">
                    <a:lumMod val="75000"/>
                  </a:schemeClr>
                </a:solidFill>
              </a:rPr>
              <a:t>n=3 f1=NULL, fib2=NULL</a:t>
            </a:r>
          </a:p>
        </p:txBody>
      </p:sp>
      <p:sp>
        <p:nvSpPr>
          <p:cNvPr id="11" name="Lekerekített téglalap 24">
            <a:extLst>
              <a:ext uri="{FF2B5EF4-FFF2-40B4-BE49-F238E27FC236}">
                <a16:creationId xmlns:a16="http://schemas.microsoft.com/office/drawing/2014/main" id="{3FDFFE72-D4E9-4E07-9FD3-00880B5851F0}"/>
              </a:ext>
            </a:extLst>
          </p:cNvPr>
          <p:cNvSpPr/>
          <p:nvPr/>
        </p:nvSpPr>
        <p:spPr>
          <a:xfrm>
            <a:off x="7517355" y="3643611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700" b="1" i="1" dirty="0">
                <a:solidFill>
                  <a:schemeClr val="accent3">
                    <a:lumMod val="75000"/>
                  </a:schemeClr>
                </a:solidFill>
              </a:rPr>
              <a:t>n=2 f1=1, fib2=NULL</a:t>
            </a:r>
          </a:p>
        </p:txBody>
      </p:sp>
    </p:spTree>
    <p:extLst>
      <p:ext uri="{BB962C8B-B14F-4D97-AF65-F5344CB8AC3E}">
        <p14:creationId xmlns:p14="http://schemas.microsoft.com/office/powerpoint/2010/main" val="42081582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90E55B8E-6974-4B69-B591-4E921B9D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26" y="125427"/>
            <a:ext cx="10515600" cy="1325563"/>
          </a:xfrm>
        </p:spPr>
        <p:txBody>
          <a:bodyPr/>
          <a:lstStyle/>
          <a:p>
            <a:r>
              <a:rPr lang="en-GB" b="1" u="sng" dirty="0">
                <a:solidFill>
                  <a:schemeClr val="accent5">
                    <a:lumMod val="75000"/>
                  </a:schemeClr>
                </a:solidFill>
              </a:rPr>
              <a:t>Fibonacci</a:t>
            </a:r>
            <a:r>
              <a:rPr lang="hu-HU" b="1" u="sng" dirty="0">
                <a:solidFill>
                  <a:schemeClr val="accent5">
                    <a:lumMod val="75000"/>
                  </a:schemeClr>
                </a:solidFill>
              </a:rPr>
              <a:t> Numbers</a:t>
            </a:r>
            <a:endParaRPr lang="en-GB" b="1" u="sng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9" name="Téglalap 20">
            <a:extLst>
              <a:ext uri="{FF2B5EF4-FFF2-40B4-BE49-F238E27FC236}">
                <a16:creationId xmlns:a16="http://schemas.microsoft.com/office/drawing/2014/main" id="{72B5FD7E-5D8F-457D-B5DD-85D1298E9482}"/>
              </a:ext>
            </a:extLst>
          </p:cNvPr>
          <p:cNvSpPr/>
          <p:nvPr/>
        </p:nvSpPr>
        <p:spPr>
          <a:xfrm>
            <a:off x="7462506" y="923278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2C60C3C-5B24-442B-B1CF-7D59003882CD}"/>
              </a:ext>
            </a:extLst>
          </p:cNvPr>
          <p:cNvSpPr txBox="1"/>
          <p:nvPr/>
        </p:nvSpPr>
        <p:spPr>
          <a:xfrm>
            <a:off x="8104591" y="5897198"/>
            <a:ext cx="12777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598730-5C8D-4C9D-A12F-508F6DBF546D}"/>
              </a:ext>
            </a:extLst>
          </p:cNvPr>
          <p:cNvSpPr txBox="1"/>
          <p:nvPr/>
        </p:nvSpPr>
        <p:spPr>
          <a:xfrm>
            <a:off x="1456546" y="1692161"/>
            <a:ext cx="2775760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fibonacci(n):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 if n == 0: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return 0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        </a:t>
            </a:r>
            <a:r>
              <a:rPr lang="hu-HU" b="1" i="1" dirty="0">
                <a:solidFill>
                  <a:srgbClr val="FFC000"/>
                </a:solidFill>
              </a:rPr>
              <a:t>if n == 1: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return 1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 fib1 = fibonacci(n-1)    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         fib2 = fibonacci(n-2)   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 result = fib1 + fib2    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 return result</a:t>
            </a:r>
            <a:endParaRPr lang="en-GB" b="1" i="1" dirty="0">
              <a:solidFill>
                <a:srgbClr val="FFC000"/>
              </a:solidFill>
            </a:endParaRPr>
          </a:p>
        </p:txBody>
      </p:sp>
      <p:sp>
        <p:nvSpPr>
          <p:cNvPr id="8" name="Lekerekített téglalap 24">
            <a:extLst>
              <a:ext uri="{FF2B5EF4-FFF2-40B4-BE49-F238E27FC236}">
                <a16:creationId xmlns:a16="http://schemas.microsoft.com/office/drawing/2014/main" id="{64212E9B-4AA3-4EA1-BD9C-6E60E96B2DD2}"/>
              </a:ext>
            </a:extLst>
          </p:cNvPr>
          <p:cNvSpPr/>
          <p:nvPr/>
        </p:nvSpPr>
        <p:spPr>
          <a:xfrm>
            <a:off x="7536646" y="5205279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700" b="1" i="1" dirty="0">
                <a:solidFill>
                  <a:schemeClr val="accent3">
                    <a:lumMod val="75000"/>
                  </a:schemeClr>
                </a:solidFill>
              </a:rPr>
              <a:t>n=5 f1=NULL, fib2=NULL</a:t>
            </a:r>
          </a:p>
        </p:txBody>
      </p:sp>
      <p:sp>
        <p:nvSpPr>
          <p:cNvPr id="9" name="Lekerekített téglalap 24">
            <a:extLst>
              <a:ext uri="{FF2B5EF4-FFF2-40B4-BE49-F238E27FC236}">
                <a16:creationId xmlns:a16="http://schemas.microsoft.com/office/drawing/2014/main" id="{D732811B-209C-474E-A597-2D803593D8F9}"/>
              </a:ext>
            </a:extLst>
          </p:cNvPr>
          <p:cNvSpPr/>
          <p:nvPr/>
        </p:nvSpPr>
        <p:spPr>
          <a:xfrm>
            <a:off x="7536646" y="4684723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700" b="1" i="1" dirty="0">
                <a:solidFill>
                  <a:schemeClr val="accent3">
                    <a:lumMod val="75000"/>
                  </a:schemeClr>
                </a:solidFill>
              </a:rPr>
              <a:t>n=4 f1=NULL, fib2=NULL</a:t>
            </a:r>
          </a:p>
        </p:txBody>
      </p:sp>
      <p:sp>
        <p:nvSpPr>
          <p:cNvPr id="10" name="Lekerekített téglalap 24">
            <a:extLst>
              <a:ext uri="{FF2B5EF4-FFF2-40B4-BE49-F238E27FC236}">
                <a16:creationId xmlns:a16="http://schemas.microsoft.com/office/drawing/2014/main" id="{B097EE96-AD69-4254-9BD6-5560038516DF}"/>
              </a:ext>
            </a:extLst>
          </p:cNvPr>
          <p:cNvSpPr/>
          <p:nvPr/>
        </p:nvSpPr>
        <p:spPr>
          <a:xfrm>
            <a:off x="7517356" y="4164167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700" b="1" i="1" dirty="0">
                <a:solidFill>
                  <a:schemeClr val="accent3">
                    <a:lumMod val="75000"/>
                  </a:schemeClr>
                </a:solidFill>
              </a:rPr>
              <a:t>n=3 f1=NULL, fib2=NULL</a:t>
            </a:r>
          </a:p>
        </p:txBody>
      </p:sp>
      <p:sp>
        <p:nvSpPr>
          <p:cNvPr id="11" name="Lekerekített téglalap 24">
            <a:extLst>
              <a:ext uri="{FF2B5EF4-FFF2-40B4-BE49-F238E27FC236}">
                <a16:creationId xmlns:a16="http://schemas.microsoft.com/office/drawing/2014/main" id="{3FDFFE72-D4E9-4E07-9FD3-00880B5851F0}"/>
              </a:ext>
            </a:extLst>
          </p:cNvPr>
          <p:cNvSpPr/>
          <p:nvPr/>
        </p:nvSpPr>
        <p:spPr>
          <a:xfrm>
            <a:off x="7517355" y="3643611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700" b="1" i="1" dirty="0">
                <a:solidFill>
                  <a:schemeClr val="accent3">
                    <a:lumMod val="75000"/>
                  </a:schemeClr>
                </a:solidFill>
              </a:rPr>
              <a:t>n=2 f1=1, fib2=NULL</a:t>
            </a:r>
          </a:p>
        </p:txBody>
      </p:sp>
      <p:sp>
        <p:nvSpPr>
          <p:cNvPr id="12" name="Lekerekített téglalap 24">
            <a:extLst>
              <a:ext uri="{FF2B5EF4-FFF2-40B4-BE49-F238E27FC236}">
                <a16:creationId xmlns:a16="http://schemas.microsoft.com/office/drawing/2014/main" id="{D3A586DD-D301-4AD5-8599-FB7B2FFF1425}"/>
              </a:ext>
            </a:extLst>
          </p:cNvPr>
          <p:cNvSpPr/>
          <p:nvPr/>
        </p:nvSpPr>
        <p:spPr>
          <a:xfrm>
            <a:off x="7536646" y="3123055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700" b="1" i="1" dirty="0">
                <a:solidFill>
                  <a:schemeClr val="accent3">
                    <a:lumMod val="75000"/>
                  </a:schemeClr>
                </a:solidFill>
              </a:rPr>
              <a:t>n=0 f1=NULL, fib2=NULL</a:t>
            </a:r>
          </a:p>
        </p:txBody>
      </p:sp>
    </p:spTree>
    <p:extLst>
      <p:ext uri="{BB962C8B-B14F-4D97-AF65-F5344CB8AC3E}">
        <p14:creationId xmlns:p14="http://schemas.microsoft.com/office/powerpoint/2010/main" val="7210254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90E55B8E-6974-4B69-B591-4E921B9D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26" y="125427"/>
            <a:ext cx="10515600" cy="1325563"/>
          </a:xfrm>
        </p:spPr>
        <p:txBody>
          <a:bodyPr/>
          <a:lstStyle/>
          <a:p>
            <a:r>
              <a:rPr lang="en-GB" b="1" u="sng" dirty="0">
                <a:solidFill>
                  <a:schemeClr val="accent5">
                    <a:lumMod val="75000"/>
                  </a:schemeClr>
                </a:solidFill>
              </a:rPr>
              <a:t>Fibonacci</a:t>
            </a:r>
            <a:r>
              <a:rPr lang="hu-HU" b="1" u="sng" dirty="0">
                <a:solidFill>
                  <a:schemeClr val="accent5">
                    <a:lumMod val="75000"/>
                  </a:schemeClr>
                </a:solidFill>
              </a:rPr>
              <a:t> Numbers</a:t>
            </a:r>
            <a:endParaRPr lang="en-GB" b="1" u="sng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9" name="Téglalap 20">
            <a:extLst>
              <a:ext uri="{FF2B5EF4-FFF2-40B4-BE49-F238E27FC236}">
                <a16:creationId xmlns:a16="http://schemas.microsoft.com/office/drawing/2014/main" id="{72B5FD7E-5D8F-457D-B5DD-85D1298E9482}"/>
              </a:ext>
            </a:extLst>
          </p:cNvPr>
          <p:cNvSpPr/>
          <p:nvPr/>
        </p:nvSpPr>
        <p:spPr>
          <a:xfrm>
            <a:off x="7462506" y="923278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2C60C3C-5B24-442B-B1CF-7D59003882CD}"/>
              </a:ext>
            </a:extLst>
          </p:cNvPr>
          <p:cNvSpPr txBox="1"/>
          <p:nvPr/>
        </p:nvSpPr>
        <p:spPr>
          <a:xfrm>
            <a:off x="8104591" y="5897198"/>
            <a:ext cx="12777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598730-5C8D-4C9D-A12F-508F6DBF546D}"/>
              </a:ext>
            </a:extLst>
          </p:cNvPr>
          <p:cNvSpPr txBox="1"/>
          <p:nvPr/>
        </p:nvSpPr>
        <p:spPr>
          <a:xfrm>
            <a:off x="1456546" y="1692161"/>
            <a:ext cx="2775760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rgbClr val="FFC000"/>
                </a:solidFill>
              </a:rPr>
              <a:t>fibonacci(n):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 </a:t>
            </a:r>
            <a:r>
              <a:rPr lang="hu-HU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if n == 0:</a:t>
            </a:r>
          </a:p>
          <a:p>
            <a:r>
              <a:rPr lang="hu-HU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	return 0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        </a:t>
            </a:r>
            <a:r>
              <a:rPr lang="hu-HU" b="1" i="1" dirty="0">
                <a:solidFill>
                  <a:srgbClr val="FFC000"/>
                </a:solidFill>
              </a:rPr>
              <a:t>if n == 1: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return 1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 fib1 = fibonacci(n-1)    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         fib2 = fibonacci(n-2)   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 result = fib1 + fib2    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 return result</a:t>
            </a:r>
            <a:endParaRPr lang="en-GB" b="1" i="1" dirty="0">
              <a:solidFill>
                <a:srgbClr val="FFC000"/>
              </a:solidFill>
            </a:endParaRPr>
          </a:p>
        </p:txBody>
      </p:sp>
      <p:sp>
        <p:nvSpPr>
          <p:cNvPr id="8" name="Lekerekített téglalap 24">
            <a:extLst>
              <a:ext uri="{FF2B5EF4-FFF2-40B4-BE49-F238E27FC236}">
                <a16:creationId xmlns:a16="http://schemas.microsoft.com/office/drawing/2014/main" id="{64212E9B-4AA3-4EA1-BD9C-6E60E96B2DD2}"/>
              </a:ext>
            </a:extLst>
          </p:cNvPr>
          <p:cNvSpPr/>
          <p:nvPr/>
        </p:nvSpPr>
        <p:spPr>
          <a:xfrm>
            <a:off x="7536646" y="5205279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700" b="1" i="1" dirty="0">
                <a:solidFill>
                  <a:schemeClr val="accent3">
                    <a:lumMod val="75000"/>
                  </a:schemeClr>
                </a:solidFill>
              </a:rPr>
              <a:t>n=5 f1=NULL, fib2=NULL</a:t>
            </a:r>
          </a:p>
        </p:txBody>
      </p:sp>
      <p:sp>
        <p:nvSpPr>
          <p:cNvPr id="9" name="Lekerekített téglalap 24">
            <a:extLst>
              <a:ext uri="{FF2B5EF4-FFF2-40B4-BE49-F238E27FC236}">
                <a16:creationId xmlns:a16="http://schemas.microsoft.com/office/drawing/2014/main" id="{D732811B-209C-474E-A597-2D803593D8F9}"/>
              </a:ext>
            </a:extLst>
          </p:cNvPr>
          <p:cNvSpPr/>
          <p:nvPr/>
        </p:nvSpPr>
        <p:spPr>
          <a:xfrm>
            <a:off x="7536646" y="4684723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700" b="1" i="1" dirty="0">
                <a:solidFill>
                  <a:schemeClr val="accent3">
                    <a:lumMod val="75000"/>
                  </a:schemeClr>
                </a:solidFill>
              </a:rPr>
              <a:t>n=4 f1=NULL, fib2=NULL</a:t>
            </a:r>
          </a:p>
        </p:txBody>
      </p:sp>
      <p:sp>
        <p:nvSpPr>
          <p:cNvPr id="10" name="Lekerekített téglalap 24">
            <a:extLst>
              <a:ext uri="{FF2B5EF4-FFF2-40B4-BE49-F238E27FC236}">
                <a16:creationId xmlns:a16="http://schemas.microsoft.com/office/drawing/2014/main" id="{B097EE96-AD69-4254-9BD6-5560038516DF}"/>
              </a:ext>
            </a:extLst>
          </p:cNvPr>
          <p:cNvSpPr/>
          <p:nvPr/>
        </p:nvSpPr>
        <p:spPr>
          <a:xfrm>
            <a:off x="7517356" y="4164167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700" b="1" i="1" dirty="0">
                <a:solidFill>
                  <a:schemeClr val="accent3">
                    <a:lumMod val="75000"/>
                  </a:schemeClr>
                </a:solidFill>
              </a:rPr>
              <a:t>n=3 f1=NULL, fib2=NULL</a:t>
            </a:r>
          </a:p>
        </p:txBody>
      </p:sp>
      <p:sp>
        <p:nvSpPr>
          <p:cNvPr id="11" name="Lekerekített téglalap 24">
            <a:extLst>
              <a:ext uri="{FF2B5EF4-FFF2-40B4-BE49-F238E27FC236}">
                <a16:creationId xmlns:a16="http://schemas.microsoft.com/office/drawing/2014/main" id="{3FDFFE72-D4E9-4E07-9FD3-00880B5851F0}"/>
              </a:ext>
            </a:extLst>
          </p:cNvPr>
          <p:cNvSpPr/>
          <p:nvPr/>
        </p:nvSpPr>
        <p:spPr>
          <a:xfrm>
            <a:off x="7517355" y="3643611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700" b="1" i="1" dirty="0">
                <a:solidFill>
                  <a:schemeClr val="accent3">
                    <a:lumMod val="75000"/>
                  </a:schemeClr>
                </a:solidFill>
              </a:rPr>
              <a:t>n=2 f1=1, fib2=NULL</a:t>
            </a:r>
          </a:p>
        </p:txBody>
      </p:sp>
      <p:sp>
        <p:nvSpPr>
          <p:cNvPr id="12" name="Lekerekített téglalap 24">
            <a:extLst>
              <a:ext uri="{FF2B5EF4-FFF2-40B4-BE49-F238E27FC236}">
                <a16:creationId xmlns:a16="http://schemas.microsoft.com/office/drawing/2014/main" id="{D3A586DD-D301-4AD5-8599-FB7B2FFF1425}"/>
              </a:ext>
            </a:extLst>
          </p:cNvPr>
          <p:cNvSpPr/>
          <p:nvPr/>
        </p:nvSpPr>
        <p:spPr>
          <a:xfrm>
            <a:off x="7536646" y="3123055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700" b="1" i="1" dirty="0">
                <a:solidFill>
                  <a:schemeClr val="accent3">
                    <a:lumMod val="75000"/>
                  </a:schemeClr>
                </a:solidFill>
              </a:rPr>
              <a:t>n=0 f1=NULL, fib2=NULL</a:t>
            </a:r>
          </a:p>
        </p:txBody>
      </p:sp>
    </p:spTree>
    <p:extLst>
      <p:ext uri="{BB962C8B-B14F-4D97-AF65-F5344CB8AC3E}">
        <p14:creationId xmlns:p14="http://schemas.microsoft.com/office/powerpoint/2010/main" val="14676390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90E55B8E-6974-4B69-B591-4E921B9D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26" y="125427"/>
            <a:ext cx="10515600" cy="1325563"/>
          </a:xfrm>
        </p:spPr>
        <p:txBody>
          <a:bodyPr/>
          <a:lstStyle/>
          <a:p>
            <a:r>
              <a:rPr lang="en-GB" b="1" u="sng" dirty="0">
                <a:solidFill>
                  <a:schemeClr val="accent5">
                    <a:lumMod val="75000"/>
                  </a:schemeClr>
                </a:solidFill>
              </a:rPr>
              <a:t>Fibonacci</a:t>
            </a:r>
            <a:r>
              <a:rPr lang="hu-HU" b="1" u="sng" dirty="0">
                <a:solidFill>
                  <a:schemeClr val="accent5">
                    <a:lumMod val="75000"/>
                  </a:schemeClr>
                </a:solidFill>
              </a:rPr>
              <a:t> Numbers</a:t>
            </a:r>
            <a:endParaRPr lang="en-GB" b="1" u="sng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9" name="Téglalap 20">
            <a:extLst>
              <a:ext uri="{FF2B5EF4-FFF2-40B4-BE49-F238E27FC236}">
                <a16:creationId xmlns:a16="http://schemas.microsoft.com/office/drawing/2014/main" id="{72B5FD7E-5D8F-457D-B5DD-85D1298E9482}"/>
              </a:ext>
            </a:extLst>
          </p:cNvPr>
          <p:cNvSpPr/>
          <p:nvPr/>
        </p:nvSpPr>
        <p:spPr>
          <a:xfrm>
            <a:off x="7462506" y="923278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2C60C3C-5B24-442B-B1CF-7D59003882CD}"/>
              </a:ext>
            </a:extLst>
          </p:cNvPr>
          <p:cNvSpPr txBox="1"/>
          <p:nvPr/>
        </p:nvSpPr>
        <p:spPr>
          <a:xfrm>
            <a:off x="8104591" y="5897198"/>
            <a:ext cx="12777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598730-5C8D-4C9D-A12F-508F6DBF546D}"/>
              </a:ext>
            </a:extLst>
          </p:cNvPr>
          <p:cNvSpPr txBox="1"/>
          <p:nvPr/>
        </p:nvSpPr>
        <p:spPr>
          <a:xfrm>
            <a:off x="1456546" y="1692161"/>
            <a:ext cx="2775760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rgbClr val="FFC000"/>
                </a:solidFill>
              </a:rPr>
              <a:t>fibonacci(n):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 if n == 0: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return 0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        </a:t>
            </a:r>
            <a:r>
              <a:rPr lang="hu-HU" b="1" i="1" dirty="0">
                <a:solidFill>
                  <a:srgbClr val="FFC000"/>
                </a:solidFill>
              </a:rPr>
              <a:t>if n == 1: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return 1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 fib1 = fibonacci(n-1)    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         fib2 = fibonacci(n-2)   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 result = fib1 + fib2    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 return result</a:t>
            </a:r>
            <a:endParaRPr lang="en-GB" b="1" i="1" dirty="0">
              <a:solidFill>
                <a:srgbClr val="FFC000"/>
              </a:solidFill>
            </a:endParaRPr>
          </a:p>
        </p:txBody>
      </p:sp>
      <p:sp>
        <p:nvSpPr>
          <p:cNvPr id="8" name="Lekerekített téglalap 24">
            <a:extLst>
              <a:ext uri="{FF2B5EF4-FFF2-40B4-BE49-F238E27FC236}">
                <a16:creationId xmlns:a16="http://schemas.microsoft.com/office/drawing/2014/main" id="{64212E9B-4AA3-4EA1-BD9C-6E60E96B2DD2}"/>
              </a:ext>
            </a:extLst>
          </p:cNvPr>
          <p:cNvSpPr/>
          <p:nvPr/>
        </p:nvSpPr>
        <p:spPr>
          <a:xfrm>
            <a:off x="7536646" y="5205279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700" b="1" i="1" dirty="0">
                <a:solidFill>
                  <a:schemeClr val="accent3">
                    <a:lumMod val="75000"/>
                  </a:schemeClr>
                </a:solidFill>
              </a:rPr>
              <a:t>n=5 f1=NULL, fib2=NULL</a:t>
            </a:r>
          </a:p>
        </p:txBody>
      </p:sp>
      <p:sp>
        <p:nvSpPr>
          <p:cNvPr id="9" name="Lekerekített téglalap 24">
            <a:extLst>
              <a:ext uri="{FF2B5EF4-FFF2-40B4-BE49-F238E27FC236}">
                <a16:creationId xmlns:a16="http://schemas.microsoft.com/office/drawing/2014/main" id="{D732811B-209C-474E-A597-2D803593D8F9}"/>
              </a:ext>
            </a:extLst>
          </p:cNvPr>
          <p:cNvSpPr/>
          <p:nvPr/>
        </p:nvSpPr>
        <p:spPr>
          <a:xfrm>
            <a:off x="7536646" y="4684723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700" b="1" i="1" dirty="0">
                <a:solidFill>
                  <a:schemeClr val="accent3">
                    <a:lumMod val="75000"/>
                  </a:schemeClr>
                </a:solidFill>
              </a:rPr>
              <a:t>n=4 f1=NULL, fib2=NULL</a:t>
            </a:r>
          </a:p>
        </p:txBody>
      </p:sp>
      <p:sp>
        <p:nvSpPr>
          <p:cNvPr id="10" name="Lekerekített téglalap 24">
            <a:extLst>
              <a:ext uri="{FF2B5EF4-FFF2-40B4-BE49-F238E27FC236}">
                <a16:creationId xmlns:a16="http://schemas.microsoft.com/office/drawing/2014/main" id="{B097EE96-AD69-4254-9BD6-5560038516DF}"/>
              </a:ext>
            </a:extLst>
          </p:cNvPr>
          <p:cNvSpPr/>
          <p:nvPr/>
        </p:nvSpPr>
        <p:spPr>
          <a:xfrm>
            <a:off x="7517356" y="4164167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700" b="1" i="1" dirty="0">
                <a:solidFill>
                  <a:schemeClr val="accent3">
                    <a:lumMod val="75000"/>
                  </a:schemeClr>
                </a:solidFill>
              </a:rPr>
              <a:t>n=3 f1=NULL, fib2=NULL</a:t>
            </a:r>
          </a:p>
        </p:txBody>
      </p:sp>
      <p:sp>
        <p:nvSpPr>
          <p:cNvPr id="11" name="Lekerekített téglalap 24">
            <a:extLst>
              <a:ext uri="{FF2B5EF4-FFF2-40B4-BE49-F238E27FC236}">
                <a16:creationId xmlns:a16="http://schemas.microsoft.com/office/drawing/2014/main" id="{3FDFFE72-D4E9-4E07-9FD3-00880B5851F0}"/>
              </a:ext>
            </a:extLst>
          </p:cNvPr>
          <p:cNvSpPr/>
          <p:nvPr/>
        </p:nvSpPr>
        <p:spPr>
          <a:xfrm>
            <a:off x="7517355" y="3643611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700" b="1" i="1" dirty="0">
                <a:solidFill>
                  <a:schemeClr val="accent3">
                    <a:lumMod val="75000"/>
                  </a:schemeClr>
                </a:solidFill>
              </a:rPr>
              <a:t>n=2 f1=1, fib2=NULL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1A96D04-E92C-4E45-9F36-DF1A4AE85BD2}"/>
              </a:ext>
            </a:extLst>
          </p:cNvPr>
          <p:cNvSpPr/>
          <p:nvPr/>
        </p:nvSpPr>
        <p:spPr>
          <a:xfrm>
            <a:off x="2459115" y="4074853"/>
            <a:ext cx="1589102" cy="541538"/>
          </a:xfrm>
          <a:prstGeom prst="ellipse">
            <a:avLst/>
          </a:prstGeom>
          <a:noFill/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23394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90E55B8E-6974-4B69-B591-4E921B9D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26" y="125427"/>
            <a:ext cx="10515600" cy="1325563"/>
          </a:xfrm>
        </p:spPr>
        <p:txBody>
          <a:bodyPr/>
          <a:lstStyle/>
          <a:p>
            <a:r>
              <a:rPr lang="en-GB" b="1" u="sng" dirty="0">
                <a:solidFill>
                  <a:schemeClr val="accent5">
                    <a:lumMod val="75000"/>
                  </a:schemeClr>
                </a:solidFill>
              </a:rPr>
              <a:t>Fibonacci</a:t>
            </a:r>
            <a:r>
              <a:rPr lang="hu-HU" b="1" u="sng" dirty="0">
                <a:solidFill>
                  <a:schemeClr val="accent5">
                    <a:lumMod val="75000"/>
                  </a:schemeClr>
                </a:solidFill>
              </a:rPr>
              <a:t> Numbers</a:t>
            </a:r>
            <a:endParaRPr lang="en-GB" b="1" u="sng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9" name="Téglalap 20">
            <a:extLst>
              <a:ext uri="{FF2B5EF4-FFF2-40B4-BE49-F238E27FC236}">
                <a16:creationId xmlns:a16="http://schemas.microsoft.com/office/drawing/2014/main" id="{72B5FD7E-5D8F-457D-B5DD-85D1298E9482}"/>
              </a:ext>
            </a:extLst>
          </p:cNvPr>
          <p:cNvSpPr/>
          <p:nvPr/>
        </p:nvSpPr>
        <p:spPr>
          <a:xfrm>
            <a:off x="7462506" y="923278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2C60C3C-5B24-442B-B1CF-7D59003882CD}"/>
              </a:ext>
            </a:extLst>
          </p:cNvPr>
          <p:cNvSpPr txBox="1"/>
          <p:nvPr/>
        </p:nvSpPr>
        <p:spPr>
          <a:xfrm>
            <a:off x="8104591" y="5897198"/>
            <a:ext cx="12777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598730-5C8D-4C9D-A12F-508F6DBF546D}"/>
              </a:ext>
            </a:extLst>
          </p:cNvPr>
          <p:cNvSpPr txBox="1"/>
          <p:nvPr/>
        </p:nvSpPr>
        <p:spPr>
          <a:xfrm>
            <a:off x="1456546" y="1692161"/>
            <a:ext cx="2775760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rgbClr val="FFC000"/>
                </a:solidFill>
              </a:rPr>
              <a:t>fibonacci(n):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 if n == 0: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return 0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        </a:t>
            </a:r>
            <a:r>
              <a:rPr lang="hu-HU" b="1" i="1" dirty="0">
                <a:solidFill>
                  <a:srgbClr val="FFC000"/>
                </a:solidFill>
              </a:rPr>
              <a:t>if n == 1: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return 1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 fib1 = fibonacci(n-1)    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         fib2 = fibonacci(n-2)   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 result = fib1 + fib2    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 return result</a:t>
            </a:r>
            <a:endParaRPr lang="en-GB" b="1" i="1" dirty="0">
              <a:solidFill>
                <a:srgbClr val="FFC000"/>
              </a:solidFill>
            </a:endParaRPr>
          </a:p>
        </p:txBody>
      </p:sp>
      <p:sp>
        <p:nvSpPr>
          <p:cNvPr id="8" name="Lekerekített téglalap 24">
            <a:extLst>
              <a:ext uri="{FF2B5EF4-FFF2-40B4-BE49-F238E27FC236}">
                <a16:creationId xmlns:a16="http://schemas.microsoft.com/office/drawing/2014/main" id="{64212E9B-4AA3-4EA1-BD9C-6E60E96B2DD2}"/>
              </a:ext>
            </a:extLst>
          </p:cNvPr>
          <p:cNvSpPr/>
          <p:nvPr/>
        </p:nvSpPr>
        <p:spPr>
          <a:xfrm>
            <a:off x="7536646" y="5205279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700" b="1" i="1" dirty="0">
                <a:solidFill>
                  <a:schemeClr val="accent3">
                    <a:lumMod val="75000"/>
                  </a:schemeClr>
                </a:solidFill>
              </a:rPr>
              <a:t>n=5 f1=NULL, fib2=NULL</a:t>
            </a:r>
          </a:p>
        </p:txBody>
      </p:sp>
      <p:sp>
        <p:nvSpPr>
          <p:cNvPr id="9" name="Lekerekített téglalap 24">
            <a:extLst>
              <a:ext uri="{FF2B5EF4-FFF2-40B4-BE49-F238E27FC236}">
                <a16:creationId xmlns:a16="http://schemas.microsoft.com/office/drawing/2014/main" id="{D732811B-209C-474E-A597-2D803593D8F9}"/>
              </a:ext>
            </a:extLst>
          </p:cNvPr>
          <p:cNvSpPr/>
          <p:nvPr/>
        </p:nvSpPr>
        <p:spPr>
          <a:xfrm>
            <a:off x="7536646" y="4684723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700" b="1" i="1" dirty="0">
                <a:solidFill>
                  <a:schemeClr val="accent3">
                    <a:lumMod val="75000"/>
                  </a:schemeClr>
                </a:solidFill>
              </a:rPr>
              <a:t>n=4 f1=NULL, fib2=NULL</a:t>
            </a:r>
          </a:p>
        </p:txBody>
      </p:sp>
      <p:sp>
        <p:nvSpPr>
          <p:cNvPr id="10" name="Lekerekített téglalap 24">
            <a:extLst>
              <a:ext uri="{FF2B5EF4-FFF2-40B4-BE49-F238E27FC236}">
                <a16:creationId xmlns:a16="http://schemas.microsoft.com/office/drawing/2014/main" id="{B097EE96-AD69-4254-9BD6-5560038516DF}"/>
              </a:ext>
            </a:extLst>
          </p:cNvPr>
          <p:cNvSpPr/>
          <p:nvPr/>
        </p:nvSpPr>
        <p:spPr>
          <a:xfrm>
            <a:off x="7517356" y="4164167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700" b="1" i="1" dirty="0">
                <a:solidFill>
                  <a:schemeClr val="accent3">
                    <a:lumMod val="75000"/>
                  </a:schemeClr>
                </a:solidFill>
              </a:rPr>
              <a:t>n=3 f1=NULL, fib2=NULL</a:t>
            </a:r>
          </a:p>
        </p:txBody>
      </p:sp>
      <p:sp>
        <p:nvSpPr>
          <p:cNvPr id="11" name="Lekerekített téglalap 24">
            <a:extLst>
              <a:ext uri="{FF2B5EF4-FFF2-40B4-BE49-F238E27FC236}">
                <a16:creationId xmlns:a16="http://schemas.microsoft.com/office/drawing/2014/main" id="{3FDFFE72-D4E9-4E07-9FD3-00880B5851F0}"/>
              </a:ext>
            </a:extLst>
          </p:cNvPr>
          <p:cNvSpPr/>
          <p:nvPr/>
        </p:nvSpPr>
        <p:spPr>
          <a:xfrm>
            <a:off x="7517355" y="3643611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700" b="1" i="1" dirty="0">
                <a:solidFill>
                  <a:schemeClr val="accent3">
                    <a:lumMod val="75000"/>
                  </a:schemeClr>
                </a:solidFill>
              </a:rPr>
              <a:t>n=2 f1=1, fib2=0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1A96D04-E92C-4E45-9F36-DF1A4AE85BD2}"/>
              </a:ext>
            </a:extLst>
          </p:cNvPr>
          <p:cNvSpPr/>
          <p:nvPr/>
        </p:nvSpPr>
        <p:spPr>
          <a:xfrm>
            <a:off x="2459115" y="4074853"/>
            <a:ext cx="1589102" cy="541538"/>
          </a:xfrm>
          <a:prstGeom prst="ellipse">
            <a:avLst/>
          </a:prstGeom>
          <a:noFill/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7908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90E55B8E-6974-4B69-B591-4E921B9D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26" y="125427"/>
            <a:ext cx="10515600" cy="1325563"/>
          </a:xfrm>
        </p:spPr>
        <p:txBody>
          <a:bodyPr/>
          <a:lstStyle/>
          <a:p>
            <a:r>
              <a:rPr lang="en-GB" b="1" u="sng" dirty="0">
                <a:solidFill>
                  <a:schemeClr val="accent5">
                    <a:lumMod val="75000"/>
                  </a:schemeClr>
                </a:solidFill>
              </a:rPr>
              <a:t>Fibonacci</a:t>
            </a:r>
            <a:r>
              <a:rPr lang="hu-HU" b="1" u="sng" dirty="0">
                <a:solidFill>
                  <a:schemeClr val="accent5">
                    <a:lumMod val="75000"/>
                  </a:schemeClr>
                </a:solidFill>
              </a:rPr>
              <a:t> Numbers</a:t>
            </a:r>
            <a:endParaRPr lang="en-GB" b="1" u="sng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9" name="Téglalap 20">
            <a:extLst>
              <a:ext uri="{FF2B5EF4-FFF2-40B4-BE49-F238E27FC236}">
                <a16:creationId xmlns:a16="http://schemas.microsoft.com/office/drawing/2014/main" id="{72B5FD7E-5D8F-457D-B5DD-85D1298E9482}"/>
              </a:ext>
            </a:extLst>
          </p:cNvPr>
          <p:cNvSpPr/>
          <p:nvPr/>
        </p:nvSpPr>
        <p:spPr>
          <a:xfrm>
            <a:off x="7462506" y="923278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2C60C3C-5B24-442B-B1CF-7D59003882CD}"/>
              </a:ext>
            </a:extLst>
          </p:cNvPr>
          <p:cNvSpPr txBox="1"/>
          <p:nvPr/>
        </p:nvSpPr>
        <p:spPr>
          <a:xfrm>
            <a:off x="8104591" y="5897198"/>
            <a:ext cx="12777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598730-5C8D-4C9D-A12F-508F6DBF546D}"/>
              </a:ext>
            </a:extLst>
          </p:cNvPr>
          <p:cNvSpPr txBox="1"/>
          <p:nvPr/>
        </p:nvSpPr>
        <p:spPr>
          <a:xfrm>
            <a:off x="1456546" y="1692161"/>
            <a:ext cx="2775760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rgbClr val="FFC000"/>
                </a:solidFill>
              </a:rPr>
              <a:t>fibonacci(n):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 if n == 0: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return 0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 if n == 1: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return 1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 fib1 = fibonacci(n-1)    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         fib2 = fibonacci(n-2)   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 result = fib1 + fib2    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 return result</a:t>
            </a:r>
            <a:endParaRPr lang="en-GB" b="1" i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06593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90E55B8E-6974-4B69-B591-4E921B9D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26" y="125427"/>
            <a:ext cx="10515600" cy="1325563"/>
          </a:xfrm>
        </p:spPr>
        <p:txBody>
          <a:bodyPr/>
          <a:lstStyle/>
          <a:p>
            <a:r>
              <a:rPr lang="en-GB" b="1" u="sng" dirty="0">
                <a:solidFill>
                  <a:schemeClr val="accent5">
                    <a:lumMod val="75000"/>
                  </a:schemeClr>
                </a:solidFill>
              </a:rPr>
              <a:t>Fibonacci</a:t>
            </a:r>
            <a:r>
              <a:rPr lang="hu-HU" b="1" u="sng" dirty="0">
                <a:solidFill>
                  <a:schemeClr val="accent5">
                    <a:lumMod val="75000"/>
                  </a:schemeClr>
                </a:solidFill>
              </a:rPr>
              <a:t> Numbers</a:t>
            </a:r>
            <a:endParaRPr lang="en-GB" b="1" u="sng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9" name="Téglalap 20">
            <a:extLst>
              <a:ext uri="{FF2B5EF4-FFF2-40B4-BE49-F238E27FC236}">
                <a16:creationId xmlns:a16="http://schemas.microsoft.com/office/drawing/2014/main" id="{72B5FD7E-5D8F-457D-B5DD-85D1298E9482}"/>
              </a:ext>
            </a:extLst>
          </p:cNvPr>
          <p:cNvSpPr/>
          <p:nvPr/>
        </p:nvSpPr>
        <p:spPr>
          <a:xfrm>
            <a:off x="7462506" y="923278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2C60C3C-5B24-442B-B1CF-7D59003882CD}"/>
              </a:ext>
            </a:extLst>
          </p:cNvPr>
          <p:cNvSpPr txBox="1"/>
          <p:nvPr/>
        </p:nvSpPr>
        <p:spPr>
          <a:xfrm>
            <a:off x="8104591" y="5897198"/>
            <a:ext cx="12777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598730-5C8D-4C9D-A12F-508F6DBF546D}"/>
              </a:ext>
            </a:extLst>
          </p:cNvPr>
          <p:cNvSpPr txBox="1"/>
          <p:nvPr/>
        </p:nvSpPr>
        <p:spPr>
          <a:xfrm>
            <a:off x="1456546" y="1692161"/>
            <a:ext cx="2775760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rgbClr val="FFC000"/>
                </a:solidFill>
              </a:rPr>
              <a:t>fibonacci(n):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 if n == 0: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return 0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        </a:t>
            </a:r>
            <a:r>
              <a:rPr lang="hu-HU" b="1" i="1" dirty="0">
                <a:solidFill>
                  <a:srgbClr val="FFC000"/>
                </a:solidFill>
              </a:rPr>
              <a:t>if n == 1: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return 1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 fib1 = fibonacci(n-1)    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         fib2 = fibonacci(n-2)   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 </a:t>
            </a:r>
            <a:r>
              <a:rPr lang="hu-HU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result = fib1 + fib2</a:t>
            </a:r>
            <a:r>
              <a:rPr lang="hu-HU" b="1" i="1" dirty="0">
                <a:solidFill>
                  <a:srgbClr val="FFC000"/>
                </a:solidFill>
              </a:rPr>
              <a:t>    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 return result</a:t>
            </a:r>
            <a:endParaRPr lang="en-GB" b="1" i="1" dirty="0">
              <a:solidFill>
                <a:srgbClr val="FFC000"/>
              </a:solidFill>
            </a:endParaRPr>
          </a:p>
        </p:txBody>
      </p:sp>
      <p:sp>
        <p:nvSpPr>
          <p:cNvPr id="8" name="Lekerekített téglalap 24">
            <a:extLst>
              <a:ext uri="{FF2B5EF4-FFF2-40B4-BE49-F238E27FC236}">
                <a16:creationId xmlns:a16="http://schemas.microsoft.com/office/drawing/2014/main" id="{64212E9B-4AA3-4EA1-BD9C-6E60E96B2DD2}"/>
              </a:ext>
            </a:extLst>
          </p:cNvPr>
          <p:cNvSpPr/>
          <p:nvPr/>
        </p:nvSpPr>
        <p:spPr>
          <a:xfrm>
            <a:off x="7536646" y="5205279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700" b="1" i="1" dirty="0">
                <a:solidFill>
                  <a:schemeClr val="accent3">
                    <a:lumMod val="75000"/>
                  </a:schemeClr>
                </a:solidFill>
              </a:rPr>
              <a:t>n=5 f1=NULL, fib2=NULL</a:t>
            </a:r>
          </a:p>
        </p:txBody>
      </p:sp>
      <p:sp>
        <p:nvSpPr>
          <p:cNvPr id="9" name="Lekerekített téglalap 24">
            <a:extLst>
              <a:ext uri="{FF2B5EF4-FFF2-40B4-BE49-F238E27FC236}">
                <a16:creationId xmlns:a16="http://schemas.microsoft.com/office/drawing/2014/main" id="{D732811B-209C-474E-A597-2D803593D8F9}"/>
              </a:ext>
            </a:extLst>
          </p:cNvPr>
          <p:cNvSpPr/>
          <p:nvPr/>
        </p:nvSpPr>
        <p:spPr>
          <a:xfrm>
            <a:off x="7536646" y="4684723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700" b="1" i="1" dirty="0">
                <a:solidFill>
                  <a:schemeClr val="accent3">
                    <a:lumMod val="75000"/>
                  </a:schemeClr>
                </a:solidFill>
              </a:rPr>
              <a:t>n=4 f1=NULL, fib2=NULL</a:t>
            </a:r>
          </a:p>
        </p:txBody>
      </p:sp>
      <p:sp>
        <p:nvSpPr>
          <p:cNvPr id="10" name="Lekerekített téglalap 24">
            <a:extLst>
              <a:ext uri="{FF2B5EF4-FFF2-40B4-BE49-F238E27FC236}">
                <a16:creationId xmlns:a16="http://schemas.microsoft.com/office/drawing/2014/main" id="{B097EE96-AD69-4254-9BD6-5560038516DF}"/>
              </a:ext>
            </a:extLst>
          </p:cNvPr>
          <p:cNvSpPr/>
          <p:nvPr/>
        </p:nvSpPr>
        <p:spPr>
          <a:xfrm>
            <a:off x="7517356" y="4164167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700" b="1" i="1" dirty="0">
                <a:solidFill>
                  <a:schemeClr val="accent3">
                    <a:lumMod val="75000"/>
                  </a:schemeClr>
                </a:solidFill>
              </a:rPr>
              <a:t>n=3 f1=NULL, fib2=NULL</a:t>
            </a:r>
          </a:p>
        </p:txBody>
      </p:sp>
      <p:sp>
        <p:nvSpPr>
          <p:cNvPr id="11" name="Lekerekített téglalap 24">
            <a:extLst>
              <a:ext uri="{FF2B5EF4-FFF2-40B4-BE49-F238E27FC236}">
                <a16:creationId xmlns:a16="http://schemas.microsoft.com/office/drawing/2014/main" id="{3FDFFE72-D4E9-4E07-9FD3-00880B5851F0}"/>
              </a:ext>
            </a:extLst>
          </p:cNvPr>
          <p:cNvSpPr/>
          <p:nvPr/>
        </p:nvSpPr>
        <p:spPr>
          <a:xfrm>
            <a:off x="7517355" y="3643611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700" b="1" i="1" dirty="0">
                <a:solidFill>
                  <a:schemeClr val="accent3">
                    <a:lumMod val="75000"/>
                  </a:schemeClr>
                </a:solidFill>
              </a:rPr>
              <a:t>n=2 f1=1, fib2=0</a:t>
            </a:r>
          </a:p>
        </p:txBody>
      </p:sp>
    </p:spTree>
    <p:extLst>
      <p:ext uri="{BB962C8B-B14F-4D97-AF65-F5344CB8AC3E}">
        <p14:creationId xmlns:p14="http://schemas.microsoft.com/office/powerpoint/2010/main" val="36628224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90E55B8E-6974-4B69-B591-4E921B9D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26" y="125427"/>
            <a:ext cx="10515600" cy="1325563"/>
          </a:xfrm>
        </p:spPr>
        <p:txBody>
          <a:bodyPr/>
          <a:lstStyle/>
          <a:p>
            <a:r>
              <a:rPr lang="en-GB" b="1" u="sng" dirty="0">
                <a:solidFill>
                  <a:schemeClr val="accent5">
                    <a:lumMod val="75000"/>
                  </a:schemeClr>
                </a:solidFill>
              </a:rPr>
              <a:t>Fibonacci</a:t>
            </a:r>
            <a:r>
              <a:rPr lang="hu-HU" b="1" u="sng" dirty="0">
                <a:solidFill>
                  <a:schemeClr val="accent5">
                    <a:lumMod val="75000"/>
                  </a:schemeClr>
                </a:solidFill>
              </a:rPr>
              <a:t> Numbers</a:t>
            </a:r>
            <a:endParaRPr lang="en-GB" b="1" u="sng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9" name="Téglalap 20">
            <a:extLst>
              <a:ext uri="{FF2B5EF4-FFF2-40B4-BE49-F238E27FC236}">
                <a16:creationId xmlns:a16="http://schemas.microsoft.com/office/drawing/2014/main" id="{72B5FD7E-5D8F-457D-B5DD-85D1298E9482}"/>
              </a:ext>
            </a:extLst>
          </p:cNvPr>
          <p:cNvSpPr/>
          <p:nvPr/>
        </p:nvSpPr>
        <p:spPr>
          <a:xfrm>
            <a:off x="7462506" y="923278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2C60C3C-5B24-442B-B1CF-7D59003882CD}"/>
              </a:ext>
            </a:extLst>
          </p:cNvPr>
          <p:cNvSpPr txBox="1"/>
          <p:nvPr/>
        </p:nvSpPr>
        <p:spPr>
          <a:xfrm>
            <a:off x="8104591" y="5897198"/>
            <a:ext cx="12777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598730-5C8D-4C9D-A12F-508F6DBF546D}"/>
              </a:ext>
            </a:extLst>
          </p:cNvPr>
          <p:cNvSpPr txBox="1"/>
          <p:nvPr/>
        </p:nvSpPr>
        <p:spPr>
          <a:xfrm>
            <a:off x="1456546" y="1692161"/>
            <a:ext cx="2775760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rgbClr val="FFC000"/>
                </a:solidFill>
              </a:rPr>
              <a:t>fibonacci(n):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 if n == 0: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return 0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        </a:t>
            </a:r>
            <a:r>
              <a:rPr lang="hu-HU" b="1" i="1" dirty="0">
                <a:solidFill>
                  <a:srgbClr val="FFC000"/>
                </a:solidFill>
              </a:rPr>
              <a:t>if n == 1: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return 1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 fib1 = fibonacci(n-1)    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         fib2 = fibonacci(n-2)   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 result = fib1 + fib2    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        return result</a:t>
            </a:r>
            <a:endParaRPr lang="en-GB" b="1" i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Lekerekített téglalap 24">
            <a:extLst>
              <a:ext uri="{FF2B5EF4-FFF2-40B4-BE49-F238E27FC236}">
                <a16:creationId xmlns:a16="http://schemas.microsoft.com/office/drawing/2014/main" id="{64212E9B-4AA3-4EA1-BD9C-6E60E96B2DD2}"/>
              </a:ext>
            </a:extLst>
          </p:cNvPr>
          <p:cNvSpPr/>
          <p:nvPr/>
        </p:nvSpPr>
        <p:spPr>
          <a:xfrm>
            <a:off x="7536646" y="5205279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700" b="1" i="1" dirty="0">
                <a:solidFill>
                  <a:schemeClr val="accent3">
                    <a:lumMod val="75000"/>
                  </a:schemeClr>
                </a:solidFill>
              </a:rPr>
              <a:t>n=5 f1=NULL, fib2=NULL</a:t>
            </a:r>
          </a:p>
        </p:txBody>
      </p:sp>
      <p:sp>
        <p:nvSpPr>
          <p:cNvPr id="9" name="Lekerekített téglalap 24">
            <a:extLst>
              <a:ext uri="{FF2B5EF4-FFF2-40B4-BE49-F238E27FC236}">
                <a16:creationId xmlns:a16="http://schemas.microsoft.com/office/drawing/2014/main" id="{D732811B-209C-474E-A597-2D803593D8F9}"/>
              </a:ext>
            </a:extLst>
          </p:cNvPr>
          <p:cNvSpPr/>
          <p:nvPr/>
        </p:nvSpPr>
        <p:spPr>
          <a:xfrm>
            <a:off x="7536646" y="4684723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700" b="1" i="1" dirty="0">
                <a:solidFill>
                  <a:schemeClr val="accent3">
                    <a:lumMod val="75000"/>
                  </a:schemeClr>
                </a:solidFill>
              </a:rPr>
              <a:t>n=4 f1=NULL, fib2=NULL</a:t>
            </a:r>
          </a:p>
        </p:txBody>
      </p:sp>
      <p:sp>
        <p:nvSpPr>
          <p:cNvPr id="10" name="Lekerekített téglalap 24">
            <a:extLst>
              <a:ext uri="{FF2B5EF4-FFF2-40B4-BE49-F238E27FC236}">
                <a16:creationId xmlns:a16="http://schemas.microsoft.com/office/drawing/2014/main" id="{B097EE96-AD69-4254-9BD6-5560038516DF}"/>
              </a:ext>
            </a:extLst>
          </p:cNvPr>
          <p:cNvSpPr/>
          <p:nvPr/>
        </p:nvSpPr>
        <p:spPr>
          <a:xfrm>
            <a:off x="7517356" y="4164167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700" b="1" i="1" dirty="0">
                <a:solidFill>
                  <a:schemeClr val="accent3">
                    <a:lumMod val="75000"/>
                  </a:schemeClr>
                </a:solidFill>
              </a:rPr>
              <a:t>n=3 f1=NULL, fib2=NULL</a:t>
            </a:r>
          </a:p>
        </p:txBody>
      </p:sp>
      <p:sp>
        <p:nvSpPr>
          <p:cNvPr id="11" name="Lekerekített téglalap 24">
            <a:extLst>
              <a:ext uri="{FF2B5EF4-FFF2-40B4-BE49-F238E27FC236}">
                <a16:creationId xmlns:a16="http://schemas.microsoft.com/office/drawing/2014/main" id="{3FDFFE72-D4E9-4E07-9FD3-00880B5851F0}"/>
              </a:ext>
            </a:extLst>
          </p:cNvPr>
          <p:cNvSpPr/>
          <p:nvPr/>
        </p:nvSpPr>
        <p:spPr>
          <a:xfrm>
            <a:off x="7517355" y="3643611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700" b="1" i="1" dirty="0">
                <a:solidFill>
                  <a:schemeClr val="accent3">
                    <a:lumMod val="75000"/>
                  </a:schemeClr>
                </a:solidFill>
              </a:rPr>
              <a:t>n=2 f1=1, fib2=0</a:t>
            </a:r>
          </a:p>
        </p:txBody>
      </p:sp>
    </p:spTree>
    <p:extLst>
      <p:ext uri="{BB962C8B-B14F-4D97-AF65-F5344CB8AC3E}">
        <p14:creationId xmlns:p14="http://schemas.microsoft.com/office/powerpoint/2010/main" val="11914175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90E55B8E-6974-4B69-B591-4E921B9D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26" y="125427"/>
            <a:ext cx="10515600" cy="1325563"/>
          </a:xfrm>
        </p:spPr>
        <p:txBody>
          <a:bodyPr/>
          <a:lstStyle/>
          <a:p>
            <a:r>
              <a:rPr lang="en-GB" b="1" u="sng" dirty="0">
                <a:solidFill>
                  <a:schemeClr val="accent5">
                    <a:lumMod val="75000"/>
                  </a:schemeClr>
                </a:solidFill>
              </a:rPr>
              <a:t>Fibonacci</a:t>
            </a:r>
            <a:r>
              <a:rPr lang="hu-HU" b="1" u="sng" dirty="0">
                <a:solidFill>
                  <a:schemeClr val="accent5">
                    <a:lumMod val="75000"/>
                  </a:schemeClr>
                </a:solidFill>
              </a:rPr>
              <a:t> Numbers</a:t>
            </a:r>
            <a:endParaRPr lang="en-GB" b="1" u="sng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9" name="Téglalap 20">
            <a:extLst>
              <a:ext uri="{FF2B5EF4-FFF2-40B4-BE49-F238E27FC236}">
                <a16:creationId xmlns:a16="http://schemas.microsoft.com/office/drawing/2014/main" id="{72B5FD7E-5D8F-457D-B5DD-85D1298E9482}"/>
              </a:ext>
            </a:extLst>
          </p:cNvPr>
          <p:cNvSpPr/>
          <p:nvPr/>
        </p:nvSpPr>
        <p:spPr>
          <a:xfrm>
            <a:off x="7462506" y="923278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2C60C3C-5B24-442B-B1CF-7D59003882CD}"/>
              </a:ext>
            </a:extLst>
          </p:cNvPr>
          <p:cNvSpPr txBox="1"/>
          <p:nvPr/>
        </p:nvSpPr>
        <p:spPr>
          <a:xfrm>
            <a:off x="8104591" y="5897198"/>
            <a:ext cx="12777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598730-5C8D-4C9D-A12F-508F6DBF546D}"/>
              </a:ext>
            </a:extLst>
          </p:cNvPr>
          <p:cNvSpPr txBox="1"/>
          <p:nvPr/>
        </p:nvSpPr>
        <p:spPr>
          <a:xfrm>
            <a:off x="1456546" y="1692161"/>
            <a:ext cx="2775760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rgbClr val="FFC000"/>
                </a:solidFill>
              </a:rPr>
              <a:t>fibonacci(n):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 if n == 0: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return 0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        </a:t>
            </a:r>
            <a:r>
              <a:rPr lang="hu-HU" b="1" i="1" dirty="0">
                <a:solidFill>
                  <a:srgbClr val="FFC000"/>
                </a:solidFill>
              </a:rPr>
              <a:t>if n == 1: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return 1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 fib1 = fibonacci(n-1)    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         fib2 = fibonacci(n-2)   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 result = fib1 + fib2    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 return result</a:t>
            </a:r>
            <a:endParaRPr lang="en-GB" b="1" i="1" dirty="0">
              <a:solidFill>
                <a:srgbClr val="FFC000"/>
              </a:solidFill>
            </a:endParaRPr>
          </a:p>
        </p:txBody>
      </p:sp>
      <p:sp>
        <p:nvSpPr>
          <p:cNvPr id="8" name="Lekerekített téglalap 24">
            <a:extLst>
              <a:ext uri="{FF2B5EF4-FFF2-40B4-BE49-F238E27FC236}">
                <a16:creationId xmlns:a16="http://schemas.microsoft.com/office/drawing/2014/main" id="{64212E9B-4AA3-4EA1-BD9C-6E60E96B2DD2}"/>
              </a:ext>
            </a:extLst>
          </p:cNvPr>
          <p:cNvSpPr/>
          <p:nvPr/>
        </p:nvSpPr>
        <p:spPr>
          <a:xfrm>
            <a:off x="7536646" y="5205279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700" b="1" i="1" dirty="0">
                <a:solidFill>
                  <a:schemeClr val="accent3">
                    <a:lumMod val="75000"/>
                  </a:schemeClr>
                </a:solidFill>
              </a:rPr>
              <a:t>n=5 f1=NULL, fib2=NULL</a:t>
            </a:r>
          </a:p>
        </p:txBody>
      </p:sp>
      <p:sp>
        <p:nvSpPr>
          <p:cNvPr id="9" name="Lekerekített téglalap 24">
            <a:extLst>
              <a:ext uri="{FF2B5EF4-FFF2-40B4-BE49-F238E27FC236}">
                <a16:creationId xmlns:a16="http://schemas.microsoft.com/office/drawing/2014/main" id="{D732811B-209C-474E-A597-2D803593D8F9}"/>
              </a:ext>
            </a:extLst>
          </p:cNvPr>
          <p:cNvSpPr/>
          <p:nvPr/>
        </p:nvSpPr>
        <p:spPr>
          <a:xfrm>
            <a:off x="7536646" y="4684723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700" b="1" i="1" dirty="0">
                <a:solidFill>
                  <a:schemeClr val="accent3">
                    <a:lumMod val="75000"/>
                  </a:schemeClr>
                </a:solidFill>
              </a:rPr>
              <a:t>n=4 f1=NULL, fib2=NULL</a:t>
            </a:r>
          </a:p>
        </p:txBody>
      </p:sp>
      <p:sp>
        <p:nvSpPr>
          <p:cNvPr id="10" name="Lekerekített téglalap 24">
            <a:extLst>
              <a:ext uri="{FF2B5EF4-FFF2-40B4-BE49-F238E27FC236}">
                <a16:creationId xmlns:a16="http://schemas.microsoft.com/office/drawing/2014/main" id="{B097EE96-AD69-4254-9BD6-5560038516DF}"/>
              </a:ext>
            </a:extLst>
          </p:cNvPr>
          <p:cNvSpPr/>
          <p:nvPr/>
        </p:nvSpPr>
        <p:spPr>
          <a:xfrm>
            <a:off x="7517356" y="4164167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700" b="1" i="1" dirty="0">
                <a:solidFill>
                  <a:schemeClr val="accent3">
                    <a:lumMod val="75000"/>
                  </a:schemeClr>
                </a:solidFill>
              </a:rPr>
              <a:t>n=3 f1=NULL, fib2=NULL</a:t>
            </a:r>
          </a:p>
        </p:txBody>
      </p:sp>
    </p:spTree>
    <p:extLst>
      <p:ext uri="{BB962C8B-B14F-4D97-AF65-F5344CB8AC3E}">
        <p14:creationId xmlns:p14="http://schemas.microsoft.com/office/powerpoint/2010/main" val="13297257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90E55B8E-6974-4B69-B591-4E921B9D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26" y="125427"/>
            <a:ext cx="10515600" cy="1325563"/>
          </a:xfrm>
        </p:spPr>
        <p:txBody>
          <a:bodyPr/>
          <a:lstStyle/>
          <a:p>
            <a:r>
              <a:rPr lang="en-GB" b="1" u="sng" dirty="0">
                <a:solidFill>
                  <a:schemeClr val="accent5">
                    <a:lumMod val="75000"/>
                  </a:schemeClr>
                </a:solidFill>
              </a:rPr>
              <a:t>Fibonacci</a:t>
            </a:r>
            <a:r>
              <a:rPr lang="hu-HU" b="1" u="sng" dirty="0">
                <a:solidFill>
                  <a:schemeClr val="accent5">
                    <a:lumMod val="75000"/>
                  </a:schemeClr>
                </a:solidFill>
              </a:rPr>
              <a:t> Numbers</a:t>
            </a:r>
            <a:endParaRPr lang="en-GB" b="1" u="sng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9" name="Téglalap 20">
            <a:extLst>
              <a:ext uri="{FF2B5EF4-FFF2-40B4-BE49-F238E27FC236}">
                <a16:creationId xmlns:a16="http://schemas.microsoft.com/office/drawing/2014/main" id="{72B5FD7E-5D8F-457D-B5DD-85D1298E9482}"/>
              </a:ext>
            </a:extLst>
          </p:cNvPr>
          <p:cNvSpPr/>
          <p:nvPr/>
        </p:nvSpPr>
        <p:spPr>
          <a:xfrm>
            <a:off x="7462506" y="923278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2C60C3C-5B24-442B-B1CF-7D59003882CD}"/>
              </a:ext>
            </a:extLst>
          </p:cNvPr>
          <p:cNvSpPr txBox="1"/>
          <p:nvPr/>
        </p:nvSpPr>
        <p:spPr>
          <a:xfrm>
            <a:off x="8104591" y="5897198"/>
            <a:ext cx="12777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598730-5C8D-4C9D-A12F-508F6DBF546D}"/>
              </a:ext>
            </a:extLst>
          </p:cNvPr>
          <p:cNvSpPr txBox="1"/>
          <p:nvPr/>
        </p:nvSpPr>
        <p:spPr>
          <a:xfrm>
            <a:off x="1456546" y="1692161"/>
            <a:ext cx="2775760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rgbClr val="FFC000"/>
                </a:solidFill>
              </a:rPr>
              <a:t>fibonacci(n):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 if n == 0: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return 0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        </a:t>
            </a:r>
            <a:r>
              <a:rPr lang="hu-HU" b="1" i="1" dirty="0">
                <a:solidFill>
                  <a:srgbClr val="FFC000"/>
                </a:solidFill>
              </a:rPr>
              <a:t>if n == 1: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return 1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 fib1 = fibonacci(n-1)    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         fib2 = fibonacci(n-2)   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 result = fib1 + fib2    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 return result</a:t>
            </a:r>
            <a:endParaRPr lang="en-GB" b="1" i="1" dirty="0">
              <a:solidFill>
                <a:srgbClr val="FFC000"/>
              </a:solidFill>
            </a:endParaRPr>
          </a:p>
        </p:txBody>
      </p:sp>
      <p:sp>
        <p:nvSpPr>
          <p:cNvPr id="8" name="Lekerekített téglalap 24">
            <a:extLst>
              <a:ext uri="{FF2B5EF4-FFF2-40B4-BE49-F238E27FC236}">
                <a16:creationId xmlns:a16="http://schemas.microsoft.com/office/drawing/2014/main" id="{64212E9B-4AA3-4EA1-BD9C-6E60E96B2DD2}"/>
              </a:ext>
            </a:extLst>
          </p:cNvPr>
          <p:cNvSpPr/>
          <p:nvPr/>
        </p:nvSpPr>
        <p:spPr>
          <a:xfrm>
            <a:off x="7536646" y="5205279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700" b="1" i="1" dirty="0">
                <a:solidFill>
                  <a:schemeClr val="accent3">
                    <a:lumMod val="75000"/>
                  </a:schemeClr>
                </a:solidFill>
              </a:rPr>
              <a:t>n=5 f1=NULL, fib2=NULL</a:t>
            </a:r>
          </a:p>
        </p:txBody>
      </p:sp>
      <p:sp>
        <p:nvSpPr>
          <p:cNvPr id="9" name="Lekerekített téglalap 24">
            <a:extLst>
              <a:ext uri="{FF2B5EF4-FFF2-40B4-BE49-F238E27FC236}">
                <a16:creationId xmlns:a16="http://schemas.microsoft.com/office/drawing/2014/main" id="{D732811B-209C-474E-A597-2D803593D8F9}"/>
              </a:ext>
            </a:extLst>
          </p:cNvPr>
          <p:cNvSpPr/>
          <p:nvPr/>
        </p:nvSpPr>
        <p:spPr>
          <a:xfrm>
            <a:off x="7536646" y="4684723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700" b="1" i="1" dirty="0">
                <a:solidFill>
                  <a:schemeClr val="accent3">
                    <a:lumMod val="75000"/>
                  </a:schemeClr>
                </a:solidFill>
              </a:rPr>
              <a:t>n=4 f1=NULL, fib2=NULL</a:t>
            </a:r>
          </a:p>
        </p:txBody>
      </p:sp>
      <p:sp>
        <p:nvSpPr>
          <p:cNvPr id="10" name="Lekerekített téglalap 24">
            <a:extLst>
              <a:ext uri="{FF2B5EF4-FFF2-40B4-BE49-F238E27FC236}">
                <a16:creationId xmlns:a16="http://schemas.microsoft.com/office/drawing/2014/main" id="{B097EE96-AD69-4254-9BD6-5560038516DF}"/>
              </a:ext>
            </a:extLst>
          </p:cNvPr>
          <p:cNvSpPr/>
          <p:nvPr/>
        </p:nvSpPr>
        <p:spPr>
          <a:xfrm>
            <a:off x="7517356" y="4164167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700" b="1" i="1" dirty="0">
                <a:solidFill>
                  <a:schemeClr val="accent3">
                    <a:lumMod val="75000"/>
                  </a:schemeClr>
                </a:solidFill>
              </a:rPr>
              <a:t>n=3 f1=NULL, fib2=NULL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9D67067-6962-497C-8F73-C34FC784DF02}"/>
              </a:ext>
            </a:extLst>
          </p:cNvPr>
          <p:cNvSpPr/>
          <p:nvPr/>
        </p:nvSpPr>
        <p:spPr>
          <a:xfrm>
            <a:off x="2459115" y="3790766"/>
            <a:ext cx="1589102" cy="541538"/>
          </a:xfrm>
          <a:prstGeom prst="ellipse">
            <a:avLst/>
          </a:prstGeom>
          <a:noFill/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157036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90E55B8E-6974-4B69-B591-4E921B9D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26" y="125427"/>
            <a:ext cx="10515600" cy="1325563"/>
          </a:xfrm>
        </p:spPr>
        <p:txBody>
          <a:bodyPr/>
          <a:lstStyle/>
          <a:p>
            <a:r>
              <a:rPr lang="en-GB" b="1" u="sng" dirty="0">
                <a:solidFill>
                  <a:schemeClr val="accent5">
                    <a:lumMod val="75000"/>
                  </a:schemeClr>
                </a:solidFill>
              </a:rPr>
              <a:t>Fibonacci</a:t>
            </a:r>
            <a:r>
              <a:rPr lang="hu-HU" b="1" u="sng" dirty="0">
                <a:solidFill>
                  <a:schemeClr val="accent5">
                    <a:lumMod val="75000"/>
                  </a:schemeClr>
                </a:solidFill>
              </a:rPr>
              <a:t> Numbers</a:t>
            </a:r>
            <a:endParaRPr lang="en-GB" b="1" u="sng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9" name="Téglalap 20">
            <a:extLst>
              <a:ext uri="{FF2B5EF4-FFF2-40B4-BE49-F238E27FC236}">
                <a16:creationId xmlns:a16="http://schemas.microsoft.com/office/drawing/2014/main" id="{72B5FD7E-5D8F-457D-B5DD-85D1298E9482}"/>
              </a:ext>
            </a:extLst>
          </p:cNvPr>
          <p:cNvSpPr/>
          <p:nvPr/>
        </p:nvSpPr>
        <p:spPr>
          <a:xfrm>
            <a:off x="7462506" y="923278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2C60C3C-5B24-442B-B1CF-7D59003882CD}"/>
              </a:ext>
            </a:extLst>
          </p:cNvPr>
          <p:cNvSpPr txBox="1"/>
          <p:nvPr/>
        </p:nvSpPr>
        <p:spPr>
          <a:xfrm>
            <a:off x="8104591" y="5897198"/>
            <a:ext cx="12777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598730-5C8D-4C9D-A12F-508F6DBF546D}"/>
              </a:ext>
            </a:extLst>
          </p:cNvPr>
          <p:cNvSpPr txBox="1"/>
          <p:nvPr/>
        </p:nvSpPr>
        <p:spPr>
          <a:xfrm>
            <a:off x="1456546" y="1692161"/>
            <a:ext cx="2775760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rgbClr val="FFC000"/>
                </a:solidFill>
              </a:rPr>
              <a:t>fibonacci(n):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 if n == 0: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return 0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        </a:t>
            </a:r>
            <a:r>
              <a:rPr lang="hu-HU" b="1" i="1" dirty="0">
                <a:solidFill>
                  <a:srgbClr val="FFC000"/>
                </a:solidFill>
              </a:rPr>
              <a:t>if n == 1: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return 1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 fib1 = fibonacci(n-1)    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         fib2 = fibonacci(n-2)   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 result = fib1 + fib2    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 return result</a:t>
            </a:r>
            <a:endParaRPr lang="en-GB" b="1" i="1" dirty="0">
              <a:solidFill>
                <a:srgbClr val="FFC000"/>
              </a:solidFill>
            </a:endParaRPr>
          </a:p>
        </p:txBody>
      </p:sp>
      <p:sp>
        <p:nvSpPr>
          <p:cNvPr id="8" name="Lekerekített téglalap 24">
            <a:extLst>
              <a:ext uri="{FF2B5EF4-FFF2-40B4-BE49-F238E27FC236}">
                <a16:creationId xmlns:a16="http://schemas.microsoft.com/office/drawing/2014/main" id="{64212E9B-4AA3-4EA1-BD9C-6E60E96B2DD2}"/>
              </a:ext>
            </a:extLst>
          </p:cNvPr>
          <p:cNvSpPr/>
          <p:nvPr/>
        </p:nvSpPr>
        <p:spPr>
          <a:xfrm>
            <a:off x="7536646" y="5205279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700" b="1" i="1" dirty="0">
                <a:solidFill>
                  <a:schemeClr val="accent3">
                    <a:lumMod val="75000"/>
                  </a:schemeClr>
                </a:solidFill>
              </a:rPr>
              <a:t>n=5 f1=NULL, fib2=NULL</a:t>
            </a:r>
          </a:p>
        </p:txBody>
      </p:sp>
      <p:sp>
        <p:nvSpPr>
          <p:cNvPr id="9" name="Lekerekített téglalap 24">
            <a:extLst>
              <a:ext uri="{FF2B5EF4-FFF2-40B4-BE49-F238E27FC236}">
                <a16:creationId xmlns:a16="http://schemas.microsoft.com/office/drawing/2014/main" id="{D732811B-209C-474E-A597-2D803593D8F9}"/>
              </a:ext>
            </a:extLst>
          </p:cNvPr>
          <p:cNvSpPr/>
          <p:nvPr/>
        </p:nvSpPr>
        <p:spPr>
          <a:xfrm>
            <a:off x="7536646" y="4684723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700" b="1" i="1" dirty="0">
                <a:solidFill>
                  <a:schemeClr val="accent3">
                    <a:lumMod val="75000"/>
                  </a:schemeClr>
                </a:solidFill>
              </a:rPr>
              <a:t>n=4 f1=NULL, fib2=NULL</a:t>
            </a:r>
          </a:p>
        </p:txBody>
      </p:sp>
      <p:sp>
        <p:nvSpPr>
          <p:cNvPr id="10" name="Lekerekített téglalap 24">
            <a:extLst>
              <a:ext uri="{FF2B5EF4-FFF2-40B4-BE49-F238E27FC236}">
                <a16:creationId xmlns:a16="http://schemas.microsoft.com/office/drawing/2014/main" id="{B097EE96-AD69-4254-9BD6-5560038516DF}"/>
              </a:ext>
            </a:extLst>
          </p:cNvPr>
          <p:cNvSpPr/>
          <p:nvPr/>
        </p:nvSpPr>
        <p:spPr>
          <a:xfrm>
            <a:off x="7517356" y="4164167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700" b="1" i="1" dirty="0">
                <a:solidFill>
                  <a:schemeClr val="accent3">
                    <a:lumMod val="75000"/>
                  </a:schemeClr>
                </a:solidFill>
              </a:rPr>
              <a:t>n=3 f1=1, fib2=NULL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9D67067-6962-497C-8F73-C34FC784DF02}"/>
              </a:ext>
            </a:extLst>
          </p:cNvPr>
          <p:cNvSpPr/>
          <p:nvPr/>
        </p:nvSpPr>
        <p:spPr>
          <a:xfrm>
            <a:off x="2459115" y="3790766"/>
            <a:ext cx="1589102" cy="541538"/>
          </a:xfrm>
          <a:prstGeom prst="ellipse">
            <a:avLst/>
          </a:prstGeom>
          <a:noFill/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856616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90E55B8E-6974-4B69-B591-4E921B9D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26" y="125427"/>
            <a:ext cx="10515600" cy="1325563"/>
          </a:xfrm>
        </p:spPr>
        <p:txBody>
          <a:bodyPr/>
          <a:lstStyle/>
          <a:p>
            <a:r>
              <a:rPr lang="en-GB" b="1" u="sng" dirty="0">
                <a:solidFill>
                  <a:schemeClr val="accent5">
                    <a:lumMod val="75000"/>
                  </a:schemeClr>
                </a:solidFill>
              </a:rPr>
              <a:t>Fibonacci</a:t>
            </a:r>
            <a:r>
              <a:rPr lang="hu-HU" b="1" u="sng" dirty="0">
                <a:solidFill>
                  <a:schemeClr val="accent5">
                    <a:lumMod val="75000"/>
                  </a:schemeClr>
                </a:solidFill>
              </a:rPr>
              <a:t> Numbers</a:t>
            </a:r>
            <a:endParaRPr lang="en-GB" b="1" u="sng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9" name="Téglalap 20">
            <a:extLst>
              <a:ext uri="{FF2B5EF4-FFF2-40B4-BE49-F238E27FC236}">
                <a16:creationId xmlns:a16="http://schemas.microsoft.com/office/drawing/2014/main" id="{72B5FD7E-5D8F-457D-B5DD-85D1298E9482}"/>
              </a:ext>
            </a:extLst>
          </p:cNvPr>
          <p:cNvSpPr/>
          <p:nvPr/>
        </p:nvSpPr>
        <p:spPr>
          <a:xfrm>
            <a:off x="7462506" y="923278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2C60C3C-5B24-442B-B1CF-7D59003882CD}"/>
              </a:ext>
            </a:extLst>
          </p:cNvPr>
          <p:cNvSpPr txBox="1"/>
          <p:nvPr/>
        </p:nvSpPr>
        <p:spPr>
          <a:xfrm>
            <a:off x="8104591" y="5897198"/>
            <a:ext cx="12777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598730-5C8D-4C9D-A12F-508F6DBF546D}"/>
              </a:ext>
            </a:extLst>
          </p:cNvPr>
          <p:cNvSpPr txBox="1"/>
          <p:nvPr/>
        </p:nvSpPr>
        <p:spPr>
          <a:xfrm>
            <a:off x="1456546" y="1692161"/>
            <a:ext cx="2775760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rgbClr val="FFC000"/>
                </a:solidFill>
              </a:rPr>
              <a:t>fibonacci(n):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 if n == 0: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return 0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        </a:t>
            </a:r>
            <a:r>
              <a:rPr lang="hu-HU" b="1" i="1" dirty="0">
                <a:solidFill>
                  <a:srgbClr val="FFC000"/>
                </a:solidFill>
              </a:rPr>
              <a:t>if n == 1: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return 1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 fib1 = fibonacci(n-1)    </a:t>
            </a:r>
          </a:p>
          <a:p>
            <a:r>
              <a:rPr lang="hu-HU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        fib2 = fibonacci(n-2)   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 result = fib1 + fib2    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 return result</a:t>
            </a:r>
            <a:endParaRPr lang="en-GB" b="1" i="1" dirty="0">
              <a:solidFill>
                <a:srgbClr val="FFC000"/>
              </a:solidFill>
            </a:endParaRPr>
          </a:p>
        </p:txBody>
      </p:sp>
      <p:sp>
        <p:nvSpPr>
          <p:cNvPr id="8" name="Lekerekített téglalap 24">
            <a:extLst>
              <a:ext uri="{FF2B5EF4-FFF2-40B4-BE49-F238E27FC236}">
                <a16:creationId xmlns:a16="http://schemas.microsoft.com/office/drawing/2014/main" id="{64212E9B-4AA3-4EA1-BD9C-6E60E96B2DD2}"/>
              </a:ext>
            </a:extLst>
          </p:cNvPr>
          <p:cNvSpPr/>
          <p:nvPr/>
        </p:nvSpPr>
        <p:spPr>
          <a:xfrm>
            <a:off x="7536646" y="5205279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700" b="1" i="1" dirty="0">
                <a:solidFill>
                  <a:schemeClr val="accent3">
                    <a:lumMod val="75000"/>
                  </a:schemeClr>
                </a:solidFill>
              </a:rPr>
              <a:t>n=5 f1=NULL, fib2=NULL</a:t>
            </a:r>
          </a:p>
        </p:txBody>
      </p:sp>
      <p:sp>
        <p:nvSpPr>
          <p:cNvPr id="9" name="Lekerekített téglalap 24">
            <a:extLst>
              <a:ext uri="{FF2B5EF4-FFF2-40B4-BE49-F238E27FC236}">
                <a16:creationId xmlns:a16="http://schemas.microsoft.com/office/drawing/2014/main" id="{D732811B-209C-474E-A597-2D803593D8F9}"/>
              </a:ext>
            </a:extLst>
          </p:cNvPr>
          <p:cNvSpPr/>
          <p:nvPr/>
        </p:nvSpPr>
        <p:spPr>
          <a:xfrm>
            <a:off x="7536646" y="4684723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700" b="1" i="1" dirty="0">
                <a:solidFill>
                  <a:schemeClr val="accent3">
                    <a:lumMod val="75000"/>
                  </a:schemeClr>
                </a:solidFill>
              </a:rPr>
              <a:t>n=4 f1=NULL, fib2=NULL</a:t>
            </a:r>
          </a:p>
        </p:txBody>
      </p:sp>
      <p:sp>
        <p:nvSpPr>
          <p:cNvPr id="10" name="Lekerekített téglalap 24">
            <a:extLst>
              <a:ext uri="{FF2B5EF4-FFF2-40B4-BE49-F238E27FC236}">
                <a16:creationId xmlns:a16="http://schemas.microsoft.com/office/drawing/2014/main" id="{B097EE96-AD69-4254-9BD6-5560038516DF}"/>
              </a:ext>
            </a:extLst>
          </p:cNvPr>
          <p:cNvSpPr/>
          <p:nvPr/>
        </p:nvSpPr>
        <p:spPr>
          <a:xfrm>
            <a:off x="7517356" y="4164167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700" b="1" i="1" dirty="0">
                <a:solidFill>
                  <a:schemeClr val="accent3">
                    <a:lumMod val="75000"/>
                  </a:schemeClr>
                </a:solidFill>
              </a:rPr>
              <a:t>n=3 f1=1, fib2=NULL</a:t>
            </a:r>
          </a:p>
        </p:txBody>
      </p:sp>
    </p:spTree>
    <p:extLst>
      <p:ext uri="{BB962C8B-B14F-4D97-AF65-F5344CB8AC3E}">
        <p14:creationId xmlns:p14="http://schemas.microsoft.com/office/powerpoint/2010/main" val="353901214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90E55B8E-6974-4B69-B591-4E921B9D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26" y="125427"/>
            <a:ext cx="10515600" cy="1325563"/>
          </a:xfrm>
        </p:spPr>
        <p:txBody>
          <a:bodyPr/>
          <a:lstStyle/>
          <a:p>
            <a:r>
              <a:rPr lang="en-GB" b="1" u="sng" dirty="0">
                <a:solidFill>
                  <a:schemeClr val="accent5">
                    <a:lumMod val="75000"/>
                  </a:schemeClr>
                </a:solidFill>
              </a:rPr>
              <a:t>Fibonacci</a:t>
            </a:r>
            <a:r>
              <a:rPr lang="hu-HU" b="1" u="sng" dirty="0">
                <a:solidFill>
                  <a:schemeClr val="accent5">
                    <a:lumMod val="75000"/>
                  </a:schemeClr>
                </a:solidFill>
              </a:rPr>
              <a:t> Numbers</a:t>
            </a:r>
            <a:endParaRPr lang="en-GB" b="1" u="sng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9" name="Téglalap 20">
            <a:extLst>
              <a:ext uri="{FF2B5EF4-FFF2-40B4-BE49-F238E27FC236}">
                <a16:creationId xmlns:a16="http://schemas.microsoft.com/office/drawing/2014/main" id="{72B5FD7E-5D8F-457D-B5DD-85D1298E9482}"/>
              </a:ext>
            </a:extLst>
          </p:cNvPr>
          <p:cNvSpPr/>
          <p:nvPr/>
        </p:nvSpPr>
        <p:spPr>
          <a:xfrm>
            <a:off x="7462506" y="923278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2C60C3C-5B24-442B-B1CF-7D59003882CD}"/>
              </a:ext>
            </a:extLst>
          </p:cNvPr>
          <p:cNvSpPr txBox="1"/>
          <p:nvPr/>
        </p:nvSpPr>
        <p:spPr>
          <a:xfrm>
            <a:off x="8104591" y="5897198"/>
            <a:ext cx="12777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598730-5C8D-4C9D-A12F-508F6DBF546D}"/>
              </a:ext>
            </a:extLst>
          </p:cNvPr>
          <p:cNvSpPr txBox="1"/>
          <p:nvPr/>
        </p:nvSpPr>
        <p:spPr>
          <a:xfrm>
            <a:off x="1456546" y="1692161"/>
            <a:ext cx="2775760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fibonacci(n):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 if n == 0: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return 0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        </a:t>
            </a:r>
            <a:r>
              <a:rPr lang="hu-HU" b="1" i="1" dirty="0">
                <a:solidFill>
                  <a:srgbClr val="FFC000"/>
                </a:solidFill>
              </a:rPr>
              <a:t>if n == 1: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return 1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 fib1 = fibonacci(n-1)    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         fib2 = fibonacci(n-2)   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 result = fib1 + fib2    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 return result</a:t>
            </a:r>
            <a:endParaRPr lang="en-GB" b="1" i="1" dirty="0">
              <a:solidFill>
                <a:srgbClr val="FFC000"/>
              </a:solidFill>
            </a:endParaRPr>
          </a:p>
        </p:txBody>
      </p:sp>
      <p:sp>
        <p:nvSpPr>
          <p:cNvPr id="8" name="Lekerekített téglalap 24">
            <a:extLst>
              <a:ext uri="{FF2B5EF4-FFF2-40B4-BE49-F238E27FC236}">
                <a16:creationId xmlns:a16="http://schemas.microsoft.com/office/drawing/2014/main" id="{64212E9B-4AA3-4EA1-BD9C-6E60E96B2DD2}"/>
              </a:ext>
            </a:extLst>
          </p:cNvPr>
          <p:cNvSpPr/>
          <p:nvPr/>
        </p:nvSpPr>
        <p:spPr>
          <a:xfrm>
            <a:off x="7536646" y="5205279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700" b="1" i="1" dirty="0">
                <a:solidFill>
                  <a:schemeClr val="accent3">
                    <a:lumMod val="75000"/>
                  </a:schemeClr>
                </a:solidFill>
              </a:rPr>
              <a:t>n=5 f1=NULL, fib2=NULL</a:t>
            </a:r>
          </a:p>
        </p:txBody>
      </p:sp>
      <p:sp>
        <p:nvSpPr>
          <p:cNvPr id="9" name="Lekerekített téglalap 24">
            <a:extLst>
              <a:ext uri="{FF2B5EF4-FFF2-40B4-BE49-F238E27FC236}">
                <a16:creationId xmlns:a16="http://schemas.microsoft.com/office/drawing/2014/main" id="{D732811B-209C-474E-A597-2D803593D8F9}"/>
              </a:ext>
            </a:extLst>
          </p:cNvPr>
          <p:cNvSpPr/>
          <p:nvPr/>
        </p:nvSpPr>
        <p:spPr>
          <a:xfrm>
            <a:off x="7536646" y="4684723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700" b="1" i="1" dirty="0">
                <a:solidFill>
                  <a:schemeClr val="accent3">
                    <a:lumMod val="75000"/>
                  </a:schemeClr>
                </a:solidFill>
              </a:rPr>
              <a:t>n=4 f1=NULL, fib2=NULL</a:t>
            </a:r>
          </a:p>
        </p:txBody>
      </p:sp>
      <p:sp>
        <p:nvSpPr>
          <p:cNvPr id="10" name="Lekerekített téglalap 24">
            <a:extLst>
              <a:ext uri="{FF2B5EF4-FFF2-40B4-BE49-F238E27FC236}">
                <a16:creationId xmlns:a16="http://schemas.microsoft.com/office/drawing/2014/main" id="{B097EE96-AD69-4254-9BD6-5560038516DF}"/>
              </a:ext>
            </a:extLst>
          </p:cNvPr>
          <p:cNvSpPr/>
          <p:nvPr/>
        </p:nvSpPr>
        <p:spPr>
          <a:xfrm>
            <a:off x="7517356" y="4164167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700" b="1" i="1" dirty="0">
                <a:solidFill>
                  <a:schemeClr val="accent3">
                    <a:lumMod val="75000"/>
                  </a:schemeClr>
                </a:solidFill>
              </a:rPr>
              <a:t>n=3 f1=1, fib2=NULL</a:t>
            </a:r>
          </a:p>
        </p:txBody>
      </p:sp>
      <p:sp>
        <p:nvSpPr>
          <p:cNvPr id="11" name="Lekerekített téglalap 24">
            <a:extLst>
              <a:ext uri="{FF2B5EF4-FFF2-40B4-BE49-F238E27FC236}">
                <a16:creationId xmlns:a16="http://schemas.microsoft.com/office/drawing/2014/main" id="{1A4E0EFB-D938-4895-B150-56CDF6BB28D5}"/>
              </a:ext>
            </a:extLst>
          </p:cNvPr>
          <p:cNvSpPr/>
          <p:nvPr/>
        </p:nvSpPr>
        <p:spPr>
          <a:xfrm>
            <a:off x="7517356" y="3643611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700" b="1" i="1" dirty="0">
                <a:solidFill>
                  <a:schemeClr val="accent3">
                    <a:lumMod val="75000"/>
                  </a:schemeClr>
                </a:solidFill>
              </a:rPr>
              <a:t>n=1 f1=NULL, fib2=NULL</a:t>
            </a:r>
          </a:p>
        </p:txBody>
      </p:sp>
    </p:spTree>
    <p:extLst>
      <p:ext uri="{BB962C8B-B14F-4D97-AF65-F5344CB8AC3E}">
        <p14:creationId xmlns:p14="http://schemas.microsoft.com/office/powerpoint/2010/main" val="6468471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90E55B8E-6974-4B69-B591-4E921B9D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26" y="125427"/>
            <a:ext cx="10515600" cy="1325563"/>
          </a:xfrm>
        </p:spPr>
        <p:txBody>
          <a:bodyPr/>
          <a:lstStyle/>
          <a:p>
            <a:r>
              <a:rPr lang="en-GB" b="1" u="sng" dirty="0">
                <a:solidFill>
                  <a:schemeClr val="accent5">
                    <a:lumMod val="75000"/>
                  </a:schemeClr>
                </a:solidFill>
              </a:rPr>
              <a:t>Fibonacci</a:t>
            </a:r>
            <a:r>
              <a:rPr lang="hu-HU" b="1" u="sng" dirty="0">
                <a:solidFill>
                  <a:schemeClr val="accent5">
                    <a:lumMod val="75000"/>
                  </a:schemeClr>
                </a:solidFill>
              </a:rPr>
              <a:t> Numbers</a:t>
            </a:r>
            <a:endParaRPr lang="en-GB" b="1" u="sng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9" name="Téglalap 20">
            <a:extLst>
              <a:ext uri="{FF2B5EF4-FFF2-40B4-BE49-F238E27FC236}">
                <a16:creationId xmlns:a16="http://schemas.microsoft.com/office/drawing/2014/main" id="{72B5FD7E-5D8F-457D-B5DD-85D1298E9482}"/>
              </a:ext>
            </a:extLst>
          </p:cNvPr>
          <p:cNvSpPr/>
          <p:nvPr/>
        </p:nvSpPr>
        <p:spPr>
          <a:xfrm>
            <a:off x="7462506" y="923278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2C60C3C-5B24-442B-B1CF-7D59003882CD}"/>
              </a:ext>
            </a:extLst>
          </p:cNvPr>
          <p:cNvSpPr txBox="1"/>
          <p:nvPr/>
        </p:nvSpPr>
        <p:spPr>
          <a:xfrm>
            <a:off x="8104591" y="5897198"/>
            <a:ext cx="12777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598730-5C8D-4C9D-A12F-508F6DBF546D}"/>
              </a:ext>
            </a:extLst>
          </p:cNvPr>
          <p:cNvSpPr txBox="1"/>
          <p:nvPr/>
        </p:nvSpPr>
        <p:spPr>
          <a:xfrm>
            <a:off x="1456546" y="1692161"/>
            <a:ext cx="2775760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rgbClr val="FFC000"/>
                </a:solidFill>
              </a:rPr>
              <a:t>fibonacci(n):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        if n == 0: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return 0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        </a:t>
            </a:r>
            <a:r>
              <a:rPr lang="hu-HU" b="1" i="1" dirty="0">
                <a:solidFill>
                  <a:srgbClr val="FFC000"/>
                </a:solidFill>
              </a:rPr>
              <a:t>if n == 1: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return 1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 fib1 = fibonacci(n-1)    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         fib2 = fibonacci(n-2)   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 result = fib1 + fib2    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 return result</a:t>
            </a:r>
            <a:endParaRPr lang="en-GB" b="1" i="1" dirty="0">
              <a:solidFill>
                <a:srgbClr val="FFC000"/>
              </a:solidFill>
            </a:endParaRPr>
          </a:p>
        </p:txBody>
      </p:sp>
      <p:sp>
        <p:nvSpPr>
          <p:cNvPr id="8" name="Lekerekített téglalap 24">
            <a:extLst>
              <a:ext uri="{FF2B5EF4-FFF2-40B4-BE49-F238E27FC236}">
                <a16:creationId xmlns:a16="http://schemas.microsoft.com/office/drawing/2014/main" id="{64212E9B-4AA3-4EA1-BD9C-6E60E96B2DD2}"/>
              </a:ext>
            </a:extLst>
          </p:cNvPr>
          <p:cNvSpPr/>
          <p:nvPr/>
        </p:nvSpPr>
        <p:spPr>
          <a:xfrm>
            <a:off x="7536646" y="5205279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700" b="1" i="1" dirty="0">
                <a:solidFill>
                  <a:schemeClr val="accent3">
                    <a:lumMod val="75000"/>
                  </a:schemeClr>
                </a:solidFill>
              </a:rPr>
              <a:t>n=5 f1=NULL, fib2=NULL</a:t>
            </a:r>
          </a:p>
        </p:txBody>
      </p:sp>
      <p:sp>
        <p:nvSpPr>
          <p:cNvPr id="9" name="Lekerekített téglalap 24">
            <a:extLst>
              <a:ext uri="{FF2B5EF4-FFF2-40B4-BE49-F238E27FC236}">
                <a16:creationId xmlns:a16="http://schemas.microsoft.com/office/drawing/2014/main" id="{D732811B-209C-474E-A597-2D803593D8F9}"/>
              </a:ext>
            </a:extLst>
          </p:cNvPr>
          <p:cNvSpPr/>
          <p:nvPr/>
        </p:nvSpPr>
        <p:spPr>
          <a:xfrm>
            <a:off x="7536646" y="4684723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700" b="1" i="1" dirty="0">
                <a:solidFill>
                  <a:schemeClr val="accent3">
                    <a:lumMod val="75000"/>
                  </a:schemeClr>
                </a:solidFill>
              </a:rPr>
              <a:t>n=4 f1=NULL, fib2=NULL</a:t>
            </a:r>
          </a:p>
        </p:txBody>
      </p:sp>
      <p:sp>
        <p:nvSpPr>
          <p:cNvPr id="10" name="Lekerekített téglalap 24">
            <a:extLst>
              <a:ext uri="{FF2B5EF4-FFF2-40B4-BE49-F238E27FC236}">
                <a16:creationId xmlns:a16="http://schemas.microsoft.com/office/drawing/2014/main" id="{B097EE96-AD69-4254-9BD6-5560038516DF}"/>
              </a:ext>
            </a:extLst>
          </p:cNvPr>
          <p:cNvSpPr/>
          <p:nvPr/>
        </p:nvSpPr>
        <p:spPr>
          <a:xfrm>
            <a:off x="7517356" y="4164167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700" b="1" i="1" dirty="0">
                <a:solidFill>
                  <a:schemeClr val="accent3">
                    <a:lumMod val="75000"/>
                  </a:schemeClr>
                </a:solidFill>
              </a:rPr>
              <a:t>n=3 f1=1, fib2=NULL</a:t>
            </a:r>
          </a:p>
        </p:txBody>
      </p:sp>
      <p:sp>
        <p:nvSpPr>
          <p:cNvPr id="11" name="Lekerekített téglalap 24">
            <a:extLst>
              <a:ext uri="{FF2B5EF4-FFF2-40B4-BE49-F238E27FC236}">
                <a16:creationId xmlns:a16="http://schemas.microsoft.com/office/drawing/2014/main" id="{1A4E0EFB-D938-4895-B150-56CDF6BB28D5}"/>
              </a:ext>
            </a:extLst>
          </p:cNvPr>
          <p:cNvSpPr/>
          <p:nvPr/>
        </p:nvSpPr>
        <p:spPr>
          <a:xfrm>
            <a:off x="7517356" y="3643611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700" b="1" i="1" dirty="0">
                <a:solidFill>
                  <a:schemeClr val="accent3">
                    <a:lumMod val="75000"/>
                  </a:schemeClr>
                </a:solidFill>
              </a:rPr>
              <a:t>n=1 f1=NULL, fib2=NULL</a:t>
            </a:r>
          </a:p>
        </p:txBody>
      </p:sp>
    </p:spTree>
    <p:extLst>
      <p:ext uri="{BB962C8B-B14F-4D97-AF65-F5344CB8AC3E}">
        <p14:creationId xmlns:p14="http://schemas.microsoft.com/office/powerpoint/2010/main" val="46373764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90E55B8E-6974-4B69-B591-4E921B9D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26" y="125427"/>
            <a:ext cx="10515600" cy="1325563"/>
          </a:xfrm>
        </p:spPr>
        <p:txBody>
          <a:bodyPr/>
          <a:lstStyle/>
          <a:p>
            <a:r>
              <a:rPr lang="en-GB" b="1" u="sng" dirty="0">
                <a:solidFill>
                  <a:schemeClr val="accent5">
                    <a:lumMod val="75000"/>
                  </a:schemeClr>
                </a:solidFill>
              </a:rPr>
              <a:t>Fibonacci</a:t>
            </a:r>
            <a:r>
              <a:rPr lang="hu-HU" b="1" u="sng" dirty="0">
                <a:solidFill>
                  <a:schemeClr val="accent5">
                    <a:lumMod val="75000"/>
                  </a:schemeClr>
                </a:solidFill>
              </a:rPr>
              <a:t> Numbers</a:t>
            </a:r>
            <a:endParaRPr lang="en-GB" b="1" u="sng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9" name="Téglalap 20">
            <a:extLst>
              <a:ext uri="{FF2B5EF4-FFF2-40B4-BE49-F238E27FC236}">
                <a16:creationId xmlns:a16="http://schemas.microsoft.com/office/drawing/2014/main" id="{72B5FD7E-5D8F-457D-B5DD-85D1298E9482}"/>
              </a:ext>
            </a:extLst>
          </p:cNvPr>
          <p:cNvSpPr/>
          <p:nvPr/>
        </p:nvSpPr>
        <p:spPr>
          <a:xfrm>
            <a:off x="7462506" y="923278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2C60C3C-5B24-442B-B1CF-7D59003882CD}"/>
              </a:ext>
            </a:extLst>
          </p:cNvPr>
          <p:cNvSpPr txBox="1"/>
          <p:nvPr/>
        </p:nvSpPr>
        <p:spPr>
          <a:xfrm>
            <a:off x="8104591" y="5897198"/>
            <a:ext cx="12777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598730-5C8D-4C9D-A12F-508F6DBF546D}"/>
              </a:ext>
            </a:extLst>
          </p:cNvPr>
          <p:cNvSpPr txBox="1"/>
          <p:nvPr/>
        </p:nvSpPr>
        <p:spPr>
          <a:xfrm>
            <a:off x="1456546" y="1692161"/>
            <a:ext cx="2775760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rgbClr val="FFC000"/>
                </a:solidFill>
              </a:rPr>
              <a:t>fibonacci(n):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 if n == 0: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return 0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        if n == 1:</a:t>
            </a:r>
          </a:p>
          <a:p>
            <a:r>
              <a:rPr lang="hu-HU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	return 1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 fib1 = fibonacci(n-1)    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         fib2 = fibonacci(n-2)   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 result = fib1 + fib2    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 return result</a:t>
            </a:r>
            <a:endParaRPr lang="en-GB" b="1" i="1" dirty="0">
              <a:solidFill>
                <a:srgbClr val="FFC000"/>
              </a:solidFill>
            </a:endParaRPr>
          </a:p>
        </p:txBody>
      </p:sp>
      <p:sp>
        <p:nvSpPr>
          <p:cNvPr id="8" name="Lekerekített téglalap 24">
            <a:extLst>
              <a:ext uri="{FF2B5EF4-FFF2-40B4-BE49-F238E27FC236}">
                <a16:creationId xmlns:a16="http://schemas.microsoft.com/office/drawing/2014/main" id="{64212E9B-4AA3-4EA1-BD9C-6E60E96B2DD2}"/>
              </a:ext>
            </a:extLst>
          </p:cNvPr>
          <p:cNvSpPr/>
          <p:nvPr/>
        </p:nvSpPr>
        <p:spPr>
          <a:xfrm>
            <a:off x="7536646" y="5205279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700" b="1" i="1" dirty="0">
                <a:solidFill>
                  <a:schemeClr val="accent3">
                    <a:lumMod val="75000"/>
                  </a:schemeClr>
                </a:solidFill>
              </a:rPr>
              <a:t>n=5 f1=NULL, fib2=NULL</a:t>
            </a:r>
          </a:p>
        </p:txBody>
      </p:sp>
      <p:sp>
        <p:nvSpPr>
          <p:cNvPr id="9" name="Lekerekített téglalap 24">
            <a:extLst>
              <a:ext uri="{FF2B5EF4-FFF2-40B4-BE49-F238E27FC236}">
                <a16:creationId xmlns:a16="http://schemas.microsoft.com/office/drawing/2014/main" id="{D732811B-209C-474E-A597-2D803593D8F9}"/>
              </a:ext>
            </a:extLst>
          </p:cNvPr>
          <p:cNvSpPr/>
          <p:nvPr/>
        </p:nvSpPr>
        <p:spPr>
          <a:xfrm>
            <a:off x="7536646" y="4684723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700" b="1" i="1" dirty="0">
                <a:solidFill>
                  <a:schemeClr val="accent3">
                    <a:lumMod val="75000"/>
                  </a:schemeClr>
                </a:solidFill>
              </a:rPr>
              <a:t>n=4 f1=NULL, fib2=NULL</a:t>
            </a:r>
          </a:p>
        </p:txBody>
      </p:sp>
      <p:sp>
        <p:nvSpPr>
          <p:cNvPr id="10" name="Lekerekített téglalap 24">
            <a:extLst>
              <a:ext uri="{FF2B5EF4-FFF2-40B4-BE49-F238E27FC236}">
                <a16:creationId xmlns:a16="http://schemas.microsoft.com/office/drawing/2014/main" id="{B097EE96-AD69-4254-9BD6-5560038516DF}"/>
              </a:ext>
            </a:extLst>
          </p:cNvPr>
          <p:cNvSpPr/>
          <p:nvPr/>
        </p:nvSpPr>
        <p:spPr>
          <a:xfrm>
            <a:off x="7517356" y="4164167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700" b="1" i="1" dirty="0">
                <a:solidFill>
                  <a:schemeClr val="accent3">
                    <a:lumMod val="75000"/>
                  </a:schemeClr>
                </a:solidFill>
              </a:rPr>
              <a:t>n=3 f1=1, fib2=NULL</a:t>
            </a:r>
          </a:p>
        </p:txBody>
      </p:sp>
      <p:sp>
        <p:nvSpPr>
          <p:cNvPr id="11" name="Lekerekített téglalap 24">
            <a:extLst>
              <a:ext uri="{FF2B5EF4-FFF2-40B4-BE49-F238E27FC236}">
                <a16:creationId xmlns:a16="http://schemas.microsoft.com/office/drawing/2014/main" id="{1A4E0EFB-D938-4895-B150-56CDF6BB28D5}"/>
              </a:ext>
            </a:extLst>
          </p:cNvPr>
          <p:cNvSpPr/>
          <p:nvPr/>
        </p:nvSpPr>
        <p:spPr>
          <a:xfrm>
            <a:off x="7517356" y="3643611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700" b="1" i="1" dirty="0">
                <a:solidFill>
                  <a:schemeClr val="accent3">
                    <a:lumMod val="75000"/>
                  </a:schemeClr>
                </a:solidFill>
              </a:rPr>
              <a:t>n=1 f1=NULL, fib2=NULL</a:t>
            </a:r>
          </a:p>
        </p:txBody>
      </p:sp>
    </p:spTree>
    <p:extLst>
      <p:ext uri="{BB962C8B-B14F-4D97-AF65-F5344CB8AC3E}">
        <p14:creationId xmlns:p14="http://schemas.microsoft.com/office/powerpoint/2010/main" val="242134394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90E55B8E-6974-4B69-B591-4E921B9D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26" y="125427"/>
            <a:ext cx="10515600" cy="1325563"/>
          </a:xfrm>
        </p:spPr>
        <p:txBody>
          <a:bodyPr/>
          <a:lstStyle/>
          <a:p>
            <a:r>
              <a:rPr lang="en-GB" b="1" u="sng" dirty="0">
                <a:solidFill>
                  <a:schemeClr val="accent5">
                    <a:lumMod val="75000"/>
                  </a:schemeClr>
                </a:solidFill>
              </a:rPr>
              <a:t>Fibonacci</a:t>
            </a:r>
            <a:r>
              <a:rPr lang="hu-HU" b="1" u="sng" dirty="0">
                <a:solidFill>
                  <a:schemeClr val="accent5">
                    <a:lumMod val="75000"/>
                  </a:schemeClr>
                </a:solidFill>
              </a:rPr>
              <a:t> Numbers</a:t>
            </a:r>
            <a:endParaRPr lang="en-GB" b="1" u="sng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9" name="Téglalap 20">
            <a:extLst>
              <a:ext uri="{FF2B5EF4-FFF2-40B4-BE49-F238E27FC236}">
                <a16:creationId xmlns:a16="http://schemas.microsoft.com/office/drawing/2014/main" id="{72B5FD7E-5D8F-457D-B5DD-85D1298E9482}"/>
              </a:ext>
            </a:extLst>
          </p:cNvPr>
          <p:cNvSpPr/>
          <p:nvPr/>
        </p:nvSpPr>
        <p:spPr>
          <a:xfrm>
            <a:off x="7462506" y="923278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2C60C3C-5B24-442B-B1CF-7D59003882CD}"/>
              </a:ext>
            </a:extLst>
          </p:cNvPr>
          <p:cNvSpPr txBox="1"/>
          <p:nvPr/>
        </p:nvSpPr>
        <p:spPr>
          <a:xfrm>
            <a:off x="8104591" y="5897198"/>
            <a:ext cx="12777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598730-5C8D-4C9D-A12F-508F6DBF546D}"/>
              </a:ext>
            </a:extLst>
          </p:cNvPr>
          <p:cNvSpPr txBox="1"/>
          <p:nvPr/>
        </p:nvSpPr>
        <p:spPr>
          <a:xfrm>
            <a:off x="1456546" y="1692161"/>
            <a:ext cx="2775760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rgbClr val="FFC000"/>
                </a:solidFill>
              </a:rPr>
              <a:t>fibonacci(n):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 if n == 0: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return 0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        </a:t>
            </a:r>
            <a:r>
              <a:rPr lang="hu-HU" b="1" i="1" dirty="0">
                <a:solidFill>
                  <a:srgbClr val="FFC000"/>
                </a:solidFill>
              </a:rPr>
              <a:t>if n == 1: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return 1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 fib1 = fibonacci(n-1)    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         fib2 = fibonacci(n-2)   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 result = fib1 + fib2    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 return result</a:t>
            </a:r>
            <a:endParaRPr lang="en-GB" b="1" i="1" dirty="0">
              <a:solidFill>
                <a:srgbClr val="FFC000"/>
              </a:solidFill>
            </a:endParaRPr>
          </a:p>
        </p:txBody>
      </p:sp>
      <p:sp>
        <p:nvSpPr>
          <p:cNvPr id="8" name="Lekerekített téglalap 24">
            <a:extLst>
              <a:ext uri="{FF2B5EF4-FFF2-40B4-BE49-F238E27FC236}">
                <a16:creationId xmlns:a16="http://schemas.microsoft.com/office/drawing/2014/main" id="{64212E9B-4AA3-4EA1-BD9C-6E60E96B2DD2}"/>
              </a:ext>
            </a:extLst>
          </p:cNvPr>
          <p:cNvSpPr/>
          <p:nvPr/>
        </p:nvSpPr>
        <p:spPr>
          <a:xfrm>
            <a:off x="7536646" y="5205279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700" b="1" i="1" dirty="0">
                <a:solidFill>
                  <a:schemeClr val="accent3">
                    <a:lumMod val="75000"/>
                  </a:schemeClr>
                </a:solidFill>
              </a:rPr>
              <a:t>n=5 f1=NULL, fib2=NULL</a:t>
            </a:r>
          </a:p>
        </p:txBody>
      </p:sp>
      <p:sp>
        <p:nvSpPr>
          <p:cNvPr id="9" name="Lekerekített téglalap 24">
            <a:extLst>
              <a:ext uri="{FF2B5EF4-FFF2-40B4-BE49-F238E27FC236}">
                <a16:creationId xmlns:a16="http://schemas.microsoft.com/office/drawing/2014/main" id="{D732811B-209C-474E-A597-2D803593D8F9}"/>
              </a:ext>
            </a:extLst>
          </p:cNvPr>
          <p:cNvSpPr/>
          <p:nvPr/>
        </p:nvSpPr>
        <p:spPr>
          <a:xfrm>
            <a:off x="7536646" y="4684723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700" b="1" i="1" dirty="0">
                <a:solidFill>
                  <a:schemeClr val="accent3">
                    <a:lumMod val="75000"/>
                  </a:schemeClr>
                </a:solidFill>
              </a:rPr>
              <a:t>n=4 f1=NULL, fib2=NULL</a:t>
            </a:r>
          </a:p>
        </p:txBody>
      </p:sp>
      <p:sp>
        <p:nvSpPr>
          <p:cNvPr id="10" name="Lekerekített téglalap 24">
            <a:extLst>
              <a:ext uri="{FF2B5EF4-FFF2-40B4-BE49-F238E27FC236}">
                <a16:creationId xmlns:a16="http://schemas.microsoft.com/office/drawing/2014/main" id="{B097EE96-AD69-4254-9BD6-5560038516DF}"/>
              </a:ext>
            </a:extLst>
          </p:cNvPr>
          <p:cNvSpPr/>
          <p:nvPr/>
        </p:nvSpPr>
        <p:spPr>
          <a:xfrm>
            <a:off x="7517356" y="4164167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700" b="1" i="1" dirty="0">
                <a:solidFill>
                  <a:schemeClr val="accent3">
                    <a:lumMod val="75000"/>
                  </a:schemeClr>
                </a:solidFill>
              </a:rPr>
              <a:t>n=3 f1=1, fib2=1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0F93DAD-0653-4DC8-B3B8-A9CFB06CB02D}"/>
              </a:ext>
            </a:extLst>
          </p:cNvPr>
          <p:cNvSpPr/>
          <p:nvPr/>
        </p:nvSpPr>
        <p:spPr>
          <a:xfrm>
            <a:off x="2459115" y="4083730"/>
            <a:ext cx="1589102" cy="541538"/>
          </a:xfrm>
          <a:prstGeom prst="ellipse">
            <a:avLst/>
          </a:prstGeom>
          <a:noFill/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7239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90E55B8E-6974-4B69-B591-4E921B9D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26" y="125427"/>
            <a:ext cx="10515600" cy="1325563"/>
          </a:xfrm>
        </p:spPr>
        <p:txBody>
          <a:bodyPr/>
          <a:lstStyle/>
          <a:p>
            <a:r>
              <a:rPr lang="en-GB" b="1" u="sng" dirty="0">
                <a:solidFill>
                  <a:schemeClr val="accent5">
                    <a:lumMod val="75000"/>
                  </a:schemeClr>
                </a:solidFill>
              </a:rPr>
              <a:t>Fibonacci</a:t>
            </a:r>
            <a:r>
              <a:rPr lang="hu-HU" b="1" u="sng" dirty="0">
                <a:solidFill>
                  <a:schemeClr val="accent5">
                    <a:lumMod val="75000"/>
                  </a:schemeClr>
                </a:solidFill>
              </a:rPr>
              <a:t> Numbers</a:t>
            </a:r>
            <a:endParaRPr lang="en-GB" b="1" u="sng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9" name="Téglalap 20">
            <a:extLst>
              <a:ext uri="{FF2B5EF4-FFF2-40B4-BE49-F238E27FC236}">
                <a16:creationId xmlns:a16="http://schemas.microsoft.com/office/drawing/2014/main" id="{72B5FD7E-5D8F-457D-B5DD-85D1298E9482}"/>
              </a:ext>
            </a:extLst>
          </p:cNvPr>
          <p:cNvSpPr/>
          <p:nvPr/>
        </p:nvSpPr>
        <p:spPr>
          <a:xfrm>
            <a:off x="7462506" y="923278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2C60C3C-5B24-442B-B1CF-7D59003882CD}"/>
              </a:ext>
            </a:extLst>
          </p:cNvPr>
          <p:cNvSpPr txBox="1"/>
          <p:nvPr/>
        </p:nvSpPr>
        <p:spPr>
          <a:xfrm>
            <a:off x="8104591" y="5897198"/>
            <a:ext cx="12777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598730-5C8D-4C9D-A12F-508F6DBF546D}"/>
              </a:ext>
            </a:extLst>
          </p:cNvPr>
          <p:cNvSpPr txBox="1"/>
          <p:nvPr/>
        </p:nvSpPr>
        <p:spPr>
          <a:xfrm>
            <a:off x="1456546" y="1692161"/>
            <a:ext cx="2775760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fibonacci(n):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 if n == 0: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return 0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 if n == 1: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return 1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 fib1 = fibonacci(n-1)    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         fib2 = fibonacci(n-2)   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 result = fib1 + fib2    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 return result</a:t>
            </a:r>
            <a:endParaRPr lang="en-GB" b="1" i="1" dirty="0">
              <a:solidFill>
                <a:srgbClr val="FFC000"/>
              </a:solidFill>
            </a:endParaRPr>
          </a:p>
        </p:txBody>
      </p:sp>
      <p:sp>
        <p:nvSpPr>
          <p:cNvPr id="6" name="Lekerekített téglalap 24">
            <a:extLst>
              <a:ext uri="{FF2B5EF4-FFF2-40B4-BE49-F238E27FC236}">
                <a16:creationId xmlns:a16="http://schemas.microsoft.com/office/drawing/2014/main" id="{0777847A-B3E3-4B5F-82C1-B92F5C0C21A5}"/>
              </a:ext>
            </a:extLst>
          </p:cNvPr>
          <p:cNvSpPr/>
          <p:nvPr/>
        </p:nvSpPr>
        <p:spPr>
          <a:xfrm>
            <a:off x="7536646" y="5205279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700" b="1" i="1" dirty="0">
                <a:solidFill>
                  <a:schemeClr val="accent3">
                    <a:lumMod val="75000"/>
                  </a:schemeClr>
                </a:solidFill>
              </a:rPr>
              <a:t>n=5 f1=NULL, fib2=NULL</a:t>
            </a:r>
          </a:p>
        </p:txBody>
      </p:sp>
    </p:spTree>
    <p:extLst>
      <p:ext uri="{BB962C8B-B14F-4D97-AF65-F5344CB8AC3E}">
        <p14:creationId xmlns:p14="http://schemas.microsoft.com/office/powerpoint/2010/main" val="36977679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90E55B8E-6974-4B69-B591-4E921B9D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26" y="125427"/>
            <a:ext cx="10515600" cy="1325563"/>
          </a:xfrm>
        </p:spPr>
        <p:txBody>
          <a:bodyPr/>
          <a:lstStyle/>
          <a:p>
            <a:r>
              <a:rPr lang="en-GB" b="1" u="sng" dirty="0">
                <a:solidFill>
                  <a:schemeClr val="accent5">
                    <a:lumMod val="75000"/>
                  </a:schemeClr>
                </a:solidFill>
              </a:rPr>
              <a:t>Fibonacci</a:t>
            </a:r>
            <a:r>
              <a:rPr lang="hu-HU" b="1" u="sng" dirty="0">
                <a:solidFill>
                  <a:schemeClr val="accent5">
                    <a:lumMod val="75000"/>
                  </a:schemeClr>
                </a:solidFill>
              </a:rPr>
              <a:t> Numbers</a:t>
            </a:r>
            <a:endParaRPr lang="en-GB" b="1" u="sng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9" name="Téglalap 20">
            <a:extLst>
              <a:ext uri="{FF2B5EF4-FFF2-40B4-BE49-F238E27FC236}">
                <a16:creationId xmlns:a16="http://schemas.microsoft.com/office/drawing/2014/main" id="{72B5FD7E-5D8F-457D-B5DD-85D1298E9482}"/>
              </a:ext>
            </a:extLst>
          </p:cNvPr>
          <p:cNvSpPr/>
          <p:nvPr/>
        </p:nvSpPr>
        <p:spPr>
          <a:xfrm>
            <a:off x="7462506" y="923278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2C60C3C-5B24-442B-B1CF-7D59003882CD}"/>
              </a:ext>
            </a:extLst>
          </p:cNvPr>
          <p:cNvSpPr txBox="1"/>
          <p:nvPr/>
        </p:nvSpPr>
        <p:spPr>
          <a:xfrm>
            <a:off x="8104591" y="5897198"/>
            <a:ext cx="12777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598730-5C8D-4C9D-A12F-508F6DBF546D}"/>
              </a:ext>
            </a:extLst>
          </p:cNvPr>
          <p:cNvSpPr txBox="1"/>
          <p:nvPr/>
        </p:nvSpPr>
        <p:spPr>
          <a:xfrm>
            <a:off x="1456546" y="1692161"/>
            <a:ext cx="2775760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rgbClr val="FFC000"/>
                </a:solidFill>
              </a:rPr>
              <a:t>fibonacci(n):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 if n == 0: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return 0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        </a:t>
            </a:r>
            <a:r>
              <a:rPr lang="hu-HU" b="1" i="1" dirty="0">
                <a:solidFill>
                  <a:srgbClr val="FFC000"/>
                </a:solidFill>
              </a:rPr>
              <a:t>if n == 1: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return 1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 fib1 = fibonacci(n-1)    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         fib2 = fibonacci(n-2)   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        result = fib1 + fib2    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 return result</a:t>
            </a:r>
            <a:endParaRPr lang="en-GB" b="1" i="1" dirty="0">
              <a:solidFill>
                <a:srgbClr val="FFC000"/>
              </a:solidFill>
            </a:endParaRPr>
          </a:p>
        </p:txBody>
      </p:sp>
      <p:sp>
        <p:nvSpPr>
          <p:cNvPr id="8" name="Lekerekített téglalap 24">
            <a:extLst>
              <a:ext uri="{FF2B5EF4-FFF2-40B4-BE49-F238E27FC236}">
                <a16:creationId xmlns:a16="http://schemas.microsoft.com/office/drawing/2014/main" id="{64212E9B-4AA3-4EA1-BD9C-6E60E96B2DD2}"/>
              </a:ext>
            </a:extLst>
          </p:cNvPr>
          <p:cNvSpPr/>
          <p:nvPr/>
        </p:nvSpPr>
        <p:spPr>
          <a:xfrm>
            <a:off x="7536646" y="5205279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700" b="1" i="1" dirty="0">
                <a:solidFill>
                  <a:schemeClr val="accent3">
                    <a:lumMod val="75000"/>
                  </a:schemeClr>
                </a:solidFill>
              </a:rPr>
              <a:t>n=5 f1=NULL, fib2=NULL</a:t>
            </a:r>
          </a:p>
        </p:txBody>
      </p:sp>
      <p:sp>
        <p:nvSpPr>
          <p:cNvPr id="9" name="Lekerekített téglalap 24">
            <a:extLst>
              <a:ext uri="{FF2B5EF4-FFF2-40B4-BE49-F238E27FC236}">
                <a16:creationId xmlns:a16="http://schemas.microsoft.com/office/drawing/2014/main" id="{D732811B-209C-474E-A597-2D803593D8F9}"/>
              </a:ext>
            </a:extLst>
          </p:cNvPr>
          <p:cNvSpPr/>
          <p:nvPr/>
        </p:nvSpPr>
        <p:spPr>
          <a:xfrm>
            <a:off x="7536646" y="4684723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700" b="1" i="1" dirty="0">
                <a:solidFill>
                  <a:schemeClr val="accent3">
                    <a:lumMod val="75000"/>
                  </a:schemeClr>
                </a:solidFill>
              </a:rPr>
              <a:t>n=4 f1=NULL, fib2=NULL</a:t>
            </a:r>
          </a:p>
        </p:txBody>
      </p:sp>
      <p:sp>
        <p:nvSpPr>
          <p:cNvPr id="10" name="Lekerekített téglalap 24">
            <a:extLst>
              <a:ext uri="{FF2B5EF4-FFF2-40B4-BE49-F238E27FC236}">
                <a16:creationId xmlns:a16="http://schemas.microsoft.com/office/drawing/2014/main" id="{B097EE96-AD69-4254-9BD6-5560038516DF}"/>
              </a:ext>
            </a:extLst>
          </p:cNvPr>
          <p:cNvSpPr/>
          <p:nvPr/>
        </p:nvSpPr>
        <p:spPr>
          <a:xfrm>
            <a:off x="7517356" y="4164167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700" b="1" i="1" dirty="0">
                <a:solidFill>
                  <a:schemeClr val="accent3">
                    <a:lumMod val="75000"/>
                  </a:schemeClr>
                </a:solidFill>
              </a:rPr>
              <a:t>n=3 f1=1, fib2=1</a:t>
            </a:r>
          </a:p>
        </p:txBody>
      </p:sp>
    </p:spTree>
    <p:extLst>
      <p:ext uri="{BB962C8B-B14F-4D97-AF65-F5344CB8AC3E}">
        <p14:creationId xmlns:p14="http://schemas.microsoft.com/office/powerpoint/2010/main" val="26038359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90E55B8E-6974-4B69-B591-4E921B9D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26" y="125427"/>
            <a:ext cx="10515600" cy="1325563"/>
          </a:xfrm>
        </p:spPr>
        <p:txBody>
          <a:bodyPr/>
          <a:lstStyle/>
          <a:p>
            <a:r>
              <a:rPr lang="en-GB" b="1" u="sng" dirty="0">
                <a:solidFill>
                  <a:schemeClr val="accent5">
                    <a:lumMod val="75000"/>
                  </a:schemeClr>
                </a:solidFill>
              </a:rPr>
              <a:t>Fibonacci</a:t>
            </a:r>
            <a:r>
              <a:rPr lang="hu-HU" b="1" u="sng" dirty="0">
                <a:solidFill>
                  <a:schemeClr val="accent5">
                    <a:lumMod val="75000"/>
                  </a:schemeClr>
                </a:solidFill>
              </a:rPr>
              <a:t> Numbers</a:t>
            </a:r>
            <a:endParaRPr lang="en-GB" b="1" u="sng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9" name="Téglalap 20">
            <a:extLst>
              <a:ext uri="{FF2B5EF4-FFF2-40B4-BE49-F238E27FC236}">
                <a16:creationId xmlns:a16="http://schemas.microsoft.com/office/drawing/2014/main" id="{72B5FD7E-5D8F-457D-B5DD-85D1298E9482}"/>
              </a:ext>
            </a:extLst>
          </p:cNvPr>
          <p:cNvSpPr/>
          <p:nvPr/>
        </p:nvSpPr>
        <p:spPr>
          <a:xfrm>
            <a:off x="7462506" y="923278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2C60C3C-5B24-442B-B1CF-7D59003882CD}"/>
              </a:ext>
            </a:extLst>
          </p:cNvPr>
          <p:cNvSpPr txBox="1"/>
          <p:nvPr/>
        </p:nvSpPr>
        <p:spPr>
          <a:xfrm>
            <a:off x="8104591" y="5897198"/>
            <a:ext cx="12777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598730-5C8D-4C9D-A12F-508F6DBF546D}"/>
              </a:ext>
            </a:extLst>
          </p:cNvPr>
          <p:cNvSpPr txBox="1"/>
          <p:nvPr/>
        </p:nvSpPr>
        <p:spPr>
          <a:xfrm>
            <a:off x="1456546" y="1692161"/>
            <a:ext cx="2775760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rgbClr val="FFC000"/>
                </a:solidFill>
              </a:rPr>
              <a:t>fibonacci(n):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 if n == 0: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return 0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        </a:t>
            </a:r>
            <a:r>
              <a:rPr lang="hu-HU" b="1" i="1" dirty="0">
                <a:solidFill>
                  <a:srgbClr val="FFC000"/>
                </a:solidFill>
              </a:rPr>
              <a:t>if n == 1: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return 1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 fib1 = fibonacci(n-1)    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         fib2 = fibonacci(n-2)   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 result = fib1 + fib2    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        return result</a:t>
            </a:r>
            <a:endParaRPr lang="en-GB" b="1" i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Lekerekített téglalap 24">
            <a:extLst>
              <a:ext uri="{FF2B5EF4-FFF2-40B4-BE49-F238E27FC236}">
                <a16:creationId xmlns:a16="http://schemas.microsoft.com/office/drawing/2014/main" id="{64212E9B-4AA3-4EA1-BD9C-6E60E96B2DD2}"/>
              </a:ext>
            </a:extLst>
          </p:cNvPr>
          <p:cNvSpPr/>
          <p:nvPr/>
        </p:nvSpPr>
        <p:spPr>
          <a:xfrm>
            <a:off x="7536646" y="5205279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700" b="1" i="1" dirty="0">
                <a:solidFill>
                  <a:schemeClr val="accent3">
                    <a:lumMod val="75000"/>
                  </a:schemeClr>
                </a:solidFill>
              </a:rPr>
              <a:t>n=5 f1=NULL, fib2=NULL</a:t>
            </a:r>
          </a:p>
        </p:txBody>
      </p:sp>
      <p:sp>
        <p:nvSpPr>
          <p:cNvPr id="9" name="Lekerekített téglalap 24">
            <a:extLst>
              <a:ext uri="{FF2B5EF4-FFF2-40B4-BE49-F238E27FC236}">
                <a16:creationId xmlns:a16="http://schemas.microsoft.com/office/drawing/2014/main" id="{D732811B-209C-474E-A597-2D803593D8F9}"/>
              </a:ext>
            </a:extLst>
          </p:cNvPr>
          <p:cNvSpPr/>
          <p:nvPr/>
        </p:nvSpPr>
        <p:spPr>
          <a:xfrm>
            <a:off x="7536646" y="4684723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700" b="1" i="1" dirty="0">
                <a:solidFill>
                  <a:schemeClr val="accent3">
                    <a:lumMod val="75000"/>
                  </a:schemeClr>
                </a:solidFill>
              </a:rPr>
              <a:t>n=4 f1=NULL, fib2=NULL</a:t>
            </a:r>
          </a:p>
        </p:txBody>
      </p:sp>
      <p:sp>
        <p:nvSpPr>
          <p:cNvPr id="10" name="Lekerekített téglalap 24">
            <a:extLst>
              <a:ext uri="{FF2B5EF4-FFF2-40B4-BE49-F238E27FC236}">
                <a16:creationId xmlns:a16="http://schemas.microsoft.com/office/drawing/2014/main" id="{B097EE96-AD69-4254-9BD6-5560038516DF}"/>
              </a:ext>
            </a:extLst>
          </p:cNvPr>
          <p:cNvSpPr/>
          <p:nvPr/>
        </p:nvSpPr>
        <p:spPr>
          <a:xfrm>
            <a:off x="7517356" y="4164167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700" b="1" i="1" dirty="0">
                <a:solidFill>
                  <a:schemeClr val="accent3">
                    <a:lumMod val="75000"/>
                  </a:schemeClr>
                </a:solidFill>
              </a:rPr>
              <a:t>n=3 f1=1, fib2=1</a:t>
            </a:r>
          </a:p>
        </p:txBody>
      </p:sp>
    </p:spTree>
    <p:extLst>
      <p:ext uri="{BB962C8B-B14F-4D97-AF65-F5344CB8AC3E}">
        <p14:creationId xmlns:p14="http://schemas.microsoft.com/office/powerpoint/2010/main" val="371628049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90E55B8E-6974-4B69-B591-4E921B9D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26" y="125427"/>
            <a:ext cx="10515600" cy="1325563"/>
          </a:xfrm>
        </p:spPr>
        <p:txBody>
          <a:bodyPr/>
          <a:lstStyle/>
          <a:p>
            <a:r>
              <a:rPr lang="en-GB" b="1" u="sng" dirty="0">
                <a:solidFill>
                  <a:schemeClr val="accent5">
                    <a:lumMod val="75000"/>
                  </a:schemeClr>
                </a:solidFill>
              </a:rPr>
              <a:t>Fibonacci</a:t>
            </a:r>
            <a:r>
              <a:rPr lang="hu-HU" b="1" u="sng" dirty="0">
                <a:solidFill>
                  <a:schemeClr val="accent5">
                    <a:lumMod val="75000"/>
                  </a:schemeClr>
                </a:solidFill>
              </a:rPr>
              <a:t> Numbers</a:t>
            </a:r>
            <a:endParaRPr lang="en-GB" b="1" u="sng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9" name="Téglalap 20">
            <a:extLst>
              <a:ext uri="{FF2B5EF4-FFF2-40B4-BE49-F238E27FC236}">
                <a16:creationId xmlns:a16="http://schemas.microsoft.com/office/drawing/2014/main" id="{72B5FD7E-5D8F-457D-B5DD-85D1298E9482}"/>
              </a:ext>
            </a:extLst>
          </p:cNvPr>
          <p:cNvSpPr/>
          <p:nvPr/>
        </p:nvSpPr>
        <p:spPr>
          <a:xfrm>
            <a:off x="7462506" y="923278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2C60C3C-5B24-442B-B1CF-7D59003882CD}"/>
              </a:ext>
            </a:extLst>
          </p:cNvPr>
          <p:cNvSpPr txBox="1"/>
          <p:nvPr/>
        </p:nvSpPr>
        <p:spPr>
          <a:xfrm>
            <a:off x="8104591" y="5897198"/>
            <a:ext cx="12777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598730-5C8D-4C9D-A12F-508F6DBF546D}"/>
              </a:ext>
            </a:extLst>
          </p:cNvPr>
          <p:cNvSpPr txBox="1"/>
          <p:nvPr/>
        </p:nvSpPr>
        <p:spPr>
          <a:xfrm>
            <a:off x="1456546" y="1692161"/>
            <a:ext cx="2775760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rgbClr val="FFC000"/>
                </a:solidFill>
              </a:rPr>
              <a:t>fibonacci(n):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 if n == 0: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return 0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        </a:t>
            </a:r>
            <a:r>
              <a:rPr lang="hu-HU" b="1" i="1" dirty="0">
                <a:solidFill>
                  <a:srgbClr val="FFC000"/>
                </a:solidFill>
              </a:rPr>
              <a:t>if n == 1: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return 1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 fib1 = fibonacci(n-1)    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         fib2 = fibonacci(n-2)   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 result = fib1 + fib2    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 return result</a:t>
            </a:r>
            <a:endParaRPr lang="en-GB" b="1" i="1" dirty="0">
              <a:solidFill>
                <a:srgbClr val="FFC000"/>
              </a:solidFill>
            </a:endParaRPr>
          </a:p>
        </p:txBody>
      </p:sp>
      <p:sp>
        <p:nvSpPr>
          <p:cNvPr id="8" name="Lekerekített téglalap 24">
            <a:extLst>
              <a:ext uri="{FF2B5EF4-FFF2-40B4-BE49-F238E27FC236}">
                <a16:creationId xmlns:a16="http://schemas.microsoft.com/office/drawing/2014/main" id="{64212E9B-4AA3-4EA1-BD9C-6E60E96B2DD2}"/>
              </a:ext>
            </a:extLst>
          </p:cNvPr>
          <p:cNvSpPr/>
          <p:nvPr/>
        </p:nvSpPr>
        <p:spPr>
          <a:xfrm>
            <a:off x="7536646" y="5205279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700" b="1" i="1" dirty="0">
                <a:solidFill>
                  <a:schemeClr val="accent3">
                    <a:lumMod val="75000"/>
                  </a:schemeClr>
                </a:solidFill>
              </a:rPr>
              <a:t>n=5 f1=NULL, fib2=NULL</a:t>
            </a:r>
          </a:p>
        </p:txBody>
      </p:sp>
      <p:sp>
        <p:nvSpPr>
          <p:cNvPr id="9" name="Lekerekített téglalap 24">
            <a:extLst>
              <a:ext uri="{FF2B5EF4-FFF2-40B4-BE49-F238E27FC236}">
                <a16:creationId xmlns:a16="http://schemas.microsoft.com/office/drawing/2014/main" id="{D732811B-209C-474E-A597-2D803593D8F9}"/>
              </a:ext>
            </a:extLst>
          </p:cNvPr>
          <p:cNvSpPr/>
          <p:nvPr/>
        </p:nvSpPr>
        <p:spPr>
          <a:xfrm>
            <a:off x="7536646" y="4684723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700" b="1" i="1" dirty="0">
                <a:solidFill>
                  <a:schemeClr val="accent3">
                    <a:lumMod val="75000"/>
                  </a:schemeClr>
                </a:solidFill>
              </a:rPr>
              <a:t>n=4 f1=2, fib2=NULL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A70A23C-C073-42AA-A398-E5E89336DA1A}"/>
              </a:ext>
            </a:extLst>
          </p:cNvPr>
          <p:cNvSpPr/>
          <p:nvPr/>
        </p:nvSpPr>
        <p:spPr>
          <a:xfrm>
            <a:off x="2459115" y="3790766"/>
            <a:ext cx="1589102" cy="541538"/>
          </a:xfrm>
          <a:prstGeom prst="ellipse">
            <a:avLst/>
          </a:prstGeom>
          <a:noFill/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844802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90E55B8E-6974-4B69-B591-4E921B9D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26" y="125427"/>
            <a:ext cx="10515600" cy="1325563"/>
          </a:xfrm>
        </p:spPr>
        <p:txBody>
          <a:bodyPr/>
          <a:lstStyle/>
          <a:p>
            <a:r>
              <a:rPr lang="en-GB" b="1" u="sng" dirty="0">
                <a:solidFill>
                  <a:schemeClr val="accent5">
                    <a:lumMod val="75000"/>
                  </a:schemeClr>
                </a:solidFill>
              </a:rPr>
              <a:t>Fibonacci</a:t>
            </a:r>
            <a:r>
              <a:rPr lang="hu-HU" b="1" u="sng" dirty="0">
                <a:solidFill>
                  <a:schemeClr val="accent5">
                    <a:lumMod val="75000"/>
                  </a:schemeClr>
                </a:solidFill>
              </a:rPr>
              <a:t> Numbers</a:t>
            </a:r>
            <a:endParaRPr lang="en-GB" b="1" u="sng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9" name="Téglalap 20">
            <a:extLst>
              <a:ext uri="{FF2B5EF4-FFF2-40B4-BE49-F238E27FC236}">
                <a16:creationId xmlns:a16="http://schemas.microsoft.com/office/drawing/2014/main" id="{72B5FD7E-5D8F-457D-B5DD-85D1298E9482}"/>
              </a:ext>
            </a:extLst>
          </p:cNvPr>
          <p:cNvSpPr/>
          <p:nvPr/>
        </p:nvSpPr>
        <p:spPr>
          <a:xfrm>
            <a:off x="7462506" y="923278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2C60C3C-5B24-442B-B1CF-7D59003882CD}"/>
              </a:ext>
            </a:extLst>
          </p:cNvPr>
          <p:cNvSpPr txBox="1"/>
          <p:nvPr/>
        </p:nvSpPr>
        <p:spPr>
          <a:xfrm>
            <a:off x="8104591" y="5897198"/>
            <a:ext cx="12777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598730-5C8D-4C9D-A12F-508F6DBF546D}"/>
              </a:ext>
            </a:extLst>
          </p:cNvPr>
          <p:cNvSpPr txBox="1"/>
          <p:nvPr/>
        </p:nvSpPr>
        <p:spPr>
          <a:xfrm>
            <a:off x="1456546" y="1692161"/>
            <a:ext cx="2775760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rgbClr val="FFC000"/>
                </a:solidFill>
              </a:rPr>
              <a:t>fibonacci(n):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 if n == 0: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return 0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        </a:t>
            </a:r>
            <a:r>
              <a:rPr lang="hu-HU" b="1" i="1" dirty="0">
                <a:solidFill>
                  <a:srgbClr val="FFC000"/>
                </a:solidFill>
              </a:rPr>
              <a:t>if n == 1: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return 1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 fib1 = fibonacci(n-1)    </a:t>
            </a:r>
          </a:p>
          <a:p>
            <a:r>
              <a:rPr lang="hu-HU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        fib2 = fibonacci(n-2)   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 result = fib1 + fib2    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 return result</a:t>
            </a:r>
            <a:endParaRPr lang="en-GB" b="1" i="1" dirty="0">
              <a:solidFill>
                <a:srgbClr val="FFC000"/>
              </a:solidFill>
            </a:endParaRPr>
          </a:p>
        </p:txBody>
      </p:sp>
      <p:sp>
        <p:nvSpPr>
          <p:cNvPr id="8" name="Lekerekített téglalap 24">
            <a:extLst>
              <a:ext uri="{FF2B5EF4-FFF2-40B4-BE49-F238E27FC236}">
                <a16:creationId xmlns:a16="http://schemas.microsoft.com/office/drawing/2014/main" id="{64212E9B-4AA3-4EA1-BD9C-6E60E96B2DD2}"/>
              </a:ext>
            </a:extLst>
          </p:cNvPr>
          <p:cNvSpPr/>
          <p:nvPr/>
        </p:nvSpPr>
        <p:spPr>
          <a:xfrm>
            <a:off x="7536646" y="5205279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700" b="1" i="1" dirty="0">
                <a:solidFill>
                  <a:schemeClr val="accent3">
                    <a:lumMod val="75000"/>
                  </a:schemeClr>
                </a:solidFill>
              </a:rPr>
              <a:t>n=5 f1=NULL, fib2=NULL</a:t>
            </a:r>
          </a:p>
        </p:txBody>
      </p:sp>
      <p:sp>
        <p:nvSpPr>
          <p:cNvPr id="9" name="Lekerekített téglalap 24">
            <a:extLst>
              <a:ext uri="{FF2B5EF4-FFF2-40B4-BE49-F238E27FC236}">
                <a16:creationId xmlns:a16="http://schemas.microsoft.com/office/drawing/2014/main" id="{D732811B-209C-474E-A597-2D803593D8F9}"/>
              </a:ext>
            </a:extLst>
          </p:cNvPr>
          <p:cNvSpPr/>
          <p:nvPr/>
        </p:nvSpPr>
        <p:spPr>
          <a:xfrm>
            <a:off x="7536646" y="4684723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700" b="1" i="1" dirty="0">
                <a:solidFill>
                  <a:schemeClr val="accent3">
                    <a:lumMod val="75000"/>
                  </a:schemeClr>
                </a:solidFill>
              </a:rPr>
              <a:t>n=4 f1=2, fib2=NULL</a:t>
            </a:r>
          </a:p>
        </p:txBody>
      </p:sp>
    </p:spTree>
    <p:extLst>
      <p:ext uri="{BB962C8B-B14F-4D97-AF65-F5344CB8AC3E}">
        <p14:creationId xmlns:p14="http://schemas.microsoft.com/office/powerpoint/2010/main" val="81422389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90E55B8E-6974-4B69-B591-4E921B9D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26" y="125427"/>
            <a:ext cx="10515600" cy="1325563"/>
          </a:xfrm>
        </p:spPr>
        <p:txBody>
          <a:bodyPr/>
          <a:lstStyle/>
          <a:p>
            <a:r>
              <a:rPr lang="en-GB" b="1" u="sng" dirty="0">
                <a:solidFill>
                  <a:schemeClr val="accent5">
                    <a:lumMod val="75000"/>
                  </a:schemeClr>
                </a:solidFill>
              </a:rPr>
              <a:t>Fibonacci</a:t>
            </a:r>
            <a:r>
              <a:rPr lang="hu-HU" b="1" u="sng" dirty="0">
                <a:solidFill>
                  <a:schemeClr val="accent5">
                    <a:lumMod val="75000"/>
                  </a:schemeClr>
                </a:solidFill>
              </a:rPr>
              <a:t> Numbers</a:t>
            </a:r>
            <a:endParaRPr lang="en-GB" b="1" u="sng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9" name="Téglalap 20">
            <a:extLst>
              <a:ext uri="{FF2B5EF4-FFF2-40B4-BE49-F238E27FC236}">
                <a16:creationId xmlns:a16="http://schemas.microsoft.com/office/drawing/2014/main" id="{72B5FD7E-5D8F-457D-B5DD-85D1298E9482}"/>
              </a:ext>
            </a:extLst>
          </p:cNvPr>
          <p:cNvSpPr/>
          <p:nvPr/>
        </p:nvSpPr>
        <p:spPr>
          <a:xfrm>
            <a:off x="7462506" y="923278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2C60C3C-5B24-442B-B1CF-7D59003882CD}"/>
              </a:ext>
            </a:extLst>
          </p:cNvPr>
          <p:cNvSpPr txBox="1"/>
          <p:nvPr/>
        </p:nvSpPr>
        <p:spPr>
          <a:xfrm>
            <a:off x="8104591" y="5897198"/>
            <a:ext cx="12777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598730-5C8D-4C9D-A12F-508F6DBF546D}"/>
              </a:ext>
            </a:extLst>
          </p:cNvPr>
          <p:cNvSpPr txBox="1"/>
          <p:nvPr/>
        </p:nvSpPr>
        <p:spPr>
          <a:xfrm>
            <a:off x="1456546" y="1692161"/>
            <a:ext cx="2775760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fibonacci(n):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 if n == 0: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return 0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        </a:t>
            </a:r>
            <a:r>
              <a:rPr lang="hu-HU" b="1" i="1" dirty="0">
                <a:solidFill>
                  <a:srgbClr val="FFC000"/>
                </a:solidFill>
              </a:rPr>
              <a:t>if n == 1: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return 1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 fib1 = fibonacci(n-1)    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         fib2 = fibonacci(n-2)   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 result = fib1 + fib2    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 return result</a:t>
            </a:r>
            <a:endParaRPr lang="en-GB" b="1" i="1" dirty="0">
              <a:solidFill>
                <a:srgbClr val="FFC000"/>
              </a:solidFill>
            </a:endParaRPr>
          </a:p>
        </p:txBody>
      </p:sp>
      <p:sp>
        <p:nvSpPr>
          <p:cNvPr id="8" name="Lekerekített téglalap 24">
            <a:extLst>
              <a:ext uri="{FF2B5EF4-FFF2-40B4-BE49-F238E27FC236}">
                <a16:creationId xmlns:a16="http://schemas.microsoft.com/office/drawing/2014/main" id="{64212E9B-4AA3-4EA1-BD9C-6E60E96B2DD2}"/>
              </a:ext>
            </a:extLst>
          </p:cNvPr>
          <p:cNvSpPr/>
          <p:nvPr/>
        </p:nvSpPr>
        <p:spPr>
          <a:xfrm>
            <a:off x="7536646" y="5205279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700" b="1" i="1" dirty="0">
                <a:solidFill>
                  <a:schemeClr val="accent3">
                    <a:lumMod val="75000"/>
                  </a:schemeClr>
                </a:solidFill>
              </a:rPr>
              <a:t>n=5 f1=NULL, fib2=NULL</a:t>
            </a:r>
          </a:p>
        </p:txBody>
      </p:sp>
      <p:sp>
        <p:nvSpPr>
          <p:cNvPr id="9" name="Lekerekített téglalap 24">
            <a:extLst>
              <a:ext uri="{FF2B5EF4-FFF2-40B4-BE49-F238E27FC236}">
                <a16:creationId xmlns:a16="http://schemas.microsoft.com/office/drawing/2014/main" id="{D732811B-209C-474E-A597-2D803593D8F9}"/>
              </a:ext>
            </a:extLst>
          </p:cNvPr>
          <p:cNvSpPr/>
          <p:nvPr/>
        </p:nvSpPr>
        <p:spPr>
          <a:xfrm>
            <a:off x="7536646" y="4684723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700" b="1" i="1" dirty="0">
                <a:solidFill>
                  <a:schemeClr val="accent3">
                    <a:lumMod val="75000"/>
                  </a:schemeClr>
                </a:solidFill>
              </a:rPr>
              <a:t>n=4 f1=2, fib2=NULL</a:t>
            </a:r>
          </a:p>
        </p:txBody>
      </p:sp>
      <p:sp>
        <p:nvSpPr>
          <p:cNvPr id="10" name="Lekerekített téglalap 24">
            <a:extLst>
              <a:ext uri="{FF2B5EF4-FFF2-40B4-BE49-F238E27FC236}">
                <a16:creationId xmlns:a16="http://schemas.microsoft.com/office/drawing/2014/main" id="{BAAD0C22-2C74-463D-B3FE-E9B980466761}"/>
              </a:ext>
            </a:extLst>
          </p:cNvPr>
          <p:cNvSpPr/>
          <p:nvPr/>
        </p:nvSpPr>
        <p:spPr>
          <a:xfrm>
            <a:off x="7523115" y="4164167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700" b="1" i="1" dirty="0">
                <a:solidFill>
                  <a:schemeClr val="accent3">
                    <a:lumMod val="75000"/>
                  </a:schemeClr>
                </a:solidFill>
              </a:rPr>
              <a:t>n=2 f1=NULL, fib2=NULL</a:t>
            </a:r>
          </a:p>
        </p:txBody>
      </p:sp>
    </p:spTree>
    <p:extLst>
      <p:ext uri="{BB962C8B-B14F-4D97-AF65-F5344CB8AC3E}">
        <p14:creationId xmlns:p14="http://schemas.microsoft.com/office/powerpoint/2010/main" val="224875329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90E55B8E-6974-4B69-B591-4E921B9D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26" y="125427"/>
            <a:ext cx="10515600" cy="1325563"/>
          </a:xfrm>
        </p:spPr>
        <p:txBody>
          <a:bodyPr/>
          <a:lstStyle/>
          <a:p>
            <a:r>
              <a:rPr lang="en-GB" b="1" u="sng" dirty="0">
                <a:solidFill>
                  <a:schemeClr val="accent5">
                    <a:lumMod val="75000"/>
                  </a:schemeClr>
                </a:solidFill>
              </a:rPr>
              <a:t>Fibonacci</a:t>
            </a:r>
            <a:r>
              <a:rPr lang="hu-HU" b="1" u="sng" dirty="0">
                <a:solidFill>
                  <a:schemeClr val="accent5">
                    <a:lumMod val="75000"/>
                  </a:schemeClr>
                </a:solidFill>
              </a:rPr>
              <a:t> Numbers</a:t>
            </a:r>
            <a:endParaRPr lang="en-GB" b="1" u="sng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9" name="Téglalap 20">
            <a:extLst>
              <a:ext uri="{FF2B5EF4-FFF2-40B4-BE49-F238E27FC236}">
                <a16:creationId xmlns:a16="http://schemas.microsoft.com/office/drawing/2014/main" id="{72B5FD7E-5D8F-457D-B5DD-85D1298E9482}"/>
              </a:ext>
            </a:extLst>
          </p:cNvPr>
          <p:cNvSpPr/>
          <p:nvPr/>
        </p:nvSpPr>
        <p:spPr>
          <a:xfrm>
            <a:off x="7462506" y="923278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2C60C3C-5B24-442B-B1CF-7D59003882CD}"/>
              </a:ext>
            </a:extLst>
          </p:cNvPr>
          <p:cNvSpPr txBox="1"/>
          <p:nvPr/>
        </p:nvSpPr>
        <p:spPr>
          <a:xfrm>
            <a:off x="8104591" y="5897198"/>
            <a:ext cx="12777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598730-5C8D-4C9D-A12F-508F6DBF546D}"/>
              </a:ext>
            </a:extLst>
          </p:cNvPr>
          <p:cNvSpPr txBox="1"/>
          <p:nvPr/>
        </p:nvSpPr>
        <p:spPr>
          <a:xfrm>
            <a:off x="1456546" y="1692161"/>
            <a:ext cx="2775760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rgbClr val="FFC000"/>
                </a:solidFill>
              </a:rPr>
              <a:t>fibonacci(n):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        if n == 0: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return 0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        </a:t>
            </a:r>
            <a:r>
              <a:rPr lang="hu-HU" b="1" i="1" dirty="0">
                <a:solidFill>
                  <a:srgbClr val="FFC000"/>
                </a:solidFill>
              </a:rPr>
              <a:t>if n == 1: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return 1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 fib1 = fibonacci(n-1)    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         fib2 = fibonacci(n-2)   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 result = fib1 + fib2    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 return result</a:t>
            </a:r>
            <a:endParaRPr lang="en-GB" b="1" i="1" dirty="0">
              <a:solidFill>
                <a:srgbClr val="FFC000"/>
              </a:solidFill>
            </a:endParaRPr>
          </a:p>
        </p:txBody>
      </p:sp>
      <p:sp>
        <p:nvSpPr>
          <p:cNvPr id="8" name="Lekerekített téglalap 24">
            <a:extLst>
              <a:ext uri="{FF2B5EF4-FFF2-40B4-BE49-F238E27FC236}">
                <a16:creationId xmlns:a16="http://schemas.microsoft.com/office/drawing/2014/main" id="{64212E9B-4AA3-4EA1-BD9C-6E60E96B2DD2}"/>
              </a:ext>
            </a:extLst>
          </p:cNvPr>
          <p:cNvSpPr/>
          <p:nvPr/>
        </p:nvSpPr>
        <p:spPr>
          <a:xfrm>
            <a:off x="7536646" y="5205279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700" b="1" i="1" dirty="0">
                <a:solidFill>
                  <a:schemeClr val="accent3">
                    <a:lumMod val="75000"/>
                  </a:schemeClr>
                </a:solidFill>
              </a:rPr>
              <a:t>n=5 f1=NULL, fib2=NULL</a:t>
            </a:r>
          </a:p>
        </p:txBody>
      </p:sp>
      <p:sp>
        <p:nvSpPr>
          <p:cNvPr id="9" name="Lekerekített téglalap 24">
            <a:extLst>
              <a:ext uri="{FF2B5EF4-FFF2-40B4-BE49-F238E27FC236}">
                <a16:creationId xmlns:a16="http://schemas.microsoft.com/office/drawing/2014/main" id="{D732811B-209C-474E-A597-2D803593D8F9}"/>
              </a:ext>
            </a:extLst>
          </p:cNvPr>
          <p:cNvSpPr/>
          <p:nvPr/>
        </p:nvSpPr>
        <p:spPr>
          <a:xfrm>
            <a:off x="7536646" y="4684723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700" b="1" i="1" dirty="0">
                <a:solidFill>
                  <a:schemeClr val="accent3">
                    <a:lumMod val="75000"/>
                  </a:schemeClr>
                </a:solidFill>
              </a:rPr>
              <a:t>n=4 f1=2, fib2=NULL</a:t>
            </a:r>
          </a:p>
        </p:txBody>
      </p:sp>
      <p:sp>
        <p:nvSpPr>
          <p:cNvPr id="10" name="Lekerekített téglalap 24">
            <a:extLst>
              <a:ext uri="{FF2B5EF4-FFF2-40B4-BE49-F238E27FC236}">
                <a16:creationId xmlns:a16="http://schemas.microsoft.com/office/drawing/2014/main" id="{BAAD0C22-2C74-463D-B3FE-E9B980466761}"/>
              </a:ext>
            </a:extLst>
          </p:cNvPr>
          <p:cNvSpPr/>
          <p:nvPr/>
        </p:nvSpPr>
        <p:spPr>
          <a:xfrm>
            <a:off x="7523115" y="4164167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700" b="1" i="1" dirty="0">
                <a:solidFill>
                  <a:schemeClr val="accent3">
                    <a:lumMod val="75000"/>
                  </a:schemeClr>
                </a:solidFill>
              </a:rPr>
              <a:t>n=2 f1=NULL, fib2=NULL</a:t>
            </a:r>
          </a:p>
        </p:txBody>
      </p:sp>
    </p:spTree>
    <p:extLst>
      <p:ext uri="{BB962C8B-B14F-4D97-AF65-F5344CB8AC3E}">
        <p14:creationId xmlns:p14="http://schemas.microsoft.com/office/powerpoint/2010/main" val="254354541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90E55B8E-6974-4B69-B591-4E921B9D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26" y="125427"/>
            <a:ext cx="10515600" cy="1325563"/>
          </a:xfrm>
        </p:spPr>
        <p:txBody>
          <a:bodyPr/>
          <a:lstStyle/>
          <a:p>
            <a:r>
              <a:rPr lang="en-GB" b="1" u="sng" dirty="0">
                <a:solidFill>
                  <a:schemeClr val="accent5">
                    <a:lumMod val="75000"/>
                  </a:schemeClr>
                </a:solidFill>
              </a:rPr>
              <a:t>Fibonacci</a:t>
            </a:r>
            <a:r>
              <a:rPr lang="hu-HU" b="1" u="sng" dirty="0">
                <a:solidFill>
                  <a:schemeClr val="accent5">
                    <a:lumMod val="75000"/>
                  </a:schemeClr>
                </a:solidFill>
              </a:rPr>
              <a:t> Numbers</a:t>
            </a:r>
            <a:endParaRPr lang="en-GB" b="1" u="sng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9" name="Téglalap 20">
            <a:extLst>
              <a:ext uri="{FF2B5EF4-FFF2-40B4-BE49-F238E27FC236}">
                <a16:creationId xmlns:a16="http://schemas.microsoft.com/office/drawing/2014/main" id="{72B5FD7E-5D8F-457D-B5DD-85D1298E9482}"/>
              </a:ext>
            </a:extLst>
          </p:cNvPr>
          <p:cNvSpPr/>
          <p:nvPr/>
        </p:nvSpPr>
        <p:spPr>
          <a:xfrm>
            <a:off x="7462506" y="923278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2C60C3C-5B24-442B-B1CF-7D59003882CD}"/>
              </a:ext>
            </a:extLst>
          </p:cNvPr>
          <p:cNvSpPr txBox="1"/>
          <p:nvPr/>
        </p:nvSpPr>
        <p:spPr>
          <a:xfrm>
            <a:off x="8104591" y="5897198"/>
            <a:ext cx="12777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598730-5C8D-4C9D-A12F-508F6DBF546D}"/>
              </a:ext>
            </a:extLst>
          </p:cNvPr>
          <p:cNvSpPr txBox="1"/>
          <p:nvPr/>
        </p:nvSpPr>
        <p:spPr>
          <a:xfrm>
            <a:off x="1456546" y="1692161"/>
            <a:ext cx="2775760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rgbClr val="FFC000"/>
                </a:solidFill>
              </a:rPr>
              <a:t>fibonacci(n):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 if n == 0: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return 0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        if n == 1: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return 1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 fib1 = fibonacci(n-1)    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         fib2 = fibonacci(n-2)   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 result = fib1 + fib2    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 return result</a:t>
            </a:r>
            <a:endParaRPr lang="en-GB" b="1" i="1" dirty="0">
              <a:solidFill>
                <a:srgbClr val="FFC000"/>
              </a:solidFill>
            </a:endParaRPr>
          </a:p>
        </p:txBody>
      </p:sp>
      <p:sp>
        <p:nvSpPr>
          <p:cNvPr id="8" name="Lekerekített téglalap 24">
            <a:extLst>
              <a:ext uri="{FF2B5EF4-FFF2-40B4-BE49-F238E27FC236}">
                <a16:creationId xmlns:a16="http://schemas.microsoft.com/office/drawing/2014/main" id="{64212E9B-4AA3-4EA1-BD9C-6E60E96B2DD2}"/>
              </a:ext>
            </a:extLst>
          </p:cNvPr>
          <p:cNvSpPr/>
          <p:nvPr/>
        </p:nvSpPr>
        <p:spPr>
          <a:xfrm>
            <a:off x="7536646" y="5205279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700" b="1" i="1" dirty="0">
                <a:solidFill>
                  <a:schemeClr val="accent3">
                    <a:lumMod val="75000"/>
                  </a:schemeClr>
                </a:solidFill>
              </a:rPr>
              <a:t>n=5 f1=NULL, fib2=NULL</a:t>
            </a:r>
          </a:p>
        </p:txBody>
      </p:sp>
      <p:sp>
        <p:nvSpPr>
          <p:cNvPr id="9" name="Lekerekített téglalap 24">
            <a:extLst>
              <a:ext uri="{FF2B5EF4-FFF2-40B4-BE49-F238E27FC236}">
                <a16:creationId xmlns:a16="http://schemas.microsoft.com/office/drawing/2014/main" id="{D732811B-209C-474E-A597-2D803593D8F9}"/>
              </a:ext>
            </a:extLst>
          </p:cNvPr>
          <p:cNvSpPr/>
          <p:nvPr/>
        </p:nvSpPr>
        <p:spPr>
          <a:xfrm>
            <a:off x="7536646" y="4684723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700" b="1" i="1" dirty="0">
                <a:solidFill>
                  <a:schemeClr val="accent3">
                    <a:lumMod val="75000"/>
                  </a:schemeClr>
                </a:solidFill>
              </a:rPr>
              <a:t>n=4 f1=2, fib2=NULL</a:t>
            </a:r>
          </a:p>
        </p:txBody>
      </p:sp>
      <p:sp>
        <p:nvSpPr>
          <p:cNvPr id="10" name="Lekerekített téglalap 24">
            <a:extLst>
              <a:ext uri="{FF2B5EF4-FFF2-40B4-BE49-F238E27FC236}">
                <a16:creationId xmlns:a16="http://schemas.microsoft.com/office/drawing/2014/main" id="{BAAD0C22-2C74-463D-B3FE-E9B980466761}"/>
              </a:ext>
            </a:extLst>
          </p:cNvPr>
          <p:cNvSpPr/>
          <p:nvPr/>
        </p:nvSpPr>
        <p:spPr>
          <a:xfrm>
            <a:off x="7523115" y="4164167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700" b="1" i="1" dirty="0">
                <a:solidFill>
                  <a:schemeClr val="accent3">
                    <a:lumMod val="75000"/>
                  </a:schemeClr>
                </a:solidFill>
              </a:rPr>
              <a:t>n=2 f1=NULL, fib2=NULL</a:t>
            </a:r>
          </a:p>
        </p:txBody>
      </p:sp>
    </p:spTree>
    <p:extLst>
      <p:ext uri="{BB962C8B-B14F-4D97-AF65-F5344CB8AC3E}">
        <p14:creationId xmlns:p14="http://schemas.microsoft.com/office/powerpoint/2010/main" val="133861716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90E55B8E-6974-4B69-B591-4E921B9D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26" y="125427"/>
            <a:ext cx="10515600" cy="1325563"/>
          </a:xfrm>
        </p:spPr>
        <p:txBody>
          <a:bodyPr/>
          <a:lstStyle/>
          <a:p>
            <a:r>
              <a:rPr lang="en-GB" b="1" u="sng" dirty="0">
                <a:solidFill>
                  <a:schemeClr val="accent5">
                    <a:lumMod val="75000"/>
                  </a:schemeClr>
                </a:solidFill>
              </a:rPr>
              <a:t>Fibonacci</a:t>
            </a:r>
            <a:r>
              <a:rPr lang="hu-HU" b="1" u="sng" dirty="0">
                <a:solidFill>
                  <a:schemeClr val="accent5">
                    <a:lumMod val="75000"/>
                  </a:schemeClr>
                </a:solidFill>
              </a:rPr>
              <a:t> Numbers</a:t>
            </a:r>
            <a:endParaRPr lang="en-GB" b="1" u="sng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9" name="Téglalap 20">
            <a:extLst>
              <a:ext uri="{FF2B5EF4-FFF2-40B4-BE49-F238E27FC236}">
                <a16:creationId xmlns:a16="http://schemas.microsoft.com/office/drawing/2014/main" id="{72B5FD7E-5D8F-457D-B5DD-85D1298E9482}"/>
              </a:ext>
            </a:extLst>
          </p:cNvPr>
          <p:cNvSpPr/>
          <p:nvPr/>
        </p:nvSpPr>
        <p:spPr>
          <a:xfrm>
            <a:off x="7462506" y="923278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2C60C3C-5B24-442B-B1CF-7D59003882CD}"/>
              </a:ext>
            </a:extLst>
          </p:cNvPr>
          <p:cNvSpPr txBox="1"/>
          <p:nvPr/>
        </p:nvSpPr>
        <p:spPr>
          <a:xfrm>
            <a:off x="8104591" y="5897198"/>
            <a:ext cx="12777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598730-5C8D-4C9D-A12F-508F6DBF546D}"/>
              </a:ext>
            </a:extLst>
          </p:cNvPr>
          <p:cNvSpPr txBox="1"/>
          <p:nvPr/>
        </p:nvSpPr>
        <p:spPr>
          <a:xfrm>
            <a:off x="1456546" y="1692161"/>
            <a:ext cx="2775760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rgbClr val="FFC000"/>
                </a:solidFill>
              </a:rPr>
              <a:t>fibonacci(n):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 if n == 0: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return 0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 if n == 1: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return 1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        fib1 = fibonacci(n-1)    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         fib2 = fibonacci(n-2)   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 result = fib1 + fib2    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 return result</a:t>
            </a:r>
            <a:endParaRPr lang="en-GB" b="1" i="1" dirty="0">
              <a:solidFill>
                <a:srgbClr val="FFC000"/>
              </a:solidFill>
            </a:endParaRPr>
          </a:p>
        </p:txBody>
      </p:sp>
      <p:sp>
        <p:nvSpPr>
          <p:cNvPr id="8" name="Lekerekített téglalap 24">
            <a:extLst>
              <a:ext uri="{FF2B5EF4-FFF2-40B4-BE49-F238E27FC236}">
                <a16:creationId xmlns:a16="http://schemas.microsoft.com/office/drawing/2014/main" id="{64212E9B-4AA3-4EA1-BD9C-6E60E96B2DD2}"/>
              </a:ext>
            </a:extLst>
          </p:cNvPr>
          <p:cNvSpPr/>
          <p:nvPr/>
        </p:nvSpPr>
        <p:spPr>
          <a:xfrm>
            <a:off x="7536646" y="5205279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700" b="1" i="1" dirty="0">
                <a:solidFill>
                  <a:schemeClr val="accent3">
                    <a:lumMod val="75000"/>
                  </a:schemeClr>
                </a:solidFill>
              </a:rPr>
              <a:t>n=5 f1=NULL, fib2=NULL</a:t>
            </a:r>
          </a:p>
        </p:txBody>
      </p:sp>
      <p:sp>
        <p:nvSpPr>
          <p:cNvPr id="9" name="Lekerekített téglalap 24">
            <a:extLst>
              <a:ext uri="{FF2B5EF4-FFF2-40B4-BE49-F238E27FC236}">
                <a16:creationId xmlns:a16="http://schemas.microsoft.com/office/drawing/2014/main" id="{D732811B-209C-474E-A597-2D803593D8F9}"/>
              </a:ext>
            </a:extLst>
          </p:cNvPr>
          <p:cNvSpPr/>
          <p:nvPr/>
        </p:nvSpPr>
        <p:spPr>
          <a:xfrm>
            <a:off x="7536646" y="4684723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700" b="1" i="1" dirty="0">
                <a:solidFill>
                  <a:schemeClr val="accent3">
                    <a:lumMod val="75000"/>
                  </a:schemeClr>
                </a:solidFill>
              </a:rPr>
              <a:t>n=4 f1=2, fib2=NULL</a:t>
            </a:r>
          </a:p>
        </p:txBody>
      </p:sp>
      <p:sp>
        <p:nvSpPr>
          <p:cNvPr id="10" name="Lekerekített téglalap 24">
            <a:extLst>
              <a:ext uri="{FF2B5EF4-FFF2-40B4-BE49-F238E27FC236}">
                <a16:creationId xmlns:a16="http://schemas.microsoft.com/office/drawing/2014/main" id="{BAAD0C22-2C74-463D-B3FE-E9B980466761}"/>
              </a:ext>
            </a:extLst>
          </p:cNvPr>
          <p:cNvSpPr/>
          <p:nvPr/>
        </p:nvSpPr>
        <p:spPr>
          <a:xfrm>
            <a:off x="7523115" y="4164167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700" b="1" i="1" dirty="0">
                <a:solidFill>
                  <a:schemeClr val="accent3">
                    <a:lumMod val="75000"/>
                  </a:schemeClr>
                </a:solidFill>
              </a:rPr>
              <a:t>n=2 f1=NULL, fib2=NULL</a:t>
            </a:r>
          </a:p>
        </p:txBody>
      </p:sp>
    </p:spTree>
    <p:extLst>
      <p:ext uri="{BB962C8B-B14F-4D97-AF65-F5344CB8AC3E}">
        <p14:creationId xmlns:p14="http://schemas.microsoft.com/office/powerpoint/2010/main" val="131767596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90E55B8E-6974-4B69-B591-4E921B9D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26" y="125427"/>
            <a:ext cx="10515600" cy="1325563"/>
          </a:xfrm>
        </p:spPr>
        <p:txBody>
          <a:bodyPr/>
          <a:lstStyle/>
          <a:p>
            <a:r>
              <a:rPr lang="en-GB" b="1" u="sng" dirty="0">
                <a:solidFill>
                  <a:schemeClr val="accent5">
                    <a:lumMod val="75000"/>
                  </a:schemeClr>
                </a:solidFill>
              </a:rPr>
              <a:t>Fibonacci</a:t>
            </a:r>
            <a:r>
              <a:rPr lang="hu-HU" b="1" u="sng" dirty="0">
                <a:solidFill>
                  <a:schemeClr val="accent5">
                    <a:lumMod val="75000"/>
                  </a:schemeClr>
                </a:solidFill>
              </a:rPr>
              <a:t> Numbers</a:t>
            </a:r>
            <a:endParaRPr lang="en-GB" b="1" u="sng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9" name="Téglalap 20">
            <a:extLst>
              <a:ext uri="{FF2B5EF4-FFF2-40B4-BE49-F238E27FC236}">
                <a16:creationId xmlns:a16="http://schemas.microsoft.com/office/drawing/2014/main" id="{72B5FD7E-5D8F-457D-B5DD-85D1298E9482}"/>
              </a:ext>
            </a:extLst>
          </p:cNvPr>
          <p:cNvSpPr/>
          <p:nvPr/>
        </p:nvSpPr>
        <p:spPr>
          <a:xfrm>
            <a:off x="7462506" y="923278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2C60C3C-5B24-442B-B1CF-7D59003882CD}"/>
              </a:ext>
            </a:extLst>
          </p:cNvPr>
          <p:cNvSpPr txBox="1"/>
          <p:nvPr/>
        </p:nvSpPr>
        <p:spPr>
          <a:xfrm>
            <a:off x="8104591" y="5897198"/>
            <a:ext cx="12777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598730-5C8D-4C9D-A12F-508F6DBF546D}"/>
              </a:ext>
            </a:extLst>
          </p:cNvPr>
          <p:cNvSpPr txBox="1"/>
          <p:nvPr/>
        </p:nvSpPr>
        <p:spPr>
          <a:xfrm>
            <a:off x="1456546" y="1692161"/>
            <a:ext cx="2775760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fibonacci(n):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 if n == 0: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return 0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 if n == 1: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return 1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 fib1 = fibonacci(n-1)    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         fib2 = fibonacci(n-2)   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 result = fib1 + fib2    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 return result</a:t>
            </a:r>
            <a:endParaRPr lang="en-GB" b="1" i="1" dirty="0">
              <a:solidFill>
                <a:srgbClr val="FFC000"/>
              </a:solidFill>
            </a:endParaRPr>
          </a:p>
        </p:txBody>
      </p:sp>
      <p:sp>
        <p:nvSpPr>
          <p:cNvPr id="8" name="Lekerekített téglalap 24">
            <a:extLst>
              <a:ext uri="{FF2B5EF4-FFF2-40B4-BE49-F238E27FC236}">
                <a16:creationId xmlns:a16="http://schemas.microsoft.com/office/drawing/2014/main" id="{64212E9B-4AA3-4EA1-BD9C-6E60E96B2DD2}"/>
              </a:ext>
            </a:extLst>
          </p:cNvPr>
          <p:cNvSpPr/>
          <p:nvPr/>
        </p:nvSpPr>
        <p:spPr>
          <a:xfrm>
            <a:off x="7536646" y="5205279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700" b="1" i="1" dirty="0">
                <a:solidFill>
                  <a:schemeClr val="accent3">
                    <a:lumMod val="75000"/>
                  </a:schemeClr>
                </a:solidFill>
              </a:rPr>
              <a:t>n=5 f1=NULL, fib2=NULL</a:t>
            </a:r>
          </a:p>
        </p:txBody>
      </p:sp>
      <p:sp>
        <p:nvSpPr>
          <p:cNvPr id="9" name="Lekerekített téglalap 24">
            <a:extLst>
              <a:ext uri="{FF2B5EF4-FFF2-40B4-BE49-F238E27FC236}">
                <a16:creationId xmlns:a16="http://schemas.microsoft.com/office/drawing/2014/main" id="{D732811B-209C-474E-A597-2D803593D8F9}"/>
              </a:ext>
            </a:extLst>
          </p:cNvPr>
          <p:cNvSpPr/>
          <p:nvPr/>
        </p:nvSpPr>
        <p:spPr>
          <a:xfrm>
            <a:off x="7536646" y="4684723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700" b="1" i="1" dirty="0">
                <a:solidFill>
                  <a:schemeClr val="accent3">
                    <a:lumMod val="75000"/>
                  </a:schemeClr>
                </a:solidFill>
              </a:rPr>
              <a:t>n=4 f1=2, fib2=NULL</a:t>
            </a:r>
          </a:p>
        </p:txBody>
      </p:sp>
      <p:sp>
        <p:nvSpPr>
          <p:cNvPr id="10" name="Lekerekített téglalap 24">
            <a:extLst>
              <a:ext uri="{FF2B5EF4-FFF2-40B4-BE49-F238E27FC236}">
                <a16:creationId xmlns:a16="http://schemas.microsoft.com/office/drawing/2014/main" id="{BAAD0C22-2C74-463D-B3FE-E9B980466761}"/>
              </a:ext>
            </a:extLst>
          </p:cNvPr>
          <p:cNvSpPr/>
          <p:nvPr/>
        </p:nvSpPr>
        <p:spPr>
          <a:xfrm>
            <a:off x="7523115" y="4164167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700" b="1" i="1" dirty="0">
                <a:solidFill>
                  <a:schemeClr val="accent3">
                    <a:lumMod val="75000"/>
                  </a:schemeClr>
                </a:solidFill>
              </a:rPr>
              <a:t>n=2 f1=NULL, fib2=NULL</a:t>
            </a:r>
          </a:p>
        </p:txBody>
      </p:sp>
      <p:sp>
        <p:nvSpPr>
          <p:cNvPr id="11" name="Lekerekített téglalap 24">
            <a:extLst>
              <a:ext uri="{FF2B5EF4-FFF2-40B4-BE49-F238E27FC236}">
                <a16:creationId xmlns:a16="http://schemas.microsoft.com/office/drawing/2014/main" id="{6AE560F1-92B9-49DC-873B-74BA337A9F1C}"/>
              </a:ext>
            </a:extLst>
          </p:cNvPr>
          <p:cNvSpPr/>
          <p:nvPr/>
        </p:nvSpPr>
        <p:spPr>
          <a:xfrm>
            <a:off x="7536646" y="3643611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700" b="1" i="1" dirty="0">
                <a:solidFill>
                  <a:schemeClr val="accent3">
                    <a:lumMod val="75000"/>
                  </a:schemeClr>
                </a:solidFill>
              </a:rPr>
              <a:t>n=1 f1=NULL, fib2=NULL</a:t>
            </a:r>
          </a:p>
        </p:txBody>
      </p:sp>
    </p:spTree>
    <p:extLst>
      <p:ext uri="{BB962C8B-B14F-4D97-AF65-F5344CB8AC3E}">
        <p14:creationId xmlns:p14="http://schemas.microsoft.com/office/powerpoint/2010/main" val="326320872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90E55B8E-6974-4B69-B591-4E921B9D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26" y="125427"/>
            <a:ext cx="10515600" cy="1325563"/>
          </a:xfrm>
        </p:spPr>
        <p:txBody>
          <a:bodyPr/>
          <a:lstStyle/>
          <a:p>
            <a:r>
              <a:rPr lang="en-GB" b="1" u="sng" dirty="0">
                <a:solidFill>
                  <a:schemeClr val="accent5">
                    <a:lumMod val="75000"/>
                  </a:schemeClr>
                </a:solidFill>
              </a:rPr>
              <a:t>Fibonacci</a:t>
            </a:r>
            <a:r>
              <a:rPr lang="hu-HU" b="1" u="sng" dirty="0">
                <a:solidFill>
                  <a:schemeClr val="accent5">
                    <a:lumMod val="75000"/>
                  </a:schemeClr>
                </a:solidFill>
              </a:rPr>
              <a:t> Numbers</a:t>
            </a:r>
            <a:endParaRPr lang="en-GB" b="1" u="sng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9" name="Téglalap 20">
            <a:extLst>
              <a:ext uri="{FF2B5EF4-FFF2-40B4-BE49-F238E27FC236}">
                <a16:creationId xmlns:a16="http://schemas.microsoft.com/office/drawing/2014/main" id="{72B5FD7E-5D8F-457D-B5DD-85D1298E9482}"/>
              </a:ext>
            </a:extLst>
          </p:cNvPr>
          <p:cNvSpPr/>
          <p:nvPr/>
        </p:nvSpPr>
        <p:spPr>
          <a:xfrm>
            <a:off x="7462506" y="923278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2C60C3C-5B24-442B-B1CF-7D59003882CD}"/>
              </a:ext>
            </a:extLst>
          </p:cNvPr>
          <p:cNvSpPr txBox="1"/>
          <p:nvPr/>
        </p:nvSpPr>
        <p:spPr>
          <a:xfrm>
            <a:off x="8104591" y="5897198"/>
            <a:ext cx="12777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598730-5C8D-4C9D-A12F-508F6DBF546D}"/>
              </a:ext>
            </a:extLst>
          </p:cNvPr>
          <p:cNvSpPr txBox="1"/>
          <p:nvPr/>
        </p:nvSpPr>
        <p:spPr>
          <a:xfrm>
            <a:off x="1456546" y="1692161"/>
            <a:ext cx="2775760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rgbClr val="FFC000"/>
                </a:solidFill>
              </a:rPr>
              <a:t>fibonacci(n):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 </a:t>
            </a:r>
            <a:r>
              <a:rPr lang="hu-HU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if n == 0: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return 0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 if n == 1: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return 1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 fib1 = fibonacci(n-1)    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         fib2 = fibonacci(n-2)   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 result = fib1 + fib2    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 return result</a:t>
            </a:r>
            <a:endParaRPr lang="en-GB" b="1" i="1" dirty="0">
              <a:solidFill>
                <a:srgbClr val="FFC000"/>
              </a:solidFill>
            </a:endParaRPr>
          </a:p>
        </p:txBody>
      </p:sp>
      <p:sp>
        <p:nvSpPr>
          <p:cNvPr id="8" name="Lekerekített téglalap 24">
            <a:extLst>
              <a:ext uri="{FF2B5EF4-FFF2-40B4-BE49-F238E27FC236}">
                <a16:creationId xmlns:a16="http://schemas.microsoft.com/office/drawing/2014/main" id="{64212E9B-4AA3-4EA1-BD9C-6E60E96B2DD2}"/>
              </a:ext>
            </a:extLst>
          </p:cNvPr>
          <p:cNvSpPr/>
          <p:nvPr/>
        </p:nvSpPr>
        <p:spPr>
          <a:xfrm>
            <a:off x="7536646" y="5205279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700" b="1" i="1" dirty="0">
                <a:solidFill>
                  <a:schemeClr val="accent3">
                    <a:lumMod val="75000"/>
                  </a:schemeClr>
                </a:solidFill>
              </a:rPr>
              <a:t>n=5 f1=NULL, fib2=NULL</a:t>
            </a:r>
          </a:p>
        </p:txBody>
      </p:sp>
      <p:sp>
        <p:nvSpPr>
          <p:cNvPr id="9" name="Lekerekített téglalap 24">
            <a:extLst>
              <a:ext uri="{FF2B5EF4-FFF2-40B4-BE49-F238E27FC236}">
                <a16:creationId xmlns:a16="http://schemas.microsoft.com/office/drawing/2014/main" id="{D732811B-209C-474E-A597-2D803593D8F9}"/>
              </a:ext>
            </a:extLst>
          </p:cNvPr>
          <p:cNvSpPr/>
          <p:nvPr/>
        </p:nvSpPr>
        <p:spPr>
          <a:xfrm>
            <a:off x="7536646" y="4684723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700" b="1" i="1" dirty="0">
                <a:solidFill>
                  <a:schemeClr val="accent3">
                    <a:lumMod val="75000"/>
                  </a:schemeClr>
                </a:solidFill>
              </a:rPr>
              <a:t>n=4 f1=2, fib2=NULL</a:t>
            </a:r>
          </a:p>
        </p:txBody>
      </p:sp>
      <p:sp>
        <p:nvSpPr>
          <p:cNvPr id="12" name="Lekerekített téglalap 24">
            <a:extLst>
              <a:ext uri="{FF2B5EF4-FFF2-40B4-BE49-F238E27FC236}">
                <a16:creationId xmlns:a16="http://schemas.microsoft.com/office/drawing/2014/main" id="{728526D7-1BB3-402A-9881-617B3E809F6C}"/>
              </a:ext>
            </a:extLst>
          </p:cNvPr>
          <p:cNvSpPr/>
          <p:nvPr/>
        </p:nvSpPr>
        <p:spPr>
          <a:xfrm>
            <a:off x="7523115" y="4164167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700" b="1" i="1" dirty="0">
                <a:solidFill>
                  <a:schemeClr val="accent3">
                    <a:lumMod val="75000"/>
                  </a:schemeClr>
                </a:solidFill>
              </a:rPr>
              <a:t>n=2 f1=NULL, fib2=NULL</a:t>
            </a:r>
          </a:p>
        </p:txBody>
      </p:sp>
      <p:sp>
        <p:nvSpPr>
          <p:cNvPr id="14" name="Lekerekített téglalap 24">
            <a:extLst>
              <a:ext uri="{FF2B5EF4-FFF2-40B4-BE49-F238E27FC236}">
                <a16:creationId xmlns:a16="http://schemas.microsoft.com/office/drawing/2014/main" id="{4F56F8F7-3A03-41EB-89C3-51A4DBB32063}"/>
              </a:ext>
            </a:extLst>
          </p:cNvPr>
          <p:cNvSpPr/>
          <p:nvPr/>
        </p:nvSpPr>
        <p:spPr>
          <a:xfrm>
            <a:off x="7536646" y="3643611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700" b="1" i="1" dirty="0">
                <a:solidFill>
                  <a:schemeClr val="accent3">
                    <a:lumMod val="75000"/>
                  </a:schemeClr>
                </a:solidFill>
              </a:rPr>
              <a:t>n=1 f1=NULL, fib2=NULL</a:t>
            </a:r>
          </a:p>
        </p:txBody>
      </p:sp>
    </p:spTree>
    <p:extLst>
      <p:ext uri="{BB962C8B-B14F-4D97-AF65-F5344CB8AC3E}">
        <p14:creationId xmlns:p14="http://schemas.microsoft.com/office/powerpoint/2010/main" val="1589530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90E55B8E-6974-4B69-B591-4E921B9D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26" y="125427"/>
            <a:ext cx="10515600" cy="1325563"/>
          </a:xfrm>
        </p:spPr>
        <p:txBody>
          <a:bodyPr/>
          <a:lstStyle/>
          <a:p>
            <a:r>
              <a:rPr lang="en-GB" b="1" u="sng" dirty="0">
                <a:solidFill>
                  <a:schemeClr val="accent5">
                    <a:lumMod val="75000"/>
                  </a:schemeClr>
                </a:solidFill>
              </a:rPr>
              <a:t>Fibonacci</a:t>
            </a:r>
            <a:r>
              <a:rPr lang="hu-HU" b="1" u="sng" dirty="0">
                <a:solidFill>
                  <a:schemeClr val="accent5">
                    <a:lumMod val="75000"/>
                  </a:schemeClr>
                </a:solidFill>
              </a:rPr>
              <a:t> Numbers</a:t>
            </a:r>
            <a:endParaRPr lang="en-GB" b="1" u="sng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9" name="Téglalap 20">
            <a:extLst>
              <a:ext uri="{FF2B5EF4-FFF2-40B4-BE49-F238E27FC236}">
                <a16:creationId xmlns:a16="http://schemas.microsoft.com/office/drawing/2014/main" id="{72B5FD7E-5D8F-457D-B5DD-85D1298E9482}"/>
              </a:ext>
            </a:extLst>
          </p:cNvPr>
          <p:cNvSpPr/>
          <p:nvPr/>
        </p:nvSpPr>
        <p:spPr>
          <a:xfrm>
            <a:off x="7462506" y="923278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2C60C3C-5B24-442B-B1CF-7D59003882CD}"/>
              </a:ext>
            </a:extLst>
          </p:cNvPr>
          <p:cNvSpPr txBox="1"/>
          <p:nvPr/>
        </p:nvSpPr>
        <p:spPr>
          <a:xfrm>
            <a:off x="8104591" y="5897198"/>
            <a:ext cx="12777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598730-5C8D-4C9D-A12F-508F6DBF546D}"/>
              </a:ext>
            </a:extLst>
          </p:cNvPr>
          <p:cNvSpPr txBox="1"/>
          <p:nvPr/>
        </p:nvSpPr>
        <p:spPr>
          <a:xfrm>
            <a:off x="1456546" y="1692161"/>
            <a:ext cx="2775760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rgbClr val="FFC000"/>
                </a:solidFill>
              </a:rPr>
              <a:t>fibonacci(n):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 </a:t>
            </a:r>
            <a:r>
              <a:rPr lang="hu-HU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if n == 0: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return 0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 if n == 1: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return 1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 fib1 = fibonacci(n-1)    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         fib2 = fibonacci(n-2)   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 result = fib1 + fib2    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 return result</a:t>
            </a:r>
            <a:endParaRPr lang="en-GB" b="1" i="1" dirty="0">
              <a:solidFill>
                <a:srgbClr val="FFC000"/>
              </a:solidFill>
            </a:endParaRPr>
          </a:p>
        </p:txBody>
      </p:sp>
      <p:sp>
        <p:nvSpPr>
          <p:cNvPr id="7" name="Lekerekített téglalap 24">
            <a:extLst>
              <a:ext uri="{FF2B5EF4-FFF2-40B4-BE49-F238E27FC236}">
                <a16:creationId xmlns:a16="http://schemas.microsoft.com/office/drawing/2014/main" id="{63ECD876-DDF4-42E0-BF6F-E6978F802BCB}"/>
              </a:ext>
            </a:extLst>
          </p:cNvPr>
          <p:cNvSpPr/>
          <p:nvPr/>
        </p:nvSpPr>
        <p:spPr>
          <a:xfrm>
            <a:off x="7536646" y="5205279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700" b="1" i="1" dirty="0">
                <a:solidFill>
                  <a:schemeClr val="accent3">
                    <a:lumMod val="75000"/>
                  </a:schemeClr>
                </a:solidFill>
              </a:rPr>
              <a:t>n=5 f1=NULL, fib2=NULL</a:t>
            </a:r>
          </a:p>
        </p:txBody>
      </p:sp>
    </p:spTree>
    <p:extLst>
      <p:ext uri="{BB962C8B-B14F-4D97-AF65-F5344CB8AC3E}">
        <p14:creationId xmlns:p14="http://schemas.microsoft.com/office/powerpoint/2010/main" val="178453421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90E55B8E-6974-4B69-B591-4E921B9D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26" y="125427"/>
            <a:ext cx="10515600" cy="1325563"/>
          </a:xfrm>
        </p:spPr>
        <p:txBody>
          <a:bodyPr/>
          <a:lstStyle/>
          <a:p>
            <a:r>
              <a:rPr lang="en-GB" b="1" u="sng" dirty="0">
                <a:solidFill>
                  <a:schemeClr val="accent5">
                    <a:lumMod val="75000"/>
                  </a:schemeClr>
                </a:solidFill>
              </a:rPr>
              <a:t>Fibonacci</a:t>
            </a:r>
            <a:r>
              <a:rPr lang="hu-HU" b="1" u="sng" dirty="0">
                <a:solidFill>
                  <a:schemeClr val="accent5">
                    <a:lumMod val="75000"/>
                  </a:schemeClr>
                </a:solidFill>
              </a:rPr>
              <a:t> Numbers</a:t>
            </a:r>
            <a:endParaRPr lang="en-GB" b="1" u="sng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9" name="Téglalap 20">
            <a:extLst>
              <a:ext uri="{FF2B5EF4-FFF2-40B4-BE49-F238E27FC236}">
                <a16:creationId xmlns:a16="http://schemas.microsoft.com/office/drawing/2014/main" id="{72B5FD7E-5D8F-457D-B5DD-85D1298E9482}"/>
              </a:ext>
            </a:extLst>
          </p:cNvPr>
          <p:cNvSpPr/>
          <p:nvPr/>
        </p:nvSpPr>
        <p:spPr>
          <a:xfrm>
            <a:off x="7462506" y="923278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2C60C3C-5B24-442B-B1CF-7D59003882CD}"/>
              </a:ext>
            </a:extLst>
          </p:cNvPr>
          <p:cNvSpPr txBox="1"/>
          <p:nvPr/>
        </p:nvSpPr>
        <p:spPr>
          <a:xfrm>
            <a:off x="8104591" y="5897198"/>
            <a:ext cx="12777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598730-5C8D-4C9D-A12F-508F6DBF546D}"/>
              </a:ext>
            </a:extLst>
          </p:cNvPr>
          <p:cNvSpPr txBox="1"/>
          <p:nvPr/>
        </p:nvSpPr>
        <p:spPr>
          <a:xfrm>
            <a:off x="1456546" y="1692161"/>
            <a:ext cx="2775760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rgbClr val="FFC000"/>
                </a:solidFill>
              </a:rPr>
              <a:t>fibonacci(n):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 if n == 0: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return 0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        if n == 1: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</a:t>
            </a:r>
            <a:r>
              <a:rPr lang="hu-HU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return 1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 fib1 = fibonacci(n-1)    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         fib2 = fibonacci(n-2)   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 result = fib1 + fib2    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 return result</a:t>
            </a:r>
            <a:endParaRPr lang="en-GB" b="1" i="1" dirty="0">
              <a:solidFill>
                <a:srgbClr val="FFC000"/>
              </a:solidFill>
            </a:endParaRPr>
          </a:p>
        </p:txBody>
      </p:sp>
      <p:sp>
        <p:nvSpPr>
          <p:cNvPr id="8" name="Lekerekített téglalap 24">
            <a:extLst>
              <a:ext uri="{FF2B5EF4-FFF2-40B4-BE49-F238E27FC236}">
                <a16:creationId xmlns:a16="http://schemas.microsoft.com/office/drawing/2014/main" id="{64212E9B-4AA3-4EA1-BD9C-6E60E96B2DD2}"/>
              </a:ext>
            </a:extLst>
          </p:cNvPr>
          <p:cNvSpPr/>
          <p:nvPr/>
        </p:nvSpPr>
        <p:spPr>
          <a:xfrm>
            <a:off x="7536646" y="5205279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700" b="1" i="1" dirty="0">
                <a:solidFill>
                  <a:schemeClr val="accent3">
                    <a:lumMod val="75000"/>
                  </a:schemeClr>
                </a:solidFill>
              </a:rPr>
              <a:t>n=5 f1=NULL, fib2=NULL</a:t>
            </a:r>
          </a:p>
        </p:txBody>
      </p:sp>
      <p:sp>
        <p:nvSpPr>
          <p:cNvPr id="9" name="Lekerekített téglalap 24">
            <a:extLst>
              <a:ext uri="{FF2B5EF4-FFF2-40B4-BE49-F238E27FC236}">
                <a16:creationId xmlns:a16="http://schemas.microsoft.com/office/drawing/2014/main" id="{D732811B-209C-474E-A597-2D803593D8F9}"/>
              </a:ext>
            </a:extLst>
          </p:cNvPr>
          <p:cNvSpPr/>
          <p:nvPr/>
        </p:nvSpPr>
        <p:spPr>
          <a:xfrm>
            <a:off x="7536646" y="4684723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700" b="1" i="1" dirty="0">
                <a:solidFill>
                  <a:schemeClr val="accent3">
                    <a:lumMod val="75000"/>
                  </a:schemeClr>
                </a:solidFill>
              </a:rPr>
              <a:t>n=4 f1=2, fib2=NULL</a:t>
            </a:r>
          </a:p>
        </p:txBody>
      </p:sp>
      <p:sp>
        <p:nvSpPr>
          <p:cNvPr id="12" name="Lekerekített téglalap 24">
            <a:extLst>
              <a:ext uri="{FF2B5EF4-FFF2-40B4-BE49-F238E27FC236}">
                <a16:creationId xmlns:a16="http://schemas.microsoft.com/office/drawing/2014/main" id="{74552C52-576B-430E-B11D-E61E00FA7FC3}"/>
              </a:ext>
            </a:extLst>
          </p:cNvPr>
          <p:cNvSpPr/>
          <p:nvPr/>
        </p:nvSpPr>
        <p:spPr>
          <a:xfrm>
            <a:off x="7523115" y="4164167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700" b="1" i="1" dirty="0">
                <a:solidFill>
                  <a:schemeClr val="accent3">
                    <a:lumMod val="75000"/>
                  </a:schemeClr>
                </a:solidFill>
              </a:rPr>
              <a:t>n=2 f1=NULL, fib2=NULL</a:t>
            </a:r>
          </a:p>
        </p:txBody>
      </p:sp>
      <p:sp>
        <p:nvSpPr>
          <p:cNvPr id="14" name="Lekerekített téglalap 24">
            <a:extLst>
              <a:ext uri="{FF2B5EF4-FFF2-40B4-BE49-F238E27FC236}">
                <a16:creationId xmlns:a16="http://schemas.microsoft.com/office/drawing/2014/main" id="{DA26BC5F-758E-4D30-8869-DE057417FA10}"/>
              </a:ext>
            </a:extLst>
          </p:cNvPr>
          <p:cNvSpPr/>
          <p:nvPr/>
        </p:nvSpPr>
        <p:spPr>
          <a:xfrm>
            <a:off x="7536646" y="3643611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700" b="1" i="1" dirty="0">
                <a:solidFill>
                  <a:schemeClr val="accent3">
                    <a:lumMod val="75000"/>
                  </a:schemeClr>
                </a:solidFill>
              </a:rPr>
              <a:t>n=1 f1=NULL, fib2=NULL</a:t>
            </a:r>
          </a:p>
        </p:txBody>
      </p:sp>
    </p:spTree>
    <p:extLst>
      <p:ext uri="{BB962C8B-B14F-4D97-AF65-F5344CB8AC3E}">
        <p14:creationId xmlns:p14="http://schemas.microsoft.com/office/powerpoint/2010/main" val="260028479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90E55B8E-6974-4B69-B591-4E921B9D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26" y="125427"/>
            <a:ext cx="10515600" cy="1325563"/>
          </a:xfrm>
        </p:spPr>
        <p:txBody>
          <a:bodyPr/>
          <a:lstStyle/>
          <a:p>
            <a:r>
              <a:rPr lang="en-GB" b="1" u="sng" dirty="0">
                <a:solidFill>
                  <a:schemeClr val="accent5">
                    <a:lumMod val="75000"/>
                  </a:schemeClr>
                </a:solidFill>
              </a:rPr>
              <a:t>Fibonacci</a:t>
            </a:r>
            <a:r>
              <a:rPr lang="hu-HU" b="1" u="sng" dirty="0">
                <a:solidFill>
                  <a:schemeClr val="accent5">
                    <a:lumMod val="75000"/>
                  </a:schemeClr>
                </a:solidFill>
              </a:rPr>
              <a:t> Numbers</a:t>
            </a:r>
            <a:endParaRPr lang="en-GB" b="1" u="sng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9" name="Téglalap 20">
            <a:extLst>
              <a:ext uri="{FF2B5EF4-FFF2-40B4-BE49-F238E27FC236}">
                <a16:creationId xmlns:a16="http://schemas.microsoft.com/office/drawing/2014/main" id="{72B5FD7E-5D8F-457D-B5DD-85D1298E9482}"/>
              </a:ext>
            </a:extLst>
          </p:cNvPr>
          <p:cNvSpPr/>
          <p:nvPr/>
        </p:nvSpPr>
        <p:spPr>
          <a:xfrm>
            <a:off x="7462506" y="923278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2C60C3C-5B24-442B-B1CF-7D59003882CD}"/>
              </a:ext>
            </a:extLst>
          </p:cNvPr>
          <p:cNvSpPr txBox="1"/>
          <p:nvPr/>
        </p:nvSpPr>
        <p:spPr>
          <a:xfrm>
            <a:off x="8104591" y="5897198"/>
            <a:ext cx="12777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598730-5C8D-4C9D-A12F-508F6DBF546D}"/>
              </a:ext>
            </a:extLst>
          </p:cNvPr>
          <p:cNvSpPr txBox="1"/>
          <p:nvPr/>
        </p:nvSpPr>
        <p:spPr>
          <a:xfrm>
            <a:off x="1456546" y="1692161"/>
            <a:ext cx="2775760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rgbClr val="FFC000"/>
                </a:solidFill>
              </a:rPr>
              <a:t>fibonacci(n):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 if n == 0: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return 0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 if n == 1: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return 1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 fib1 = fibonacci(n-1)    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         fib2 = fibonacci(n-2)   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 result = fib1 + fib2    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 return result</a:t>
            </a:r>
            <a:endParaRPr lang="en-GB" b="1" i="1" dirty="0">
              <a:solidFill>
                <a:srgbClr val="FFC000"/>
              </a:solidFill>
            </a:endParaRPr>
          </a:p>
        </p:txBody>
      </p:sp>
      <p:sp>
        <p:nvSpPr>
          <p:cNvPr id="8" name="Lekerekített téglalap 24">
            <a:extLst>
              <a:ext uri="{FF2B5EF4-FFF2-40B4-BE49-F238E27FC236}">
                <a16:creationId xmlns:a16="http://schemas.microsoft.com/office/drawing/2014/main" id="{64212E9B-4AA3-4EA1-BD9C-6E60E96B2DD2}"/>
              </a:ext>
            </a:extLst>
          </p:cNvPr>
          <p:cNvSpPr/>
          <p:nvPr/>
        </p:nvSpPr>
        <p:spPr>
          <a:xfrm>
            <a:off x="7536646" y="5205279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700" b="1" i="1" dirty="0">
                <a:solidFill>
                  <a:schemeClr val="accent3">
                    <a:lumMod val="75000"/>
                  </a:schemeClr>
                </a:solidFill>
              </a:rPr>
              <a:t>n=5 f1=NULL, fib2=NULL</a:t>
            </a:r>
          </a:p>
        </p:txBody>
      </p:sp>
      <p:sp>
        <p:nvSpPr>
          <p:cNvPr id="9" name="Lekerekített téglalap 24">
            <a:extLst>
              <a:ext uri="{FF2B5EF4-FFF2-40B4-BE49-F238E27FC236}">
                <a16:creationId xmlns:a16="http://schemas.microsoft.com/office/drawing/2014/main" id="{D732811B-209C-474E-A597-2D803593D8F9}"/>
              </a:ext>
            </a:extLst>
          </p:cNvPr>
          <p:cNvSpPr/>
          <p:nvPr/>
        </p:nvSpPr>
        <p:spPr>
          <a:xfrm>
            <a:off x="7536646" y="4684723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700" b="1" i="1" dirty="0">
                <a:solidFill>
                  <a:schemeClr val="accent3">
                    <a:lumMod val="75000"/>
                  </a:schemeClr>
                </a:solidFill>
              </a:rPr>
              <a:t>n=4 f1=2, fib2=NULL</a:t>
            </a:r>
          </a:p>
        </p:txBody>
      </p:sp>
      <p:sp>
        <p:nvSpPr>
          <p:cNvPr id="12" name="Lekerekített téglalap 24">
            <a:extLst>
              <a:ext uri="{FF2B5EF4-FFF2-40B4-BE49-F238E27FC236}">
                <a16:creationId xmlns:a16="http://schemas.microsoft.com/office/drawing/2014/main" id="{74552C52-576B-430E-B11D-E61E00FA7FC3}"/>
              </a:ext>
            </a:extLst>
          </p:cNvPr>
          <p:cNvSpPr/>
          <p:nvPr/>
        </p:nvSpPr>
        <p:spPr>
          <a:xfrm>
            <a:off x="7523115" y="4164167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700" b="1" i="1" dirty="0">
                <a:solidFill>
                  <a:schemeClr val="accent3">
                    <a:lumMod val="75000"/>
                  </a:schemeClr>
                </a:solidFill>
              </a:rPr>
              <a:t>n=2 f1=NULL, fib2=NULL</a:t>
            </a:r>
          </a:p>
        </p:txBody>
      </p:sp>
    </p:spTree>
    <p:extLst>
      <p:ext uri="{BB962C8B-B14F-4D97-AF65-F5344CB8AC3E}">
        <p14:creationId xmlns:p14="http://schemas.microsoft.com/office/powerpoint/2010/main" val="194225129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90E55B8E-6974-4B69-B591-4E921B9D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26" y="125427"/>
            <a:ext cx="10515600" cy="1325563"/>
          </a:xfrm>
        </p:spPr>
        <p:txBody>
          <a:bodyPr/>
          <a:lstStyle/>
          <a:p>
            <a:r>
              <a:rPr lang="en-GB" b="1" u="sng" dirty="0">
                <a:solidFill>
                  <a:schemeClr val="accent5">
                    <a:lumMod val="75000"/>
                  </a:schemeClr>
                </a:solidFill>
              </a:rPr>
              <a:t>Fibonacci</a:t>
            </a:r>
            <a:r>
              <a:rPr lang="hu-HU" b="1" u="sng" dirty="0">
                <a:solidFill>
                  <a:schemeClr val="accent5">
                    <a:lumMod val="75000"/>
                  </a:schemeClr>
                </a:solidFill>
              </a:rPr>
              <a:t> Numbers</a:t>
            </a:r>
            <a:endParaRPr lang="en-GB" b="1" u="sng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9" name="Téglalap 20">
            <a:extLst>
              <a:ext uri="{FF2B5EF4-FFF2-40B4-BE49-F238E27FC236}">
                <a16:creationId xmlns:a16="http://schemas.microsoft.com/office/drawing/2014/main" id="{72B5FD7E-5D8F-457D-B5DD-85D1298E9482}"/>
              </a:ext>
            </a:extLst>
          </p:cNvPr>
          <p:cNvSpPr/>
          <p:nvPr/>
        </p:nvSpPr>
        <p:spPr>
          <a:xfrm>
            <a:off x="7462506" y="923278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2C60C3C-5B24-442B-B1CF-7D59003882CD}"/>
              </a:ext>
            </a:extLst>
          </p:cNvPr>
          <p:cNvSpPr txBox="1"/>
          <p:nvPr/>
        </p:nvSpPr>
        <p:spPr>
          <a:xfrm>
            <a:off x="8104591" y="5897198"/>
            <a:ext cx="12777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598730-5C8D-4C9D-A12F-508F6DBF546D}"/>
              </a:ext>
            </a:extLst>
          </p:cNvPr>
          <p:cNvSpPr txBox="1"/>
          <p:nvPr/>
        </p:nvSpPr>
        <p:spPr>
          <a:xfrm>
            <a:off x="1456546" y="1692161"/>
            <a:ext cx="2775760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rgbClr val="FFC000"/>
                </a:solidFill>
              </a:rPr>
              <a:t>fibonacci(n):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 if n == 0: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return 0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 if n == 1: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return 1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 fib1 = fibonacci(n-1)    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         fib2 = fibonacci(n-2)   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 result = fib1 + fib2    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 return result</a:t>
            </a:r>
            <a:endParaRPr lang="en-GB" b="1" i="1" dirty="0">
              <a:solidFill>
                <a:srgbClr val="FFC000"/>
              </a:solidFill>
            </a:endParaRPr>
          </a:p>
        </p:txBody>
      </p:sp>
      <p:sp>
        <p:nvSpPr>
          <p:cNvPr id="8" name="Lekerekített téglalap 24">
            <a:extLst>
              <a:ext uri="{FF2B5EF4-FFF2-40B4-BE49-F238E27FC236}">
                <a16:creationId xmlns:a16="http://schemas.microsoft.com/office/drawing/2014/main" id="{64212E9B-4AA3-4EA1-BD9C-6E60E96B2DD2}"/>
              </a:ext>
            </a:extLst>
          </p:cNvPr>
          <p:cNvSpPr/>
          <p:nvPr/>
        </p:nvSpPr>
        <p:spPr>
          <a:xfrm>
            <a:off x="7536646" y="5205279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700" b="1" i="1" dirty="0">
                <a:solidFill>
                  <a:schemeClr val="accent3">
                    <a:lumMod val="75000"/>
                  </a:schemeClr>
                </a:solidFill>
              </a:rPr>
              <a:t>n=5 f1=NULL, fib2=NULL</a:t>
            </a:r>
          </a:p>
        </p:txBody>
      </p:sp>
      <p:sp>
        <p:nvSpPr>
          <p:cNvPr id="9" name="Lekerekített téglalap 24">
            <a:extLst>
              <a:ext uri="{FF2B5EF4-FFF2-40B4-BE49-F238E27FC236}">
                <a16:creationId xmlns:a16="http://schemas.microsoft.com/office/drawing/2014/main" id="{D732811B-209C-474E-A597-2D803593D8F9}"/>
              </a:ext>
            </a:extLst>
          </p:cNvPr>
          <p:cNvSpPr/>
          <p:nvPr/>
        </p:nvSpPr>
        <p:spPr>
          <a:xfrm>
            <a:off x="7536646" y="4684723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700" b="1" i="1" dirty="0">
                <a:solidFill>
                  <a:schemeClr val="accent3">
                    <a:lumMod val="75000"/>
                  </a:schemeClr>
                </a:solidFill>
              </a:rPr>
              <a:t>n=4 f1=2, fib2=NULL</a:t>
            </a:r>
          </a:p>
        </p:txBody>
      </p:sp>
      <p:sp>
        <p:nvSpPr>
          <p:cNvPr id="12" name="Lekerekített téglalap 24">
            <a:extLst>
              <a:ext uri="{FF2B5EF4-FFF2-40B4-BE49-F238E27FC236}">
                <a16:creationId xmlns:a16="http://schemas.microsoft.com/office/drawing/2014/main" id="{74552C52-576B-430E-B11D-E61E00FA7FC3}"/>
              </a:ext>
            </a:extLst>
          </p:cNvPr>
          <p:cNvSpPr/>
          <p:nvPr/>
        </p:nvSpPr>
        <p:spPr>
          <a:xfrm>
            <a:off x="7523115" y="4164167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700" b="1" i="1" dirty="0">
                <a:solidFill>
                  <a:schemeClr val="accent3">
                    <a:lumMod val="75000"/>
                  </a:schemeClr>
                </a:solidFill>
              </a:rPr>
              <a:t>n=2 f1=1, fib2=NULL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5105AD4-6790-4860-A148-06BC61DEAE1A}"/>
              </a:ext>
            </a:extLst>
          </p:cNvPr>
          <p:cNvSpPr/>
          <p:nvPr/>
        </p:nvSpPr>
        <p:spPr>
          <a:xfrm>
            <a:off x="2459115" y="3790766"/>
            <a:ext cx="1589102" cy="541538"/>
          </a:xfrm>
          <a:prstGeom prst="ellipse">
            <a:avLst/>
          </a:prstGeom>
          <a:noFill/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990180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90E55B8E-6974-4B69-B591-4E921B9D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26" y="125427"/>
            <a:ext cx="10515600" cy="1325563"/>
          </a:xfrm>
        </p:spPr>
        <p:txBody>
          <a:bodyPr/>
          <a:lstStyle/>
          <a:p>
            <a:r>
              <a:rPr lang="en-GB" b="1" u="sng" dirty="0">
                <a:solidFill>
                  <a:schemeClr val="accent5">
                    <a:lumMod val="75000"/>
                  </a:schemeClr>
                </a:solidFill>
              </a:rPr>
              <a:t>Fibonacci</a:t>
            </a:r>
            <a:r>
              <a:rPr lang="hu-HU" b="1" u="sng" dirty="0">
                <a:solidFill>
                  <a:schemeClr val="accent5">
                    <a:lumMod val="75000"/>
                  </a:schemeClr>
                </a:solidFill>
              </a:rPr>
              <a:t> Numbers</a:t>
            </a:r>
            <a:endParaRPr lang="en-GB" b="1" u="sng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9" name="Téglalap 20">
            <a:extLst>
              <a:ext uri="{FF2B5EF4-FFF2-40B4-BE49-F238E27FC236}">
                <a16:creationId xmlns:a16="http://schemas.microsoft.com/office/drawing/2014/main" id="{72B5FD7E-5D8F-457D-B5DD-85D1298E9482}"/>
              </a:ext>
            </a:extLst>
          </p:cNvPr>
          <p:cNvSpPr/>
          <p:nvPr/>
        </p:nvSpPr>
        <p:spPr>
          <a:xfrm>
            <a:off x="7462506" y="923278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2C60C3C-5B24-442B-B1CF-7D59003882CD}"/>
              </a:ext>
            </a:extLst>
          </p:cNvPr>
          <p:cNvSpPr txBox="1"/>
          <p:nvPr/>
        </p:nvSpPr>
        <p:spPr>
          <a:xfrm>
            <a:off x="8104591" y="5897198"/>
            <a:ext cx="12777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598730-5C8D-4C9D-A12F-508F6DBF546D}"/>
              </a:ext>
            </a:extLst>
          </p:cNvPr>
          <p:cNvSpPr txBox="1"/>
          <p:nvPr/>
        </p:nvSpPr>
        <p:spPr>
          <a:xfrm>
            <a:off x="1456546" y="1692161"/>
            <a:ext cx="2775760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rgbClr val="FFC000"/>
                </a:solidFill>
              </a:rPr>
              <a:t>fibonacci(n):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 if n == 0: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return 0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 if n == 1: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return 1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 fib1 = fibonacci(n-1)    </a:t>
            </a:r>
          </a:p>
          <a:p>
            <a:r>
              <a:rPr lang="hu-HU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        fib2 = fibonacci(n-2)   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 result = fib1 + fib2    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 return result</a:t>
            </a:r>
            <a:endParaRPr lang="en-GB" b="1" i="1" dirty="0">
              <a:solidFill>
                <a:srgbClr val="FFC000"/>
              </a:solidFill>
            </a:endParaRPr>
          </a:p>
        </p:txBody>
      </p:sp>
      <p:sp>
        <p:nvSpPr>
          <p:cNvPr id="8" name="Lekerekített téglalap 24">
            <a:extLst>
              <a:ext uri="{FF2B5EF4-FFF2-40B4-BE49-F238E27FC236}">
                <a16:creationId xmlns:a16="http://schemas.microsoft.com/office/drawing/2014/main" id="{64212E9B-4AA3-4EA1-BD9C-6E60E96B2DD2}"/>
              </a:ext>
            </a:extLst>
          </p:cNvPr>
          <p:cNvSpPr/>
          <p:nvPr/>
        </p:nvSpPr>
        <p:spPr>
          <a:xfrm>
            <a:off x="7536646" y="5205279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700" b="1" i="1" dirty="0">
                <a:solidFill>
                  <a:schemeClr val="accent3">
                    <a:lumMod val="75000"/>
                  </a:schemeClr>
                </a:solidFill>
              </a:rPr>
              <a:t>n=5 f1=NULL, fib2=NULL</a:t>
            </a:r>
          </a:p>
        </p:txBody>
      </p:sp>
      <p:sp>
        <p:nvSpPr>
          <p:cNvPr id="9" name="Lekerekített téglalap 24">
            <a:extLst>
              <a:ext uri="{FF2B5EF4-FFF2-40B4-BE49-F238E27FC236}">
                <a16:creationId xmlns:a16="http://schemas.microsoft.com/office/drawing/2014/main" id="{D732811B-209C-474E-A597-2D803593D8F9}"/>
              </a:ext>
            </a:extLst>
          </p:cNvPr>
          <p:cNvSpPr/>
          <p:nvPr/>
        </p:nvSpPr>
        <p:spPr>
          <a:xfrm>
            <a:off x="7536646" y="4684723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700" b="1" i="1" dirty="0">
                <a:solidFill>
                  <a:schemeClr val="accent3">
                    <a:lumMod val="75000"/>
                  </a:schemeClr>
                </a:solidFill>
              </a:rPr>
              <a:t>n=4 f1=2, fib2=NULL</a:t>
            </a:r>
          </a:p>
        </p:txBody>
      </p:sp>
      <p:sp>
        <p:nvSpPr>
          <p:cNvPr id="12" name="Lekerekített téglalap 24">
            <a:extLst>
              <a:ext uri="{FF2B5EF4-FFF2-40B4-BE49-F238E27FC236}">
                <a16:creationId xmlns:a16="http://schemas.microsoft.com/office/drawing/2014/main" id="{74552C52-576B-430E-B11D-E61E00FA7FC3}"/>
              </a:ext>
            </a:extLst>
          </p:cNvPr>
          <p:cNvSpPr/>
          <p:nvPr/>
        </p:nvSpPr>
        <p:spPr>
          <a:xfrm>
            <a:off x="7523115" y="4164167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700" b="1" i="1" dirty="0">
                <a:solidFill>
                  <a:schemeClr val="accent3">
                    <a:lumMod val="75000"/>
                  </a:schemeClr>
                </a:solidFill>
              </a:rPr>
              <a:t>n=2 f1=1, fib2=NULL</a:t>
            </a:r>
          </a:p>
        </p:txBody>
      </p:sp>
    </p:spTree>
    <p:extLst>
      <p:ext uri="{BB962C8B-B14F-4D97-AF65-F5344CB8AC3E}">
        <p14:creationId xmlns:p14="http://schemas.microsoft.com/office/powerpoint/2010/main" val="236705763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90E55B8E-6974-4B69-B591-4E921B9D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26" y="125427"/>
            <a:ext cx="10515600" cy="1325563"/>
          </a:xfrm>
        </p:spPr>
        <p:txBody>
          <a:bodyPr/>
          <a:lstStyle/>
          <a:p>
            <a:r>
              <a:rPr lang="en-GB" b="1" u="sng" dirty="0">
                <a:solidFill>
                  <a:schemeClr val="accent5">
                    <a:lumMod val="75000"/>
                  </a:schemeClr>
                </a:solidFill>
              </a:rPr>
              <a:t>Fibonacci</a:t>
            </a:r>
            <a:r>
              <a:rPr lang="hu-HU" b="1" u="sng" dirty="0">
                <a:solidFill>
                  <a:schemeClr val="accent5">
                    <a:lumMod val="75000"/>
                  </a:schemeClr>
                </a:solidFill>
              </a:rPr>
              <a:t> Numbers</a:t>
            </a:r>
            <a:endParaRPr lang="en-GB" b="1" u="sng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9" name="Téglalap 20">
            <a:extLst>
              <a:ext uri="{FF2B5EF4-FFF2-40B4-BE49-F238E27FC236}">
                <a16:creationId xmlns:a16="http://schemas.microsoft.com/office/drawing/2014/main" id="{72B5FD7E-5D8F-457D-B5DD-85D1298E9482}"/>
              </a:ext>
            </a:extLst>
          </p:cNvPr>
          <p:cNvSpPr/>
          <p:nvPr/>
        </p:nvSpPr>
        <p:spPr>
          <a:xfrm>
            <a:off x="7462506" y="923278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2C60C3C-5B24-442B-B1CF-7D59003882CD}"/>
              </a:ext>
            </a:extLst>
          </p:cNvPr>
          <p:cNvSpPr txBox="1"/>
          <p:nvPr/>
        </p:nvSpPr>
        <p:spPr>
          <a:xfrm>
            <a:off x="8104591" y="5897198"/>
            <a:ext cx="12777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598730-5C8D-4C9D-A12F-508F6DBF546D}"/>
              </a:ext>
            </a:extLst>
          </p:cNvPr>
          <p:cNvSpPr txBox="1"/>
          <p:nvPr/>
        </p:nvSpPr>
        <p:spPr>
          <a:xfrm>
            <a:off x="1456546" y="1692161"/>
            <a:ext cx="2775760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fibonacci(n):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 if n == 0: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return 0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 if n == 1: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return 1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 fib1 = fibonacci(n-1)    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         fib2 = fibonacci(n-2)   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 result = fib1 + fib2    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 return result</a:t>
            </a:r>
            <a:endParaRPr lang="en-GB" b="1" i="1" dirty="0">
              <a:solidFill>
                <a:srgbClr val="FFC000"/>
              </a:solidFill>
            </a:endParaRPr>
          </a:p>
        </p:txBody>
      </p:sp>
      <p:sp>
        <p:nvSpPr>
          <p:cNvPr id="8" name="Lekerekített téglalap 24">
            <a:extLst>
              <a:ext uri="{FF2B5EF4-FFF2-40B4-BE49-F238E27FC236}">
                <a16:creationId xmlns:a16="http://schemas.microsoft.com/office/drawing/2014/main" id="{64212E9B-4AA3-4EA1-BD9C-6E60E96B2DD2}"/>
              </a:ext>
            </a:extLst>
          </p:cNvPr>
          <p:cNvSpPr/>
          <p:nvPr/>
        </p:nvSpPr>
        <p:spPr>
          <a:xfrm>
            <a:off x="7536646" y="5205279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700" b="1" i="1" dirty="0">
                <a:solidFill>
                  <a:schemeClr val="accent3">
                    <a:lumMod val="75000"/>
                  </a:schemeClr>
                </a:solidFill>
              </a:rPr>
              <a:t>n=5 f1=NULL, fib2=NULL</a:t>
            </a:r>
          </a:p>
        </p:txBody>
      </p:sp>
      <p:sp>
        <p:nvSpPr>
          <p:cNvPr id="9" name="Lekerekített téglalap 24">
            <a:extLst>
              <a:ext uri="{FF2B5EF4-FFF2-40B4-BE49-F238E27FC236}">
                <a16:creationId xmlns:a16="http://schemas.microsoft.com/office/drawing/2014/main" id="{D732811B-209C-474E-A597-2D803593D8F9}"/>
              </a:ext>
            </a:extLst>
          </p:cNvPr>
          <p:cNvSpPr/>
          <p:nvPr/>
        </p:nvSpPr>
        <p:spPr>
          <a:xfrm>
            <a:off x="7536646" y="4684723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700" b="1" i="1" dirty="0">
                <a:solidFill>
                  <a:schemeClr val="accent3">
                    <a:lumMod val="75000"/>
                  </a:schemeClr>
                </a:solidFill>
              </a:rPr>
              <a:t>n=4 f1=2, fib2=NULL</a:t>
            </a:r>
          </a:p>
        </p:txBody>
      </p:sp>
      <p:sp>
        <p:nvSpPr>
          <p:cNvPr id="12" name="Lekerekített téglalap 24">
            <a:extLst>
              <a:ext uri="{FF2B5EF4-FFF2-40B4-BE49-F238E27FC236}">
                <a16:creationId xmlns:a16="http://schemas.microsoft.com/office/drawing/2014/main" id="{74552C52-576B-430E-B11D-E61E00FA7FC3}"/>
              </a:ext>
            </a:extLst>
          </p:cNvPr>
          <p:cNvSpPr/>
          <p:nvPr/>
        </p:nvSpPr>
        <p:spPr>
          <a:xfrm>
            <a:off x="7523115" y="4164167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700" b="1" i="1" dirty="0">
                <a:solidFill>
                  <a:schemeClr val="accent3">
                    <a:lumMod val="75000"/>
                  </a:schemeClr>
                </a:solidFill>
              </a:rPr>
              <a:t>n=2 f1=1, fib2=NULL</a:t>
            </a:r>
          </a:p>
        </p:txBody>
      </p:sp>
    </p:spTree>
    <p:extLst>
      <p:ext uri="{BB962C8B-B14F-4D97-AF65-F5344CB8AC3E}">
        <p14:creationId xmlns:p14="http://schemas.microsoft.com/office/powerpoint/2010/main" val="9345860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90E55B8E-6974-4B69-B591-4E921B9D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26" y="125427"/>
            <a:ext cx="10515600" cy="1325563"/>
          </a:xfrm>
        </p:spPr>
        <p:txBody>
          <a:bodyPr/>
          <a:lstStyle/>
          <a:p>
            <a:r>
              <a:rPr lang="en-GB" b="1" u="sng" dirty="0">
                <a:solidFill>
                  <a:schemeClr val="accent5">
                    <a:lumMod val="75000"/>
                  </a:schemeClr>
                </a:solidFill>
              </a:rPr>
              <a:t>Fibonacci</a:t>
            </a:r>
            <a:r>
              <a:rPr lang="hu-HU" b="1" u="sng" dirty="0">
                <a:solidFill>
                  <a:schemeClr val="accent5">
                    <a:lumMod val="75000"/>
                  </a:schemeClr>
                </a:solidFill>
              </a:rPr>
              <a:t> Numbers</a:t>
            </a:r>
            <a:endParaRPr lang="en-GB" b="1" u="sng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9" name="Téglalap 20">
            <a:extLst>
              <a:ext uri="{FF2B5EF4-FFF2-40B4-BE49-F238E27FC236}">
                <a16:creationId xmlns:a16="http://schemas.microsoft.com/office/drawing/2014/main" id="{72B5FD7E-5D8F-457D-B5DD-85D1298E9482}"/>
              </a:ext>
            </a:extLst>
          </p:cNvPr>
          <p:cNvSpPr/>
          <p:nvPr/>
        </p:nvSpPr>
        <p:spPr>
          <a:xfrm>
            <a:off x="7462506" y="923278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2C60C3C-5B24-442B-B1CF-7D59003882CD}"/>
              </a:ext>
            </a:extLst>
          </p:cNvPr>
          <p:cNvSpPr txBox="1"/>
          <p:nvPr/>
        </p:nvSpPr>
        <p:spPr>
          <a:xfrm>
            <a:off x="8104591" y="5897198"/>
            <a:ext cx="12777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598730-5C8D-4C9D-A12F-508F6DBF546D}"/>
              </a:ext>
            </a:extLst>
          </p:cNvPr>
          <p:cNvSpPr txBox="1"/>
          <p:nvPr/>
        </p:nvSpPr>
        <p:spPr>
          <a:xfrm>
            <a:off x="1456546" y="1692161"/>
            <a:ext cx="2775760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fibonacci(n):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 if n == 0: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return 0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 if n == 1: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return 1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 fib1 = fibonacci(n-1)    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         fib2 = fibonacci(n-2)   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 result = fib1 + fib2    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 return result</a:t>
            </a:r>
            <a:endParaRPr lang="en-GB" b="1" i="1" dirty="0">
              <a:solidFill>
                <a:srgbClr val="FFC000"/>
              </a:solidFill>
            </a:endParaRPr>
          </a:p>
        </p:txBody>
      </p:sp>
      <p:sp>
        <p:nvSpPr>
          <p:cNvPr id="8" name="Lekerekített téglalap 24">
            <a:extLst>
              <a:ext uri="{FF2B5EF4-FFF2-40B4-BE49-F238E27FC236}">
                <a16:creationId xmlns:a16="http://schemas.microsoft.com/office/drawing/2014/main" id="{64212E9B-4AA3-4EA1-BD9C-6E60E96B2DD2}"/>
              </a:ext>
            </a:extLst>
          </p:cNvPr>
          <p:cNvSpPr/>
          <p:nvPr/>
        </p:nvSpPr>
        <p:spPr>
          <a:xfrm>
            <a:off x="7536646" y="5205279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700" b="1" i="1" dirty="0">
                <a:solidFill>
                  <a:schemeClr val="accent3">
                    <a:lumMod val="75000"/>
                  </a:schemeClr>
                </a:solidFill>
              </a:rPr>
              <a:t>n=5 f1=NULL, fib2=NULL</a:t>
            </a:r>
          </a:p>
        </p:txBody>
      </p:sp>
      <p:sp>
        <p:nvSpPr>
          <p:cNvPr id="9" name="Lekerekített téglalap 24">
            <a:extLst>
              <a:ext uri="{FF2B5EF4-FFF2-40B4-BE49-F238E27FC236}">
                <a16:creationId xmlns:a16="http://schemas.microsoft.com/office/drawing/2014/main" id="{D732811B-209C-474E-A597-2D803593D8F9}"/>
              </a:ext>
            </a:extLst>
          </p:cNvPr>
          <p:cNvSpPr/>
          <p:nvPr/>
        </p:nvSpPr>
        <p:spPr>
          <a:xfrm>
            <a:off x="7536646" y="4684723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700" b="1" i="1" dirty="0">
                <a:solidFill>
                  <a:schemeClr val="accent3">
                    <a:lumMod val="75000"/>
                  </a:schemeClr>
                </a:solidFill>
              </a:rPr>
              <a:t>n=4 f1=2, fib2=NULL</a:t>
            </a:r>
          </a:p>
        </p:txBody>
      </p:sp>
      <p:sp>
        <p:nvSpPr>
          <p:cNvPr id="12" name="Lekerekített téglalap 24">
            <a:extLst>
              <a:ext uri="{FF2B5EF4-FFF2-40B4-BE49-F238E27FC236}">
                <a16:creationId xmlns:a16="http://schemas.microsoft.com/office/drawing/2014/main" id="{74552C52-576B-430E-B11D-E61E00FA7FC3}"/>
              </a:ext>
            </a:extLst>
          </p:cNvPr>
          <p:cNvSpPr/>
          <p:nvPr/>
        </p:nvSpPr>
        <p:spPr>
          <a:xfrm>
            <a:off x="7523115" y="4164167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700" b="1" i="1" dirty="0">
                <a:solidFill>
                  <a:schemeClr val="accent3">
                    <a:lumMod val="75000"/>
                  </a:schemeClr>
                </a:solidFill>
              </a:rPr>
              <a:t>n=2 f1=1, fib2=NULL</a:t>
            </a:r>
          </a:p>
        </p:txBody>
      </p:sp>
      <p:sp>
        <p:nvSpPr>
          <p:cNvPr id="10" name="Lekerekített téglalap 24">
            <a:extLst>
              <a:ext uri="{FF2B5EF4-FFF2-40B4-BE49-F238E27FC236}">
                <a16:creationId xmlns:a16="http://schemas.microsoft.com/office/drawing/2014/main" id="{BF24B9E6-1DC4-4CA5-8812-C1D534352C13}"/>
              </a:ext>
            </a:extLst>
          </p:cNvPr>
          <p:cNvSpPr/>
          <p:nvPr/>
        </p:nvSpPr>
        <p:spPr>
          <a:xfrm>
            <a:off x="7536646" y="3643611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700" b="1" i="1" dirty="0">
                <a:solidFill>
                  <a:schemeClr val="accent3">
                    <a:lumMod val="75000"/>
                  </a:schemeClr>
                </a:solidFill>
              </a:rPr>
              <a:t>n=0 f1=NULL, fib2=NULL</a:t>
            </a:r>
          </a:p>
        </p:txBody>
      </p:sp>
    </p:spTree>
    <p:extLst>
      <p:ext uri="{BB962C8B-B14F-4D97-AF65-F5344CB8AC3E}">
        <p14:creationId xmlns:p14="http://schemas.microsoft.com/office/powerpoint/2010/main" val="262107544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90E55B8E-6974-4B69-B591-4E921B9D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26" y="125427"/>
            <a:ext cx="10515600" cy="1325563"/>
          </a:xfrm>
        </p:spPr>
        <p:txBody>
          <a:bodyPr/>
          <a:lstStyle/>
          <a:p>
            <a:r>
              <a:rPr lang="en-GB" b="1" u="sng" dirty="0">
                <a:solidFill>
                  <a:schemeClr val="accent5">
                    <a:lumMod val="75000"/>
                  </a:schemeClr>
                </a:solidFill>
              </a:rPr>
              <a:t>Fibonacci</a:t>
            </a:r>
            <a:r>
              <a:rPr lang="hu-HU" b="1" u="sng" dirty="0">
                <a:solidFill>
                  <a:schemeClr val="accent5">
                    <a:lumMod val="75000"/>
                  </a:schemeClr>
                </a:solidFill>
              </a:rPr>
              <a:t> Numbers</a:t>
            </a:r>
            <a:endParaRPr lang="en-GB" b="1" u="sng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9" name="Téglalap 20">
            <a:extLst>
              <a:ext uri="{FF2B5EF4-FFF2-40B4-BE49-F238E27FC236}">
                <a16:creationId xmlns:a16="http://schemas.microsoft.com/office/drawing/2014/main" id="{72B5FD7E-5D8F-457D-B5DD-85D1298E9482}"/>
              </a:ext>
            </a:extLst>
          </p:cNvPr>
          <p:cNvSpPr/>
          <p:nvPr/>
        </p:nvSpPr>
        <p:spPr>
          <a:xfrm>
            <a:off x="7462506" y="923278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2C60C3C-5B24-442B-B1CF-7D59003882CD}"/>
              </a:ext>
            </a:extLst>
          </p:cNvPr>
          <p:cNvSpPr txBox="1"/>
          <p:nvPr/>
        </p:nvSpPr>
        <p:spPr>
          <a:xfrm>
            <a:off x="8104591" y="5897198"/>
            <a:ext cx="12777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598730-5C8D-4C9D-A12F-508F6DBF546D}"/>
              </a:ext>
            </a:extLst>
          </p:cNvPr>
          <p:cNvSpPr txBox="1"/>
          <p:nvPr/>
        </p:nvSpPr>
        <p:spPr>
          <a:xfrm>
            <a:off x="1456546" y="1692161"/>
            <a:ext cx="2775760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rgbClr val="FFC000"/>
                </a:solidFill>
              </a:rPr>
              <a:t>fibonacci(n):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 </a:t>
            </a:r>
            <a:r>
              <a:rPr lang="hu-HU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if n == 0:</a:t>
            </a:r>
          </a:p>
          <a:p>
            <a:r>
              <a:rPr lang="hu-HU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	return 0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 if n == 1: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return 1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 fib1 = fibonacci(n-1)    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         fib2 = fibonacci(n-2)   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 result = fib1 + fib2    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 return result</a:t>
            </a:r>
            <a:endParaRPr lang="en-GB" b="1" i="1" dirty="0">
              <a:solidFill>
                <a:srgbClr val="FFC000"/>
              </a:solidFill>
            </a:endParaRPr>
          </a:p>
        </p:txBody>
      </p:sp>
      <p:sp>
        <p:nvSpPr>
          <p:cNvPr id="8" name="Lekerekített téglalap 24">
            <a:extLst>
              <a:ext uri="{FF2B5EF4-FFF2-40B4-BE49-F238E27FC236}">
                <a16:creationId xmlns:a16="http://schemas.microsoft.com/office/drawing/2014/main" id="{64212E9B-4AA3-4EA1-BD9C-6E60E96B2DD2}"/>
              </a:ext>
            </a:extLst>
          </p:cNvPr>
          <p:cNvSpPr/>
          <p:nvPr/>
        </p:nvSpPr>
        <p:spPr>
          <a:xfrm>
            <a:off x="7536646" y="5205279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700" b="1" i="1" dirty="0">
                <a:solidFill>
                  <a:schemeClr val="accent3">
                    <a:lumMod val="75000"/>
                  </a:schemeClr>
                </a:solidFill>
              </a:rPr>
              <a:t>n=5 f1=NULL, fib2=NULL</a:t>
            </a:r>
          </a:p>
        </p:txBody>
      </p:sp>
      <p:sp>
        <p:nvSpPr>
          <p:cNvPr id="9" name="Lekerekített téglalap 24">
            <a:extLst>
              <a:ext uri="{FF2B5EF4-FFF2-40B4-BE49-F238E27FC236}">
                <a16:creationId xmlns:a16="http://schemas.microsoft.com/office/drawing/2014/main" id="{D732811B-209C-474E-A597-2D803593D8F9}"/>
              </a:ext>
            </a:extLst>
          </p:cNvPr>
          <p:cNvSpPr/>
          <p:nvPr/>
        </p:nvSpPr>
        <p:spPr>
          <a:xfrm>
            <a:off x="7536646" y="4684723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700" b="1" i="1" dirty="0">
                <a:solidFill>
                  <a:schemeClr val="accent3">
                    <a:lumMod val="75000"/>
                  </a:schemeClr>
                </a:solidFill>
              </a:rPr>
              <a:t>n=4 f1=2, fib2=NULL</a:t>
            </a:r>
          </a:p>
        </p:txBody>
      </p:sp>
      <p:sp>
        <p:nvSpPr>
          <p:cNvPr id="12" name="Lekerekített téglalap 24">
            <a:extLst>
              <a:ext uri="{FF2B5EF4-FFF2-40B4-BE49-F238E27FC236}">
                <a16:creationId xmlns:a16="http://schemas.microsoft.com/office/drawing/2014/main" id="{74552C52-576B-430E-B11D-E61E00FA7FC3}"/>
              </a:ext>
            </a:extLst>
          </p:cNvPr>
          <p:cNvSpPr/>
          <p:nvPr/>
        </p:nvSpPr>
        <p:spPr>
          <a:xfrm>
            <a:off x="7523115" y="4164167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700" b="1" i="1" dirty="0">
                <a:solidFill>
                  <a:schemeClr val="accent3">
                    <a:lumMod val="75000"/>
                  </a:schemeClr>
                </a:solidFill>
              </a:rPr>
              <a:t>n=2 f1=1, fib2=NULL</a:t>
            </a:r>
          </a:p>
        </p:txBody>
      </p:sp>
      <p:sp>
        <p:nvSpPr>
          <p:cNvPr id="10" name="Lekerekített téglalap 24">
            <a:extLst>
              <a:ext uri="{FF2B5EF4-FFF2-40B4-BE49-F238E27FC236}">
                <a16:creationId xmlns:a16="http://schemas.microsoft.com/office/drawing/2014/main" id="{BF24B9E6-1DC4-4CA5-8812-C1D534352C13}"/>
              </a:ext>
            </a:extLst>
          </p:cNvPr>
          <p:cNvSpPr/>
          <p:nvPr/>
        </p:nvSpPr>
        <p:spPr>
          <a:xfrm>
            <a:off x="7536646" y="3643611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700" b="1" i="1" dirty="0">
                <a:solidFill>
                  <a:schemeClr val="accent3">
                    <a:lumMod val="75000"/>
                  </a:schemeClr>
                </a:solidFill>
              </a:rPr>
              <a:t>n=0 f1=NULL, fib2=NULL</a:t>
            </a:r>
          </a:p>
        </p:txBody>
      </p:sp>
    </p:spTree>
    <p:extLst>
      <p:ext uri="{BB962C8B-B14F-4D97-AF65-F5344CB8AC3E}">
        <p14:creationId xmlns:p14="http://schemas.microsoft.com/office/powerpoint/2010/main" val="21669713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90E55B8E-6974-4B69-B591-4E921B9D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26" y="125427"/>
            <a:ext cx="10515600" cy="1325563"/>
          </a:xfrm>
        </p:spPr>
        <p:txBody>
          <a:bodyPr/>
          <a:lstStyle/>
          <a:p>
            <a:r>
              <a:rPr lang="en-GB" b="1" u="sng" dirty="0">
                <a:solidFill>
                  <a:schemeClr val="accent5">
                    <a:lumMod val="75000"/>
                  </a:schemeClr>
                </a:solidFill>
              </a:rPr>
              <a:t>Fibonacci</a:t>
            </a:r>
            <a:r>
              <a:rPr lang="hu-HU" b="1" u="sng" dirty="0">
                <a:solidFill>
                  <a:schemeClr val="accent5">
                    <a:lumMod val="75000"/>
                  </a:schemeClr>
                </a:solidFill>
              </a:rPr>
              <a:t> Numbers</a:t>
            </a:r>
            <a:endParaRPr lang="en-GB" b="1" u="sng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9" name="Téglalap 20">
            <a:extLst>
              <a:ext uri="{FF2B5EF4-FFF2-40B4-BE49-F238E27FC236}">
                <a16:creationId xmlns:a16="http://schemas.microsoft.com/office/drawing/2014/main" id="{72B5FD7E-5D8F-457D-B5DD-85D1298E9482}"/>
              </a:ext>
            </a:extLst>
          </p:cNvPr>
          <p:cNvSpPr/>
          <p:nvPr/>
        </p:nvSpPr>
        <p:spPr>
          <a:xfrm>
            <a:off x="7462506" y="923278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2C60C3C-5B24-442B-B1CF-7D59003882CD}"/>
              </a:ext>
            </a:extLst>
          </p:cNvPr>
          <p:cNvSpPr txBox="1"/>
          <p:nvPr/>
        </p:nvSpPr>
        <p:spPr>
          <a:xfrm>
            <a:off x="8104591" y="5897198"/>
            <a:ext cx="12777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598730-5C8D-4C9D-A12F-508F6DBF546D}"/>
              </a:ext>
            </a:extLst>
          </p:cNvPr>
          <p:cNvSpPr txBox="1"/>
          <p:nvPr/>
        </p:nvSpPr>
        <p:spPr>
          <a:xfrm>
            <a:off x="1456546" y="1692161"/>
            <a:ext cx="2775760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rgbClr val="FFC000"/>
                </a:solidFill>
              </a:rPr>
              <a:t>fibonacci(n):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 if n == 0: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return 0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 if n == 1: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return 1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 fib1 = fibonacci(n-1)    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         fib2 = fibonacci(n-2)   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 result = fib1 + fib2    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 return result</a:t>
            </a:r>
            <a:endParaRPr lang="en-GB" b="1" i="1" dirty="0">
              <a:solidFill>
                <a:srgbClr val="FFC000"/>
              </a:solidFill>
            </a:endParaRPr>
          </a:p>
        </p:txBody>
      </p:sp>
      <p:sp>
        <p:nvSpPr>
          <p:cNvPr id="8" name="Lekerekített téglalap 24">
            <a:extLst>
              <a:ext uri="{FF2B5EF4-FFF2-40B4-BE49-F238E27FC236}">
                <a16:creationId xmlns:a16="http://schemas.microsoft.com/office/drawing/2014/main" id="{64212E9B-4AA3-4EA1-BD9C-6E60E96B2DD2}"/>
              </a:ext>
            </a:extLst>
          </p:cNvPr>
          <p:cNvSpPr/>
          <p:nvPr/>
        </p:nvSpPr>
        <p:spPr>
          <a:xfrm>
            <a:off x="7536646" y="5205279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700" b="1" i="1" dirty="0">
                <a:solidFill>
                  <a:schemeClr val="accent3">
                    <a:lumMod val="75000"/>
                  </a:schemeClr>
                </a:solidFill>
              </a:rPr>
              <a:t>n=5 f1=NULL, fib2=NULL</a:t>
            </a:r>
          </a:p>
        </p:txBody>
      </p:sp>
      <p:sp>
        <p:nvSpPr>
          <p:cNvPr id="9" name="Lekerekített téglalap 24">
            <a:extLst>
              <a:ext uri="{FF2B5EF4-FFF2-40B4-BE49-F238E27FC236}">
                <a16:creationId xmlns:a16="http://schemas.microsoft.com/office/drawing/2014/main" id="{D732811B-209C-474E-A597-2D803593D8F9}"/>
              </a:ext>
            </a:extLst>
          </p:cNvPr>
          <p:cNvSpPr/>
          <p:nvPr/>
        </p:nvSpPr>
        <p:spPr>
          <a:xfrm>
            <a:off x="7536646" y="4684723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700" b="1" i="1" dirty="0">
                <a:solidFill>
                  <a:schemeClr val="accent3">
                    <a:lumMod val="75000"/>
                  </a:schemeClr>
                </a:solidFill>
              </a:rPr>
              <a:t>n=4 f1=2, fib2=NULL</a:t>
            </a:r>
          </a:p>
        </p:txBody>
      </p:sp>
      <p:sp>
        <p:nvSpPr>
          <p:cNvPr id="12" name="Lekerekített téglalap 24">
            <a:extLst>
              <a:ext uri="{FF2B5EF4-FFF2-40B4-BE49-F238E27FC236}">
                <a16:creationId xmlns:a16="http://schemas.microsoft.com/office/drawing/2014/main" id="{74552C52-576B-430E-B11D-E61E00FA7FC3}"/>
              </a:ext>
            </a:extLst>
          </p:cNvPr>
          <p:cNvSpPr/>
          <p:nvPr/>
        </p:nvSpPr>
        <p:spPr>
          <a:xfrm>
            <a:off x="7523115" y="4164167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700" b="1" i="1" dirty="0">
                <a:solidFill>
                  <a:schemeClr val="accent3">
                    <a:lumMod val="75000"/>
                  </a:schemeClr>
                </a:solidFill>
              </a:rPr>
              <a:t>n=2 f1=1, fib2=NULL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905C596-8B2D-4A3A-99D0-790B4B158612}"/>
              </a:ext>
            </a:extLst>
          </p:cNvPr>
          <p:cNvSpPr/>
          <p:nvPr/>
        </p:nvSpPr>
        <p:spPr>
          <a:xfrm>
            <a:off x="2459115" y="4092609"/>
            <a:ext cx="1589102" cy="541538"/>
          </a:xfrm>
          <a:prstGeom prst="ellipse">
            <a:avLst/>
          </a:prstGeom>
          <a:noFill/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058113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90E55B8E-6974-4B69-B591-4E921B9D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26" y="125427"/>
            <a:ext cx="10515600" cy="1325563"/>
          </a:xfrm>
        </p:spPr>
        <p:txBody>
          <a:bodyPr/>
          <a:lstStyle/>
          <a:p>
            <a:r>
              <a:rPr lang="en-GB" b="1" u="sng" dirty="0">
                <a:solidFill>
                  <a:schemeClr val="accent5">
                    <a:lumMod val="75000"/>
                  </a:schemeClr>
                </a:solidFill>
              </a:rPr>
              <a:t>Fibonacci</a:t>
            </a:r>
            <a:r>
              <a:rPr lang="hu-HU" b="1" u="sng" dirty="0">
                <a:solidFill>
                  <a:schemeClr val="accent5">
                    <a:lumMod val="75000"/>
                  </a:schemeClr>
                </a:solidFill>
              </a:rPr>
              <a:t> Numbers</a:t>
            </a:r>
            <a:endParaRPr lang="en-GB" b="1" u="sng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9" name="Téglalap 20">
            <a:extLst>
              <a:ext uri="{FF2B5EF4-FFF2-40B4-BE49-F238E27FC236}">
                <a16:creationId xmlns:a16="http://schemas.microsoft.com/office/drawing/2014/main" id="{72B5FD7E-5D8F-457D-B5DD-85D1298E9482}"/>
              </a:ext>
            </a:extLst>
          </p:cNvPr>
          <p:cNvSpPr/>
          <p:nvPr/>
        </p:nvSpPr>
        <p:spPr>
          <a:xfrm>
            <a:off x="7462506" y="923278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2C60C3C-5B24-442B-B1CF-7D59003882CD}"/>
              </a:ext>
            </a:extLst>
          </p:cNvPr>
          <p:cNvSpPr txBox="1"/>
          <p:nvPr/>
        </p:nvSpPr>
        <p:spPr>
          <a:xfrm>
            <a:off x="8104591" y="5897198"/>
            <a:ext cx="12777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598730-5C8D-4C9D-A12F-508F6DBF546D}"/>
              </a:ext>
            </a:extLst>
          </p:cNvPr>
          <p:cNvSpPr txBox="1"/>
          <p:nvPr/>
        </p:nvSpPr>
        <p:spPr>
          <a:xfrm>
            <a:off x="1456546" y="1692161"/>
            <a:ext cx="2775760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rgbClr val="FFC000"/>
                </a:solidFill>
              </a:rPr>
              <a:t>fibonacci(n):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 if n == 0: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return 0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 if n == 1: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return 1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 fib1 = fibonacci(n-1)    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         fib2 = fibonacci(n-2)   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 result = fib1 + fib2    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 return result</a:t>
            </a:r>
            <a:endParaRPr lang="en-GB" b="1" i="1" dirty="0">
              <a:solidFill>
                <a:srgbClr val="FFC000"/>
              </a:solidFill>
            </a:endParaRPr>
          </a:p>
        </p:txBody>
      </p:sp>
      <p:sp>
        <p:nvSpPr>
          <p:cNvPr id="8" name="Lekerekített téglalap 24">
            <a:extLst>
              <a:ext uri="{FF2B5EF4-FFF2-40B4-BE49-F238E27FC236}">
                <a16:creationId xmlns:a16="http://schemas.microsoft.com/office/drawing/2014/main" id="{64212E9B-4AA3-4EA1-BD9C-6E60E96B2DD2}"/>
              </a:ext>
            </a:extLst>
          </p:cNvPr>
          <p:cNvSpPr/>
          <p:nvPr/>
        </p:nvSpPr>
        <p:spPr>
          <a:xfrm>
            <a:off x="7536646" y="5205279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700" b="1" i="1" dirty="0">
                <a:solidFill>
                  <a:schemeClr val="accent3">
                    <a:lumMod val="75000"/>
                  </a:schemeClr>
                </a:solidFill>
              </a:rPr>
              <a:t>n=5 f1=NULL, fib2=NULL</a:t>
            </a:r>
          </a:p>
        </p:txBody>
      </p:sp>
      <p:sp>
        <p:nvSpPr>
          <p:cNvPr id="9" name="Lekerekített téglalap 24">
            <a:extLst>
              <a:ext uri="{FF2B5EF4-FFF2-40B4-BE49-F238E27FC236}">
                <a16:creationId xmlns:a16="http://schemas.microsoft.com/office/drawing/2014/main" id="{D732811B-209C-474E-A597-2D803593D8F9}"/>
              </a:ext>
            </a:extLst>
          </p:cNvPr>
          <p:cNvSpPr/>
          <p:nvPr/>
        </p:nvSpPr>
        <p:spPr>
          <a:xfrm>
            <a:off x="7536646" y="4684723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700" b="1" i="1" dirty="0">
                <a:solidFill>
                  <a:schemeClr val="accent3">
                    <a:lumMod val="75000"/>
                  </a:schemeClr>
                </a:solidFill>
              </a:rPr>
              <a:t>n=4 f1=2, fib2=NULL</a:t>
            </a:r>
          </a:p>
        </p:txBody>
      </p:sp>
      <p:sp>
        <p:nvSpPr>
          <p:cNvPr id="12" name="Lekerekített téglalap 24">
            <a:extLst>
              <a:ext uri="{FF2B5EF4-FFF2-40B4-BE49-F238E27FC236}">
                <a16:creationId xmlns:a16="http://schemas.microsoft.com/office/drawing/2014/main" id="{74552C52-576B-430E-B11D-E61E00FA7FC3}"/>
              </a:ext>
            </a:extLst>
          </p:cNvPr>
          <p:cNvSpPr/>
          <p:nvPr/>
        </p:nvSpPr>
        <p:spPr>
          <a:xfrm>
            <a:off x="7523115" y="4164167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700" b="1" i="1" dirty="0">
                <a:solidFill>
                  <a:schemeClr val="accent3">
                    <a:lumMod val="75000"/>
                  </a:schemeClr>
                </a:solidFill>
              </a:rPr>
              <a:t>n=2 f1=1, fib2=0</a:t>
            </a:r>
          </a:p>
        </p:txBody>
      </p:sp>
    </p:spTree>
    <p:extLst>
      <p:ext uri="{BB962C8B-B14F-4D97-AF65-F5344CB8AC3E}">
        <p14:creationId xmlns:p14="http://schemas.microsoft.com/office/powerpoint/2010/main" val="105734740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90E55B8E-6974-4B69-B591-4E921B9D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26" y="125427"/>
            <a:ext cx="10515600" cy="1325563"/>
          </a:xfrm>
        </p:spPr>
        <p:txBody>
          <a:bodyPr/>
          <a:lstStyle/>
          <a:p>
            <a:r>
              <a:rPr lang="en-GB" b="1" u="sng" dirty="0">
                <a:solidFill>
                  <a:schemeClr val="accent5">
                    <a:lumMod val="75000"/>
                  </a:schemeClr>
                </a:solidFill>
              </a:rPr>
              <a:t>Fibonacci</a:t>
            </a:r>
            <a:r>
              <a:rPr lang="hu-HU" b="1" u="sng" dirty="0">
                <a:solidFill>
                  <a:schemeClr val="accent5">
                    <a:lumMod val="75000"/>
                  </a:schemeClr>
                </a:solidFill>
              </a:rPr>
              <a:t> Numbers</a:t>
            </a:r>
            <a:endParaRPr lang="en-GB" b="1" u="sng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9" name="Téglalap 20">
            <a:extLst>
              <a:ext uri="{FF2B5EF4-FFF2-40B4-BE49-F238E27FC236}">
                <a16:creationId xmlns:a16="http://schemas.microsoft.com/office/drawing/2014/main" id="{72B5FD7E-5D8F-457D-B5DD-85D1298E9482}"/>
              </a:ext>
            </a:extLst>
          </p:cNvPr>
          <p:cNvSpPr/>
          <p:nvPr/>
        </p:nvSpPr>
        <p:spPr>
          <a:xfrm>
            <a:off x="7462506" y="923278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2C60C3C-5B24-442B-B1CF-7D59003882CD}"/>
              </a:ext>
            </a:extLst>
          </p:cNvPr>
          <p:cNvSpPr txBox="1"/>
          <p:nvPr/>
        </p:nvSpPr>
        <p:spPr>
          <a:xfrm>
            <a:off x="8104591" y="5897198"/>
            <a:ext cx="12777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598730-5C8D-4C9D-A12F-508F6DBF546D}"/>
              </a:ext>
            </a:extLst>
          </p:cNvPr>
          <p:cNvSpPr txBox="1"/>
          <p:nvPr/>
        </p:nvSpPr>
        <p:spPr>
          <a:xfrm>
            <a:off x="1456546" y="1692161"/>
            <a:ext cx="2775760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rgbClr val="FFC000"/>
                </a:solidFill>
              </a:rPr>
              <a:t>fibonacci(n):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 if n == 0: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return 0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 if n == 1: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return 1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 fib1 = fibonacci(n-1)    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         fib2 = fibonacci(n-2)   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        result = fib1 + fib2    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 return result</a:t>
            </a:r>
            <a:endParaRPr lang="en-GB" b="1" i="1" dirty="0">
              <a:solidFill>
                <a:srgbClr val="FFC000"/>
              </a:solidFill>
            </a:endParaRPr>
          </a:p>
        </p:txBody>
      </p:sp>
      <p:sp>
        <p:nvSpPr>
          <p:cNvPr id="8" name="Lekerekített téglalap 24">
            <a:extLst>
              <a:ext uri="{FF2B5EF4-FFF2-40B4-BE49-F238E27FC236}">
                <a16:creationId xmlns:a16="http://schemas.microsoft.com/office/drawing/2014/main" id="{64212E9B-4AA3-4EA1-BD9C-6E60E96B2DD2}"/>
              </a:ext>
            </a:extLst>
          </p:cNvPr>
          <p:cNvSpPr/>
          <p:nvPr/>
        </p:nvSpPr>
        <p:spPr>
          <a:xfrm>
            <a:off x="7536646" y="5205279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700" b="1" i="1" dirty="0">
                <a:solidFill>
                  <a:schemeClr val="accent3">
                    <a:lumMod val="75000"/>
                  </a:schemeClr>
                </a:solidFill>
              </a:rPr>
              <a:t>n=5 f1=NULL, fib2=NULL</a:t>
            </a:r>
          </a:p>
        </p:txBody>
      </p:sp>
      <p:sp>
        <p:nvSpPr>
          <p:cNvPr id="9" name="Lekerekített téglalap 24">
            <a:extLst>
              <a:ext uri="{FF2B5EF4-FFF2-40B4-BE49-F238E27FC236}">
                <a16:creationId xmlns:a16="http://schemas.microsoft.com/office/drawing/2014/main" id="{D732811B-209C-474E-A597-2D803593D8F9}"/>
              </a:ext>
            </a:extLst>
          </p:cNvPr>
          <p:cNvSpPr/>
          <p:nvPr/>
        </p:nvSpPr>
        <p:spPr>
          <a:xfrm>
            <a:off x="7536646" y="4684723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700" b="1" i="1" dirty="0">
                <a:solidFill>
                  <a:schemeClr val="accent3">
                    <a:lumMod val="75000"/>
                  </a:schemeClr>
                </a:solidFill>
              </a:rPr>
              <a:t>n=4 f1=2, fib2=NULL</a:t>
            </a:r>
          </a:p>
        </p:txBody>
      </p:sp>
      <p:sp>
        <p:nvSpPr>
          <p:cNvPr id="12" name="Lekerekített téglalap 24">
            <a:extLst>
              <a:ext uri="{FF2B5EF4-FFF2-40B4-BE49-F238E27FC236}">
                <a16:creationId xmlns:a16="http://schemas.microsoft.com/office/drawing/2014/main" id="{74552C52-576B-430E-B11D-E61E00FA7FC3}"/>
              </a:ext>
            </a:extLst>
          </p:cNvPr>
          <p:cNvSpPr/>
          <p:nvPr/>
        </p:nvSpPr>
        <p:spPr>
          <a:xfrm>
            <a:off x="7523115" y="4164167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700" b="1" i="1" dirty="0">
                <a:solidFill>
                  <a:schemeClr val="accent3">
                    <a:lumMod val="75000"/>
                  </a:schemeClr>
                </a:solidFill>
              </a:rPr>
              <a:t>n=2 f1=1, fib2=0</a:t>
            </a:r>
          </a:p>
        </p:txBody>
      </p:sp>
    </p:spTree>
    <p:extLst>
      <p:ext uri="{BB962C8B-B14F-4D97-AF65-F5344CB8AC3E}">
        <p14:creationId xmlns:p14="http://schemas.microsoft.com/office/powerpoint/2010/main" val="3747621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90E55B8E-6974-4B69-B591-4E921B9D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26" y="125427"/>
            <a:ext cx="10515600" cy="1325563"/>
          </a:xfrm>
        </p:spPr>
        <p:txBody>
          <a:bodyPr/>
          <a:lstStyle/>
          <a:p>
            <a:r>
              <a:rPr lang="en-GB" b="1" u="sng" dirty="0">
                <a:solidFill>
                  <a:schemeClr val="accent5">
                    <a:lumMod val="75000"/>
                  </a:schemeClr>
                </a:solidFill>
              </a:rPr>
              <a:t>Fibonacci</a:t>
            </a:r>
            <a:r>
              <a:rPr lang="hu-HU" b="1" u="sng" dirty="0">
                <a:solidFill>
                  <a:schemeClr val="accent5">
                    <a:lumMod val="75000"/>
                  </a:schemeClr>
                </a:solidFill>
              </a:rPr>
              <a:t> Numbers</a:t>
            </a:r>
            <a:endParaRPr lang="en-GB" b="1" u="sng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9" name="Téglalap 20">
            <a:extLst>
              <a:ext uri="{FF2B5EF4-FFF2-40B4-BE49-F238E27FC236}">
                <a16:creationId xmlns:a16="http://schemas.microsoft.com/office/drawing/2014/main" id="{72B5FD7E-5D8F-457D-B5DD-85D1298E9482}"/>
              </a:ext>
            </a:extLst>
          </p:cNvPr>
          <p:cNvSpPr/>
          <p:nvPr/>
        </p:nvSpPr>
        <p:spPr>
          <a:xfrm>
            <a:off x="7462506" y="923278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2C60C3C-5B24-442B-B1CF-7D59003882CD}"/>
              </a:ext>
            </a:extLst>
          </p:cNvPr>
          <p:cNvSpPr txBox="1"/>
          <p:nvPr/>
        </p:nvSpPr>
        <p:spPr>
          <a:xfrm>
            <a:off x="8104591" y="5897198"/>
            <a:ext cx="12777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598730-5C8D-4C9D-A12F-508F6DBF546D}"/>
              </a:ext>
            </a:extLst>
          </p:cNvPr>
          <p:cNvSpPr txBox="1"/>
          <p:nvPr/>
        </p:nvSpPr>
        <p:spPr>
          <a:xfrm>
            <a:off x="1456546" y="1692161"/>
            <a:ext cx="2775760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rgbClr val="FFC000"/>
                </a:solidFill>
              </a:rPr>
              <a:t>fibonacci(n):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 if n == 0: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return 0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        if n == 1: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return 1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 fib1 = fibonacci(n-1)    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         fib2 = fibonacci(n-2)   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 result = fib1 + fib2    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 return result</a:t>
            </a:r>
            <a:endParaRPr lang="en-GB" b="1" i="1" dirty="0">
              <a:solidFill>
                <a:srgbClr val="FFC000"/>
              </a:solidFill>
            </a:endParaRPr>
          </a:p>
        </p:txBody>
      </p:sp>
      <p:sp>
        <p:nvSpPr>
          <p:cNvPr id="7" name="Lekerekített téglalap 24">
            <a:extLst>
              <a:ext uri="{FF2B5EF4-FFF2-40B4-BE49-F238E27FC236}">
                <a16:creationId xmlns:a16="http://schemas.microsoft.com/office/drawing/2014/main" id="{65F82D2F-D7A8-4AE0-BC97-FCF04B66DA7F}"/>
              </a:ext>
            </a:extLst>
          </p:cNvPr>
          <p:cNvSpPr/>
          <p:nvPr/>
        </p:nvSpPr>
        <p:spPr>
          <a:xfrm>
            <a:off x="7536646" y="5205279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700" b="1" i="1" dirty="0">
                <a:solidFill>
                  <a:schemeClr val="accent3">
                    <a:lumMod val="75000"/>
                  </a:schemeClr>
                </a:solidFill>
              </a:rPr>
              <a:t>n=5 f1=NULL, fib2=NULL</a:t>
            </a:r>
          </a:p>
        </p:txBody>
      </p:sp>
    </p:spTree>
    <p:extLst>
      <p:ext uri="{BB962C8B-B14F-4D97-AF65-F5344CB8AC3E}">
        <p14:creationId xmlns:p14="http://schemas.microsoft.com/office/powerpoint/2010/main" val="334866940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90E55B8E-6974-4B69-B591-4E921B9D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26" y="125427"/>
            <a:ext cx="10515600" cy="1325563"/>
          </a:xfrm>
        </p:spPr>
        <p:txBody>
          <a:bodyPr/>
          <a:lstStyle/>
          <a:p>
            <a:r>
              <a:rPr lang="en-GB" b="1" u="sng" dirty="0">
                <a:solidFill>
                  <a:schemeClr val="accent5">
                    <a:lumMod val="75000"/>
                  </a:schemeClr>
                </a:solidFill>
              </a:rPr>
              <a:t>Fibonacci</a:t>
            </a:r>
            <a:r>
              <a:rPr lang="hu-HU" b="1" u="sng" dirty="0">
                <a:solidFill>
                  <a:schemeClr val="accent5">
                    <a:lumMod val="75000"/>
                  </a:schemeClr>
                </a:solidFill>
              </a:rPr>
              <a:t> Numbers</a:t>
            </a:r>
            <a:endParaRPr lang="en-GB" b="1" u="sng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9" name="Téglalap 20">
            <a:extLst>
              <a:ext uri="{FF2B5EF4-FFF2-40B4-BE49-F238E27FC236}">
                <a16:creationId xmlns:a16="http://schemas.microsoft.com/office/drawing/2014/main" id="{72B5FD7E-5D8F-457D-B5DD-85D1298E9482}"/>
              </a:ext>
            </a:extLst>
          </p:cNvPr>
          <p:cNvSpPr/>
          <p:nvPr/>
        </p:nvSpPr>
        <p:spPr>
          <a:xfrm>
            <a:off x="7462506" y="923278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2C60C3C-5B24-442B-B1CF-7D59003882CD}"/>
              </a:ext>
            </a:extLst>
          </p:cNvPr>
          <p:cNvSpPr txBox="1"/>
          <p:nvPr/>
        </p:nvSpPr>
        <p:spPr>
          <a:xfrm>
            <a:off x="8104591" y="5897198"/>
            <a:ext cx="12777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598730-5C8D-4C9D-A12F-508F6DBF546D}"/>
              </a:ext>
            </a:extLst>
          </p:cNvPr>
          <p:cNvSpPr txBox="1"/>
          <p:nvPr/>
        </p:nvSpPr>
        <p:spPr>
          <a:xfrm>
            <a:off x="1456546" y="1692161"/>
            <a:ext cx="2775760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rgbClr val="FFC000"/>
                </a:solidFill>
              </a:rPr>
              <a:t>fibonacci(n):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 if n == 0: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return 0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 if n == 1: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return 1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 fib1 = fibonacci(n-1)    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         fib2 = fibonacci(n-2)   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 result = fib1 + fib2    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        return result</a:t>
            </a:r>
            <a:endParaRPr lang="en-GB" b="1" i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Lekerekített téglalap 24">
            <a:extLst>
              <a:ext uri="{FF2B5EF4-FFF2-40B4-BE49-F238E27FC236}">
                <a16:creationId xmlns:a16="http://schemas.microsoft.com/office/drawing/2014/main" id="{64212E9B-4AA3-4EA1-BD9C-6E60E96B2DD2}"/>
              </a:ext>
            </a:extLst>
          </p:cNvPr>
          <p:cNvSpPr/>
          <p:nvPr/>
        </p:nvSpPr>
        <p:spPr>
          <a:xfrm>
            <a:off x="7536646" y="5205279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700" b="1" i="1" dirty="0">
                <a:solidFill>
                  <a:schemeClr val="accent3">
                    <a:lumMod val="75000"/>
                  </a:schemeClr>
                </a:solidFill>
              </a:rPr>
              <a:t>n=5 f1=NULL, fib2=NULL</a:t>
            </a:r>
          </a:p>
        </p:txBody>
      </p:sp>
      <p:sp>
        <p:nvSpPr>
          <p:cNvPr id="9" name="Lekerekített téglalap 24">
            <a:extLst>
              <a:ext uri="{FF2B5EF4-FFF2-40B4-BE49-F238E27FC236}">
                <a16:creationId xmlns:a16="http://schemas.microsoft.com/office/drawing/2014/main" id="{D732811B-209C-474E-A597-2D803593D8F9}"/>
              </a:ext>
            </a:extLst>
          </p:cNvPr>
          <p:cNvSpPr/>
          <p:nvPr/>
        </p:nvSpPr>
        <p:spPr>
          <a:xfrm>
            <a:off x="7536646" y="4684723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700" b="1" i="1" dirty="0">
                <a:solidFill>
                  <a:schemeClr val="accent3">
                    <a:lumMod val="75000"/>
                  </a:schemeClr>
                </a:solidFill>
              </a:rPr>
              <a:t>n=4 f1=2, fib2=NULL</a:t>
            </a:r>
          </a:p>
        </p:txBody>
      </p:sp>
      <p:sp>
        <p:nvSpPr>
          <p:cNvPr id="12" name="Lekerekített téglalap 24">
            <a:extLst>
              <a:ext uri="{FF2B5EF4-FFF2-40B4-BE49-F238E27FC236}">
                <a16:creationId xmlns:a16="http://schemas.microsoft.com/office/drawing/2014/main" id="{74552C52-576B-430E-B11D-E61E00FA7FC3}"/>
              </a:ext>
            </a:extLst>
          </p:cNvPr>
          <p:cNvSpPr/>
          <p:nvPr/>
        </p:nvSpPr>
        <p:spPr>
          <a:xfrm>
            <a:off x="7523115" y="4164167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700" b="1" i="1" dirty="0">
                <a:solidFill>
                  <a:schemeClr val="accent3">
                    <a:lumMod val="75000"/>
                  </a:schemeClr>
                </a:solidFill>
              </a:rPr>
              <a:t>n=2 f1=1, fib2=0</a:t>
            </a:r>
          </a:p>
        </p:txBody>
      </p:sp>
    </p:spTree>
    <p:extLst>
      <p:ext uri="{BB962C8B-B14F-4D97-AF65-F5344CB8AC3E}">
        <p14:creationId xmlns:p14="http://schemas.microsoft.com/office/powerpoint/2010/main" val="361930592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90E55B8E-6974-4B69-B591-4E921B9D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26" y="125427"/>
            <a:ext cx="10515600" cy="1325563"/>
          </a:xfrm>
        </p:spPr>
        <p:txBody>
          <a:bodyPr/>
          <a:lstStyle/>
          <a:p>
            <a:r>
              <a:rPr lang="en-GB" b="1" u="sng" dirty="0">
                <a:solidFill>
                  <a:schemeClr val="accent5">
                    <a:lumMod val="75000"/>
                  </a:schemeClr>
                </a:solidFill>
              </a:rPr>
              <a:t>Fibonacci</a:t>
            </a:r>
            <a:r>
              <a:rPr lang="hu-HU" b="1" u="sng" dirty="0">
                <a:solidFill>
                  <a:schemeClr val="accent5">
                    <a:lumMod val="75000"/>
                  </a:schemeClr>
                </a:solidFill>
              </a:rPr>
              <a:t> Numbers</a:t>
            </a:r>
            <a:endParaRPr lang="en-GB" b="1" u="sng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9" name="Téglalap 20">
            <a:extLst>
              <a:ext uri="{FF2B5EF4-FFF2-40B4-BE49-F238E27FC236}">
                <a16:creationId xmlns:a16="http://schemas.microsoft.com/office/drawing/2014/main" id="{72B5FD7E-5D8F-457D-B5DD-85D1298E9482}"/>
              </a:ext>
            </a:extLst>
          </p:cNvPr>
          <p:cNvSpPr/>
          <p:nvPr/>
        </p:nvSpPr>
        <p:spPr>
          <a:xfrm>
            <a:off x="7462506" y="923278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2C60C3C-5B24-442B-B1CF-7D59003882CD}"/>
              </a:ext>
            </a:extLst>
          </p:cNvPr>
          <p:cNvSpPr txBox="1"/>
          <p:nvPr/>
        </p:nvSpPr>
        <p:spPr>
          <a:xfrm>
            <a:off x="8104591" y="5897198"/>
            <a:ext cx="12777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598730-5C8D-4C9D-A12F-508F6DBF546D}"/>
              </a:ext>
            </a:extLst>
          </p:cNvPr>
          <p:cNvSpPr txBox="1"/>
          <p:nvPr/>
        </p:nvSpPr>
        <p:spPr>
          <a:xfrm>
            <a:off x="1456546" y="1692161"/>
            <a:ext cx="2775760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rgbClr val="FFC000"/>
                </a:solidFill>
              </a:rPr>
              <a:t>fibonacci(n):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 if n == 0: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return 0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 if n == 1: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return 1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 fib1 = fibonacci(n-1)    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         fib2 = fibonacci(n-2)   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 result = fib1 + fib2    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 return result</a:t>
            </a:r>
            <a:endParaRPr lang="en-GB" b="1" i="1" dirty="0">
              <a:solidFill>
                <a:srgbClr val="FFC000"/>
              </a:solidFill>
            </a:endParaRPr>
          </a:p>
        </p:txBody>
      </p:sp>
      <p:sp>
        <p:nvSpPr>
          <p:cNvPr id="8" name="Lekerekített téglalap 24">
            <a:extLst>
              <a:ext uri="{FF2B5EF4-FFF2-40B4-BE49-F238E27FC236}">
                <a16:creationId xmlns:a16="http://schemas.microsoft.com/office/drawing/2014/main" id="{64212E9B-4AA3-4EA1-BD9C-6E60E96B2DD2}"/>
              </a:ext>
            </a:extLst>
          </p:cNvPr>
          <p:cNvSpPr/>
          <p:nvPr/>
        </p:nvSpPr>
        <p:spPr>
          <a:xfrm>
            <a:off x="7536646" y="5205279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700" b="1" i="1" dirty="0">
                <a:solidFill>
                  <a:schemeClr val="accent3">
                    <a:lumMod val="75000"/>
                  </a:schemeClr>
                </a:solidFill>
              </a:rPr>
              <a:t>n=5 f1=NULL, fib2=NULL</a:t>
            </a:r>
          </a:p>
        </p:txBody>
      </p:sp>
      <p:sp>
        <p:nvSpPr>
          <p:cNvPr id="9" name="Lekerekített téglalap 24">
            <a:extLst>
              <a:ext uri="{FF2B5EF4-FFF2-40B4-BE49-F238E27FC236}">
                <a16:creationId xmlns:a16="http://schemas.microsoft.com/office/drawing/2014/main" id="{D732811B-209C-474E-A597-2D803593D8F9}"/>
              </a:ext>
            </a:extLst>
          </p:cNvPr>
          <p:cNvSpPr/>
          <p:nvPr/>
        </p:nvSpPr>
        <p:spPr>
          <a:xfrm>
            <a:off x="7536646" y="4684723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700" b="1" i="1" dirty="0">
                <a:solidFill>
                  <a:schemeClr val="accent3">
                    <a:lumMod val="75000"/>
                  </a:schemeClr>
                </a:solidFill>
              </a:rPr>
              <a:t>n=4 f1=2, fib2=NULL</a:t>
            </a:r>
          </a:p>
        </p:txBody>
      </p:sp>
    </p:spTree>
    <p:extLst>
      <p:ext uri="{BB962C8B-B14F-4D97-AF65-F5344CB8AC3E}">
        <p14:creationId xmlns:p14="http://schemas.microsoft.com/office/powerpoint/2010/main" val="246752862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90E55B8E-6974-4B69-B591-4E921B9D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26" y="125427"/>
            <a:ext cx="10515600" cy="1325563"/>
          </a:xfrm>
        </p:spPr>
        <p:txBody>
          <a:bodyPr/>
          <a:lstStyle/>
          <a:p>
            <a:r>
              <a:rPr lang="en-GB" b="1" u="sng" dirty="0">
                <a:solidFill>
                  <a:schemeClr val="accent5">
                    <a:lumMod val="75000"/>
                  </a:schemeClr>
                </a:solidFill>
              </a:rPr>
              <a:t>Fibonacci</a:t>
            </a:r>
            <a:r>
              <a:rPr lang="hu-HU" b="1" u="sng" dirty="0">
                <a:solidFill>
                  <a:schemeClr val="accent5">
                    <a:lumMod val="75000"/>
                  </a:schemeClr>
                </a:solidFill>
              </a:rPr>
              <a:t> Numbers</a:t>
            </a:r>
            <a:endParaRPr lang="en-GB" b="1" u="sng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9" name="Téglalap 20">
            <a:extLst>
              <a:ext uri="{FF2B5EF4-FFF2-40B4-BE49-F238E27FC236}">
                <a16:creationId xmlns:a16="http://schemas.microsoft.com/office/drawing/2014/main" id="{72B5FD7E-5D8F-457D-B5DD-85D1298E9482}"/>
              </a:ext>
            </a:extLst>
          </p:cNvPr>
          <p:cNvSpPr/>
          <p:nvPr/>
        </p:nvSpPr>
        <p:spPr>
          <a:xfrm>
            <a:off x="7462506" y="923278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2C60C3C-5B24-442B-B1CF-7D59003882CD}"/>
              </a:ext>
            </a:extLst>
          </p:cNvPr>
          <p:cNvSpPr txBox="1"/>
          <p:nvPr/>
        </p:nvSpPr>
        <p:spPr>
          <a:xfrm>
            <a:off x="8104591" y="5897198"/>
            <a:ext cx="12777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598730-5C8D-4C9D-A12F-508F6DBF546D}"/>
              </a:ext>
            </a:extLst>
          </p:cNvPr>
          <p:cNvSpPr txBox="1"/>
          <p:nvPr/>
        </p:nvSpPr>
        <p:spPr>
          <a:xfrm>
            <a:off x="1456546" y="1692161"/>
            <a:ext cx="2775760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rgbClr val="FFC000"/>
                </a:solidFill>
              </a:rPr>
              <a:t>fibonacci(n):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 if n == 0: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return 0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 if n == 1: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return 1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 fib1 = fibonacci(n-1)    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         fib2 = fibonacci(n-2)   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 result = fib1 + fib2    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 return result</a:t>
            </a:r>
            <a:endParaRPr lang="en-GB" b="1" i="1" dirty="0">
              <a:solidFill>
                <a:srgbClr val="FFC000"/>
              </a:solidFill>
            </a:endParaRPr>
          </a:p>
        </p:txBody>
      </p:sp>
      <p:sp>
        <p:nvSpPr>
          <p:cNvPr id="8" name="Lekerekített téglalap 24">
            <a:extLst>
              <a:ext uri="{FF2B5EF4-FFF2-40B4-BE49-F238E27FC236}">
                <a16:creationId xmlns:a16="http://schemas.microsoft.com/office/drawing/2014/main" id="{64212E9B-4AA3-4EA1-BD9C-6E60E96B2DD2}"/>
              </a:ext>
            </a:extLst>
          </p:cNvPr>
          <p:cNvSpPr/>
          <p:nvPr/>
        </p:nvSpPr>
        <p:spPr>
          <a:xfrm>
            <a:off x="7536646" y="5205279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700" b="1" i="1" dirty="0">
                <a:solidFill>
                  <a:schemeClr val="accent3">
                    <a:lumMod val="75000"/>
                  </a:schemeClr>
                </a:solidFill>
              </a:rPr>
              <a:t>n=5 f1=NULL, fib2=NULL</a:t>
            </a:r>
          </a:p>
        </p:txBody>
      </p:sp>
      <p:sp>
        <p:nvSpPr>
          <p:cNvPr id="9" name="Lekerekített téglalap 24">
            <a:extLst>
              <a:ext uri="{FF2B5EF4-FFF2-40B4-BE49-F238E27FC236}">
                <a16:creationId xmlns:a16="http://schemas.microsoft.com/office/drawing/2014/main" id="{D732811B-209C-474E-A597-2D803593D8F9}"/>
              </a:ext>
            </a:extLst>
          </p:cNvPr>
          <p:cNvSpPr/>
          <p:nvPr/>
        </p:nvSpPr>
        <p:spPr>
          <a:xfrm>
            <a:off x="7536646" y="4684723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700" b="1" i="1" dirty="0">
                <a:solidFill>
                  <a:schemeClr val="accent3">
                    <a:lumMod val="75000"/>
                  </a:schemeClr>
                </a:solidFill>
              </a:rPr>
              <a:t>n=4 f1=2, fib2=1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1363029-344F-4764-9C45-6B65D728FAFD}"/>
              </a:ext>
            </a:extLst>
          </p:cNvPr>
          <p:cNvSpPr/>
          <p:nvPr/>
        </p:nvSpPr>
        <p:spPr>
          <a:xfrm>
            <a:off x="2459115" y="4075246"/>
            <a:ext cx="1589102" cy="541538"/>
          </a:xfrm>
          <a:prstGeom prst="ellipse">
            <a:avLst/>
          </a:prstGeom>
          <a:noFill/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70149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90E55B8E-6974-4B69-B591-4E921B9D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26" y="125427"/>
            <a:ext cx="10515600" cy="1325563"/>
          </a:xfrm>
        </p:spPr>
        <p:txBody>
          <a:bodyPr/>
          <a:lstStyle/>
          <a:p>
            <a:r>
              <a:rPr lang="en-GB" b="1" u="sng" dirty="0">
                <a:solidFill>
                  <a:schemeClr val="accent5">
                    <a:lumMod val="75000"/>
                  </a:schemeClr>
                </a:solidFill>
              </a:rPr>
              <a:t>Fibonacci</a:t>
            </a:r>
            <a:r>
              <a:rPr lang="hu-HU" b="1" u="sng" dirty="0">
                <a:solidFill>
                  <a:schemeClr val="accent5">
                    <a:lumMod val="75000"/>
                  </a:schemeClr>
                </a:solidFill>
              </a:rPr>
              <a:t> Numbers</a:t>
            </a:r>
            <a:endParaRPr lang="en-GB" b="1" u="sng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9" name="Téglalap 20">
            <a:extLst>
              <a:ext uri="{FF2B5EF4-FFF2-40B4-BE49-F238E27FC236}">
                <a16:creationId xmlns:a16="http://schemas.microsoft.com/office/drawing/2014/main" id="{72B5FD7E-5D8F-457D-B5DD-85D1298E9482}"/>
              </a:ext>
            </a:extLst>
          </p:cNvPr>
          <p:cNvSpPr/>
          <p:nvPr/>
        </p:nvSpPr>
        <p:spPr>
          <a:xfrm>
            <a:off x="7462506" y="923278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2C60C3C-5B24-442B-B1CF-7D59003882CD}"/>
              </a:ext>
            </a:extLst>
          </p:cNvPr>
          <p:cNvSpPr txBox="1"/>
          <p:nvPr/>
        </p:nvSpPr>
        <p:spPr>
          <a:xfrm>
            <a:off x="8104591" y="5897198"/>
            <a:ext cx="12777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598730-5C8D-4C9D-A12F-508F6DBF546D}"/>
              </a:ext>
            </a:extLst>
          </p:cNvPr>
          <p:cNvSpPr txBox="1"/>
          <p:nvPr/>
        </p:nvSpPr>
        <p:spPr>
          <a:xfrm>
            <a:off x="1456546" y="1692161"/>
            <a:ext cx="2775760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rgbClr val="FFC000"/>
                </a:solidFill>
              </a:rPr>
              <a:t>fibonacci(n):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 if n == 0: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return 0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 if n == 1: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return 1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 fib1 = fibonacci(n-1)    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         fib2 = fibonacci(n-2)   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        result = fib1 + fib2    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 return result</a:t>
            </a:r>
            <a:endParaRPr lang="en-GB" b="1" i="1" dirty="0">
              <a:solidFill>
                <a:srgbClr val="FFC000"/>
              </a:solidFill>
            </a:endParaRPr>
          </a:p>
        </p:txBody>
      </p:sp>
      <p:sp>
        <p:nvSpPr>
          <p:cNvPr id="8" name="Lekerekített téglalap 24">
            <a:extLst>
              <a:ext uri="{FF2B5EF4-FFF2-40B4-BE49-F238E27FC236}">
                <a16:creationId xmlns:a16="http://schemas.microsoft.com/office/drawing/2014/main" id="{64212E9B-4AA3-4EA1-BD9C-6E60E96B2DD2}"/>
              </a:ext>
            </a:extLst>
          </p:cNvPr>
          <p:cNvSpPr/>
          <p:nvPr/>
        </p:nvSpPr>
        <p:spPr>
          <a:xfrm>
            <a:off x="7536646" y="5205279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700" b="1" i="1" dirty="0">
                <a:solidFill>
                  <a:schemeClr val="accent3">
                    <a:lumMod val="75000"/>
                  </a:schemeClr>
                </a:solidFill>
              </a:rPr>
              <a:t>n=5 f1=NULL, fib2=NULL</a:t>
            </a:r>
          </a:p>
        </p:txBody>
      </p:sp>
      <p:sp>
        <p:nvSpPr>
          <p:cNvPr id="9" name="Lekerekített téglalap 24">
            <a:extLst>
              <a:ext uri="{FF2B5EF4-FFF2-40B4-BE49-F238E27FC236}">
                <a16:creationId xmlns:a16="http://schemas.microsoft.com/office/drawing/2014/main" id="{D732811B-209C-474E-A597-2D803593D8F9}"/>
              </a:ext>
            </a:extLst>
          </p:cNvPr>
          <p:cNvSpPr/>
          <p:nvPr/>
        </p:nvSpPr>
        <p:spPr>
          <a:xfrm>
            <a:off x="7536646" y="4684723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700" b="1" i="1" dirty="0">
                <a:solidFill>
                  <a:schemeClr val="accent3">
                    <a:lumMod val="75000"/>
                  </a:schemeClr>
                </a:solidFill>
              </a:rPr>
              <a:t>n=4 f1=2, fib2=1</a:t>
            </a:r>
          </a:p>
        </p:txBody>
      </p:sp>
    </p:spTree>
    <p:extLst>
      <p:ext uri="{BB962C8B-B14F-4D97-AF65-F5344CB8AC3E}">
        <p14:creationId xmlns:p14="http://schemas.microsoft.com/office/powerpoint/2010/main" val="127839661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90E55B8E-6974-4B69-B591-4E921B9D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26" y="125427"/>
            <a:ext cx="10515600" cy="1325563"/>
          </a:xfrm>
        </p:spPr>
        <p:txBody>
          <a:bodyPr/>
          <a:lstStyle/>
          <a:p>
            <a:r>
              <a:rPr lang="en-GB" b="1" u="sng" dirty="0">
                <a:solidFill>
                  <a:schemeClr val="accent5">
                    <a:lumMod val="75000"/>
                  </a:schemeClr>
                </a:solidFill>
              </a:rPr>
              <a:t>Fibonacci</a:t>
            </a:r>
            <a:r>
              <a:rPr lang="hu-HU" b="1" u="sng" dirty="0">
                <a:solidFill>
                  <a:schemeClr val="accent5">
                    <a:lumMod val="75000"/>
                  </a:schemeClr>
                </a:solidFill>
              </a:rPr>
              <a:t> Numbers</a:t>
            </a:r>
            <a:endParaRPr lang="en-GB" b="1" u="sng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9" name="Téglalap 20">
            <a:extLst>
              <a:ext uri="{FF2B5EF4-FFF2-40B4-BE49-F238E27FC236}">
                <a16:creationId xmlns:a16="http://schemas.microsoft.com/office/drawing/2014/main" id="{72B5FD7E-5D8F-457D-B5DD-85D1298E9482}"/>
              </a:ext>
            </a:extLst>
          </p:cNvPr>
          <p:cNvSpPr/>
          <p:nvPr/>
        </p:nvSpPr>
        <p:spPr>
          <a:xfrm>
            <a:off x="7462506" y="923278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2C60C3C-5B24-442B-B1CF-7D59003882CD}"/>
              </a:ext>
            </a:extLst>
          </p:cNvPr>
          <p:cNvSpPr txBox="1"/>
          <p:nvPr/>
        </p:nvSpPr>
        <p:spPr>
          <a:xfrm>
            <a:off x="8104591" y="5897198"/>
            <a:ext cx="12777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598730-5C8D-4C9D-A12F-508F6DBF546D}"/>
              </a:ext>
            </a:extLst>
          </p:cNvPr>
          <p:cNvSpPr txBox="1"/>
          <p:nvPr/>
        </p:nvSpPr>
        <p:spPr>
          <a:xfrm>
            <a:off x="1456546" y="1692161"/>
            <a:ext cx="2775760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rgbClr val="FFC000"/>
                </a:solidFill>
              </a:rPr>
              <a:t>fibonacci(n):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 if n == 0: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return 0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 if n == 1: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return 1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 fib1 = fibonacci(n-1)    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         fib2 = fibonacci(n-2)   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 result = fib1 + fib2    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        return result</a:t>
            </a:r>
            <a:endParaRPr lang="en-GB" b="1" i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Lekerekített téglalap 24">
            <a:extLst>
              <a:ext uri="{FF2B5EF4-FFF2-40B4-BE49-F238E27FC236}">
                <a16:creationId xmlns:a16="http://schemas.microsoft.com/office/drawing/2014/main" id="{64212E9B-4AA3-4EA1-BD9C-6E60E96B2DD2}"/>
              </a:ext>
            </a:extLst>
          </p:cNvPr>
          <p:cNvSpPr/>
          <p:nvPr/>
        </p:nvSpPr>
        <p:spPr>
          <a:xfrm>
            <a:off x="7536646" y="5205279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700" b="1" i="1" dirty="0">
                <a:solidFill>
                  <a:schemeClr val="accent3">
                    <a:lumMod val="75000"/>
                  </a:schemeClr>
                </a:solidFill>
              </a:rPr>
              <a:t>n=5 f1=NULL, fib2=NULL</a:t>
            </a:r>
          </a:p>
        </p:txBody>
      </p:sp>
      <p:sp>
        <p:nvSpPr>
          <p:cNvPr id="9" name="Lekerekített téglalap 24">
            <a:extLst>
              <a:ext uri="{FF2B5EF4-FFF2-40B4-BE49-F238E27FC236}">
                <a16:creationId xmlns:a16="http://schemas.microsoft.com/office/drawing/2014/main" id="{D732811B-209C-474E-A597-2D803593D8F9}"/>
              </a:ext>
            </a:extLst>
          </p:cNvPr>
          <p:cNvSpPr/>
          <p:nvPr/>
        </p:nvSpPr>
        <p:spPr>
          <a:xfrm>
            <a:off x="7536646" y="4684723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700" b="1" i="1" dirty="0">
                <a:solidFill>
                  <a:schemeClr val="accent3">
                    <a:lumMod val="75000"/>
                  </a:schemeClr>
                </a:solidFill>
              </a:rPr>
              <a:t>n=4 f1=2, fib2=1</a:t>
            </a:r>
          </a:p>
        </p:txBody>
      </p:sp>
    </p:spTree>
    <p:extLst>
      <p:ext uri="{BB962C8B-B14F-4D97-AF65-F5344CB8AC3E}">
        <p14:creationId xmlns:p14="http://schemas.microsoft.com/office/powerpoint/2010/main" val="230810768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90E55B8E-6974-4B69-B591-4E921B9D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26" y="125427"/>
            <a:ext cx="10515600" cy="1325563"/>
          </a:xfrm>
        </p:spPr>
        <p:txBody>
          <a:bodyPr/>
          <a:lstStyle/>
          <a:p>
            <a:r>
              <a:rPr lang="en-GB" b="1" u="sng" dirty="0">
                <a:solidFill>
                  <a:schemeClr val="accent5">
                    <a:lumMod val="75000"/>
                  </a:schemeClr>
                </a:solidFill>
              </a:rPr>
              <a:t>Fibonacci</a:t>
            </a:r>
            <a:r>
              <a:rPr lang="hu-HU" b="1" u="sng" dirty="0">
                <a:solidFill>
                  <a:schemeClr val="accent5">
                    <a:lumMod val="75000"/>
                  </a:schemeClr>
                </a:solidFill>
              </a:rPr>
              <a:t> Numbers</a:t>
            </a:r>
            <a:endParaRPr lang="en-GB" b="1" u="sng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9" name="Téglalap 20">
            <a:extLst>
              <a:ext uri="{FF2B5EF4-FFF2-40B4-BE49-F238E27FC236}">
                <a16:creationId xmlns:a16="http://schemas.microsoft.com/office/drawing/2014/main" id="{72B5FD7E-5D8F-457D-B5DD-85D1298E9482}"/>
              </a:ext>
            </a:extLst>
          </p:cNvPr>
          <p:cNvSpPr/>
          <p:nvPr/>
        </p:nvSpPr>
        <p:spPr>
          <a:xfrm>
            <a:off x="7462506" y="923278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2C60C3C-5B24-442B-B1CF-7D59003882CD}"/>
              </a:ext>
            </a:extLst>
          </p:cNvPr>
          <p:cNvSpPr txBox="1"/>
          <p:nvPr/>
        </p:nvSpPr>
        <p:spPr>
          <a:xfrm>
            <a:off x="8104591" y="5897198"/>
            <a:ext cx="12777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598730-5C8D-4C9D-A12F-508F6DBF546D}"/>
              </a:ext>
            </a:extLst>
          </p:cNvPr>
          <p:cNvSpPr txBox="1"/>
          <p:nvPr/>
        </p:nvSpPr>
        <p:spPr>
          <a:xfrm>
            <a:off x="1456546" y="1692161"/>
            <a:ext cx="2775760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rgbClr val="FFC000"/>
                </a:solidFill>
              </a:rPr>
              <a:t>fibonacci(n):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 if n == 0: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return 0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 if n == 1: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return 1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 fib1 = fibonacci(n-1)    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         fib2 = fibonacci(n-2)   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 result = fib1 + fib2    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 return result</a:t>
            </a:r>
            <a:endParaRPr lang="en-GB" b="1" i="1" dirty="0">
              <a:solidFill>
                <a:srgbClr val="FFC000"/>
              </a:solidFill>
            </a:endParaRPr>
          </a:p>
        </p:txBody>
      </p:sp>
      <p:sp>
        <p:nvSpPr>
          <p:cNvPr id="8" name="Lekerekített téglalap 24">
            <a:extLst>
              <a:ext uri="{FF2B5EF4-FFF2-40B4-BE49-F238E27FC236}">
                <a16:creationId xmlns:a16="http://schemas.microsoft.com/office/drawing/2014/main" id="{64212E9B-4AA3-4EA1-BD9C-6E60E96B2DD2}"/>
              </a:ext>
            </a:extLst>
          </p:cNvPr>
          <p:cNvSpPr/>
          <p:nvPr/>
        </p:nvSpPr>
        <p:spPr>
          <a:xfrm>
            <a:off x="7536646" y="5205279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700" b="1" i="1" dirty="0">
                <a:solidFill>
                  <a:schemeClr val="accent3">
                    <a:lumMod val="75000"/>
                  </a:schemeClr>
                </a:solidFill>
              </a:rPr>
              <a:t>n=5 f1=NULL, fib2=NULL</a:t>
            </a:r>
          </a:p>
        </p:txBody>
      </p:sp>
      <p:sp>
        <p:nvSpPr>
          <p:cNvPr id="9" name="Lekerekített téglalap 24">
            <a:extLst>
              <a:ext uri="{FF2B5EF4-FFF2-40B4-BE49-F238E27FC236}">
                <a16:creationId xmlns:a16="http://schemas.microsoft.com/office/drawing/2014/main" id="{D732811B-209C-474E-A597-2D803593D8F9}"/>
              </a:ext>
            </a:extLst>
          </p:cNvPr>
          <p:cNvSpPr/>
          <p:nvPr/>
        </p:nvSpPr>
        <p:spPr>
          <a:xfrm>
            <a:off x="7536646" y="4684723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700" b="1" i="1" dirty="0">
                <a:solidFill>
                  <a:schemeClr val="accent3">
                    <a:lumMod val="75000"/>
                  </a:schemeClr>
                </a:solidFill>
              </a:rPr>
              <a:t>n=4 f1=2, fib2=1</a:t>
            </a:r>
          </a:p>
        </p:txBody>
      </p:sp>
    </p:spTree>
    <p:extLst>
      <p:ext uri="{BB962C8B-B14F-4D97-AF65-F5344CB8AC3E}">
        <p14:creationId xmlns:p14="http://schemas.microsoft.com/office/powerpoint/2010/main" val="67803278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90E55B8E-6974-4B69-B591-4E921B9D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26" y="125427"/>
            <a:ext cx="10515600" cy="1325563"/>
          </a:xfrm>
        </p:spPr>
        <p:txBody>
          <a:bodyPr/>
          <a:lstStyle/>
          <a:p>
            <a:r>
              <a:rPr lang="en-GB" b="1" u="sng" dirty="0">
                <a:solidFill>
                  <a:schemeClr val="accent5">
                    <a:lumMod val="75000"/>
                  </a:schemeClr>
                </a:solidFill>
              </a:rPr>
              <a:t>Fibonacci</a:t>
            </a:r>
            <a:r>
              <a:rPr lang="hu-HU" b="1" u="sng" dirty="0">
                <a:solidFill>
                  <a:schemeClr val="accent5">
                    <a:lumMod val="75000"/>
                  </a:schemeClr>
                </a:solidFill>
              </a:rPr>
              <a:t> Numbers</a:t>
            </a:r>
            <a:endParaRPr lang="en-GB" b="1" u="sng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9" name="Téglalap 20">
            <a:extLst>
              <a:ext uri="{FF2B5EF4-FFF2-40B4-BE49-F238E27FC236}">
                <a16:creationId xmlns:a16="http://schemas.microsoft.com/office/drawing/2014/main" id="{72B5FD7E-5D8F-457D-B5DD-85D1298E9482}"/>
              </a:ext>
            </a:extLst>
          </p:cNvPr>
          <p:cNvSpPr/>
          <p:nvPr/>
        </p:nvSpPr>
        <p:spPr>
          <a:xfrm>
            <a:off x="7462506" y="923278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2C60C3C-5B24-442B-B1CF-7D59003882CD}"/>
              </a:ext>
            </a:extLst>
          </p:cNvPr>
          <p:cNvSpPr txBox="1"/>
          <p:nvPr/>
        </p:nvSpPr>
        <p:spPr>
          <a:xfrm>
            <a:off x="8104591" y="5897198"/>
            <a:ext cx="12777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598730-5C8D-4C9D-A12F-508F6DBF546D}"/>
              </a:ext>
            </a:extLst>
          </p:cNvPr>
          <p:cNvSpPr txBox="1"/>
          <p:nvPr/>
        </p:nvSpPr>
        <p:spPr>
          <a:xfrm>
            <a:off x="1456546" y="1692161"/>
            <a:ext cx="2775760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rgbClr val="FFC000"/>
                </a:solidFill>
              </a:rPr>
              <a:t>fibonacci(n):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 if n == 0: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return 0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 if n == 1: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return 1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 fib1 = fibonacci(n-1)    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         fib2 = fibonacci(n-2)   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 result = fib1 + fib2    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 return result</a:t>
            </a:r>
            <a:endParaRPr lang="en-GB" b="1" i="1" dirty="0">
              <a:solidFill>
                <a:srgbClr val="FFC000"/>
              </a:solidFill>
            </a:endParaRPr>
          </a:p>
        </p:txBody>
      </p:sp>
      <p:sp>
        <p:nvSpPr>
          <p:cNvPr id="8" name="Lekerekített téglalap 24">
            <a:extLst>
              <a:ext uri="{FF2B5EF4-FFF2-40B4-BE49-F238E27FC236}">
                <a16:creationId xmlns:a16="http://schemas.microsoft.com/office/drawing/2014/main" id="{64212E9B-4AA3-4EA1-BD9C-6E60E96B2DD2}"/>
              </a:ext>
            </a:extLst>
          </p:cNvPr>
          <p:cNvSpPr/>
          <p:nvPr/>
        </p:nvSpPr>
        <p:spPr>
          <a:xfrm>
            <a:off x="7536646" y="5205279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700" b="1" i="1" dirty="0">
                <a:solidFill>
                  <a:schemeClr val="accent3">
                    <a:lumMod val="75000"/>
                  </a:schemeClr>
                </a:solidFill>
              </a:rPr>
              <a:t>n=5 f1=3, fib2=NULL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CD997B3-99C1-403E-BFBF-3DAA6B98CF8C}"/>
              </a:ext>
            </a:extLst>
          </p:cNvPr>
          <p:cNvSpPr/>
          <p:nvPr/>
        </p:nvSpPr>
        <p:spPr>
          <a:xfrm>
            <a:off x="2459115" y="3808129"/>
            <a:ext cx="1589102" cy="541538"/>
          </a:xfrm>
          <a:prstGeom prst="ellipse">
            <a:avLst/>
          </a:prstGeom>
          <a:noFill/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512590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90E55B8E-6974-4B69-B591-4E921B9D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26" y="125427"/>
            <a:ext cx="10515600" cy="1325563"/>
          </a:xfrm>
        </p:spPr>
        <p:txBody>
          <a:bodyPr/>
          <a:lstStyle/>
          <a:p>
            <a:r>
              <a:rPr lang="en-GB" b="1" u="sng" dirty="0">
                <a:solidFill>
                  <a:schemeClr val="accent5">
                    <a:lumMod val="75000"/>
                  </a:schemeClr>
                </a:solidFill>
              </a:rPr>
              <a:t>Fibonacci</a:t>
            </a:r>
            <a:r>
              <a:rPr lang="hu-HU" b="1" u="sng" dirty="0">
                <a:solidFill>
                  <a:schemeClr val="accent5">
                    <a:lumMod val="75000"/>
                  </a:schemeClr>
                </a:solidFill>
              </a:rPr>
              <a:t> Numbers</a:t>
            </a:r>
            <a:endParaRPr lang="en-GB" b="1" u="sng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9" name="Téglalap 20">
            <a:extLst>
              <a:ext uri="{FF2B5EF4-FFF2-40B4-BE49-F238E27FC236}">
                <a16:creationId xmlns:a16="http://schemas.microsoft.com/office/drawing/2014/main" id="{72B5FD7E-5D8F-457D-B5DD-85D1298E9482}"/>
              </a:ext>
            </a:extLst>
          </p:cNvPr>
          <p:cNvSpPr/>
          <p:nvPr/>
        </p:nvSpPr>
        <p:spPr>
          <a:xfrm>
            <a:off x="7462506" y="923278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2C60C3C-5B24-442B-B1CF-7D59003882CD}"/>
              </a:ext>
            </a:extLst>
          </p:cNvPr>
          <p:cNvSpPr txBox="1"/>
          <p:nvPr/>
        </p:nvSpPr>
        <p:spPr>
          <a:xfrm>
            <a:off x="8104591" y="5897198"/>
            <a:ext cx="12777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598730-5C8D-4C9D-A12F-508F6DBF546D}"/>
              </a:ext>
            </a:extLst>
          </p:cNvPr>
          <p:cNvSpPr txBox="1"/>
          <p:nvPr/>
        </p:nvSpPr>
        <p:spPr>
          <a:xfrm>
            <a:off x="1456546" y="1692161"/>
            <a:ext cx="2775760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rgbClr val="FFC000"/>
                </a:solidFill>
              </a:rPr>
              <a:t>fibonacci(n):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 if n == 0: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return 0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 if n == 1: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return 1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 fib1 = fibonacci(n-1)    </a:t>
            </a:r>
          </a:p>
          <a:p>
            <a:r>
              <a:rPr lang="hu-HU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        fib2 = fibonacci(n-2)   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 result = fib1 + fib2    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 return result</a:t>
            </a:r>
            <a:endParaRPr lang="en-GB" b="1" i="1" dirty="0">
              <a:solidFill>
                <a:srgbClr val="FFC000"/>
              </a:solidFill>
            </a:endParaRPr>
          </a:p>
        </p:txBody>
      </p:sp>
      <p:sp>
        <p:nvSpPr>
          <p:cNvPr id="8" name="Lekerekített téglalap 24">
            <a:extLst>
              <a:ext uri="{FF2B5EF4-FFF2-40B4-BE49-F238E27FC236}">
                <a16:creationId xmlns:a16="http://schemas.microsoft.com/office/drawing/2014/main" id="{64212E9B-4AA3-4EA1-BD9C-6E60E96B2DD2}"/>
              </a:ext>
            </a:extLst>
          </p:cNvPr>
          <p:cNvSpPr/>
          <p:nvPr/>
        </p:nvSpPr>
        <p:spPr>
          <a:xfrm>
            <a:off x="7536646" y="5205279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700" b="1" i="1" dirty="0">
                <a:solidFill>
                  <a:schemeClr val="accent3">
                    <a:lumMod val="75000"/>
                  </a:schemeClr>
                </a:solidFill>
              </a:rPr>
              <a:t>n=5 f1=3, fib2=NULL</a:t>
            </a:r>
          </a:p>
        </p:txBody>
      </p:sp>
    </p:spTree>
    <p:extLst>
      <p:ext uri="{BB962C8B-B14F-4D97-AF65-F5344CB8AC3E}">
        <p14:creationId xmlns:p14="http://schemas.microsoft.com/office/powerpoint/2010/main" val="139533045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90E55B8E-6974-4B69-B591-4E921B9D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26" y="125427"/>
            <a:ext cx="10515600" cy="1325563"/>
          </a:xfrm>
        </p:spPr>
        <p:txBody>
          <a:bodyPr/>
          <a:lstStyle/>
          <a:p>
            <a:r>
              <a:rPr lang="en-GB" b="1" u="sng" dirty="0">
                <a:solidFill>
                  <a:schemeClr val="accent5">
                    <a:lumMod val="75000"/>
                  </a:schemeClr>
                </a:solidFill>
              </a:rPr>
              <a:t>Fibonacci</a:t>
            </a:r>
            <a:r>
              <a:rPr lang="hu-HU" b="1" u="sng" dirty="0">
                <a:solidFill>
                  <a:schemeClr val="accent5">
                    <a:lumMod val="75000"/>
                  </a:schemeClr>
                </a:solidFill>
              </a:rPr>
              <a:t> Numbers</a:t>
            </a:r>
            <a:endParaRPr lang="en-GB" b="1" u="sng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9" name="Téglalap 20">
            <a:extLst>
              <a:ext uri="{FF2B5EF4-FFF2-40B4-BE49-F238E27FC236}">
                <a16:creationId xmlns:a16="http://schemas.microsoft.com/office/drawing/2014/main" id="{72B5FD7E-5D8F-457D-B5DD-85D1298E9482}"/>
              </a:ext>
            </a:extLst>
          </p:cNvPr>
          <p:cNvSpPr/>
          <p:nvPr/>
        </p:nvSpPr>
        <p:spPr>
          <a:xfrm>
            <a:off x="7462506" y="923278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2C60C3C-5B24-442B-B1CF-7D59003882CD}"/>
              </a:ext>
            </a:extLst>
          </p:cNvPr>
          <p:cNvSpPr txBox="1"/>
          <p:nvPr/>
        </p:nvSpPr>
        <p:spPr>
          <a:xfrm>
            <a:off x="8104591" y="5897198"/>
            <a:ext cx="12777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598730-5C8D-4C9D-A12F-508F6DBF546D}"/>
              </a:ext>
            </a:extLst>
          </p:cNvPr>
          <p:cNvSpPr txBox="1"/>
          <p:nvPr/>
        </p:nvSpPr>
        <p:spPr>
          <a:xfrm>
            <a:off x="1456546" y="1692161"/>
            <a:ext cx="2775760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fibonacci(n):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 if n == 0: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return 0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 if n == 1: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return 1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 fib1 = fibonacci(n-1)    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         fib2 = fibonacci(n-2)   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 result = fib1 + fib2    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 return result</a:t>
            </a:r>
            <a:endParaRPr lang="en-GB" b="1" i="1" dirty="0">
              <a:solidFill>
                <a:srgbClr val="FFC000"/>
              </a:solidFill>
            </a:endParaRPr>
          </a:p>
        </p:txBody>
      </p:sp>
      <p:sp>
        <p:nvSpPr>
          <p:cNvPr id="8" name="Lekerekített téglalap 24">
            <a:extLst>
              <a:ext uri="{FF2B5EF4-FFF2-40B4-BE49-F238E27FC236}">
                <a16:creationId xmlns:a16="http://schemas.microsoft.com/office/drawing/2014/main" id="{64212E9B-4AA3-4EA1-BD9C-6E60E96B2DD2}"/>
              </a:ext>
            </a:extLst>
          </p:cNvPr>
          <p:cNvSpPr/>
          <p:nvPr/>
        </p:nvSpPr>
        <p:spPr>
          <a:xfrm>
            <a:off x="7536646" y="5205279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700" b="1" i="1" dirty="0">
                <a:solidFill>
                  <a:schemeClr val="accent3">
                    <a:lumMod val="75000"/>
                  </a:schemeClr>
                </a:solidFill>
              </a:rPr>
              <a:t>n=5 f1=3, fib2=NULL</a:t>
            </a:r>
          </a:p>
        </p:txBody>
      </p:sp>
      <p:sp>
        <p:nvSpPr>
          <p:cNvPr id="7" name="Lekerekített téglalap 24">
            <a:extLst>
              <a:ext uri="{FF2B5EF4-FFF2-40B4-BE49-F238E27FC236}">
                <a16:creationId xmlns:a16="http://schemas.microsoft.com/office/drawing/2014/main" id="{151487A0-E14A-4EC8-8F80-CB30E7E6BB7E}"/>
              </a:ext>
            </a:extLst>
          </p:cNvPr>
          <p:cNvSpPr/>
          <p:nvPr/>
        </p:nvSpPr>
        <p:spPr>
          <a:xfrm>
            <a:off x="7536646" y="4684723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700" b="1" i="1" dirty="0">
                <a:solidFill>
                  <a:schemeClr val="accent3">
                    <a:lumMod val="75000"/>
                  </a:schemeClr>
                </a:solidFill>
              </a:rPr>
              <a:t>n=3 f1=NULL, fib2=NULL</a:t>
            </a:r>
          </a:p>
        </p:txBody>
      </p:sp>
    </p:spTree>
    <p:extLst>
      <p:ext uri="{BB962C8B-B14F-4D97-AF65-F5344CB8AC3E}">
        <p14:creationId xmlns:p14="http://schemas.microsoft.com/office/powerpoint/2010/main" val="36631573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90E55B8E-6974-4B69-B591-4E921B9D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26" y="125427"/>
            <a:ext cx="10515600" cy="1325563"/>
          </a:xfrm>
        </p:spPr>
        <p:txBody>
          <a:bodyPr/>
          <a:lstStyle/>
          <a:p>
            <a:r>
              <a:rPr lang="en-GB" b="1" u="sng" dirty="0">
                <a:solidFill>
                  <a:schemeClr val="accent5">
                    <a:lumMod val="75000"/>
                  </a:schemeClr>
                </a:solidFill>
              </a:rPr>
              <a:t>Fibonacci</a:t>
            </a:r>
            <a:r>
              <a:rPr lang="hu-HU" b="1" u="sng" dirty="0">
                <a:solidFill>
                  <a:schemeClr val="accent5">
                    <a:lumMod val="75000"/>
                  </a:schemeClr>
                </a:solidFill>
              </a:rPr>
              <a:t> Numbers</a:t>
            </a:r>
            <a:endParaRPr lang="en-GB" b="1" u="sng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9" name="Téglalap 20">
            <a:extLst>
              <a:ext uri="{FF2B5EF4-FFF2-40B4-BE49-F238E27FC236}">
                <a16:creationId xmlns:a16="http://schemas.microsoft.com/office/drawing/2014/main" id="{72B5FD7E-5D8F-457D-B5DD-85D1298E9482}"/>
              </a:ext>
            </a:extLst>
          </p:cNvPr>
          <p:cNvSpPr/>
          <p:nvPr/>
        </p:nvSpPr>
        <p:spPr>
          <a:xfrm>
            <a:off x="7462506" y="923278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2C60C3C-5B24-442B-B1CF-7D59003882CD}"/>
              </a:ext>
            </a:extLst>
          </p:cNvPr>
          <p:cNvSpPr txBox="1"/>
          <p:nvPr/>
        </p:nvSpPr>
        <p:spPr>
          <a:xfrm>
            <a:off x="8104591" y="5897198"/>
            <a:ext cx="12777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598730-5C8D-4C9D-A12F-508F6DBF546D}"/>
              </a:ext>
            </a:extLst>
          </p:cNvPr>
          <p:cNvSpPr txBox="1"/>
          <p:nvPr/>
        </p:nvSpPr>
        <p:spPr>
          <a:xfrm>
            <a:off x="1456546" y="1692161"/>
            <a:ext cx="2775760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rgbClr val="FFC000"/>
                </a:solidFill>
              </a:rPr>
              <a:t>fibonacci(n):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 if n == 0: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return 0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 if n == 1: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return 1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 </a:t>
            </a:r>
            <a:r>
              <a:rPr lang="hu-HU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fib1 = fibonacci(n-1)    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         fib2 = fibonacci(n-2)   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 result = fib1 + fib2    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 return result</a:t>
            </a:r>
            <a:endParaRPr lang="en-GB" b="1" i="1" dirty="0">
              <a:solidFill>
                <a:srgbClr val="FFC000"/>
              </a:solidFill>
            </a:endParaRPr>
          </a:p>
        </p:txBody>
      </p:sp>
      <p:sp>
        <p:nvSpPr>
          <p:cNvPr id="8" name="Lekerekített téglalap 24">
            <a:extLst>
              <a:ext uri="{FF2B5EF4-FFF2-40B4-BE49-F238E27FC236}">
                <a16:creationId xmlns:a16="http://schemas.microsoft.com/office/drawing/2014/main" id="{64212E9B-4AA3-4EA1-BD9C-6E60E96B2DD2}"/>
              </a:ext>
            </a:extLst>
          </p:cNvPr>
          <p:cNvSpPr/>
          <p:nvPr/>
        </p:nvSpPr>
        <p:spPr>
          <a:xfrm>
            <a:off x="7536646" y="5205279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700" b="1" i="1" dirty="0">
                <a:solidFill>
                  <a:schemeClr val="accent3">
                    <a:lumMod val="75000"/>
                  </a:schemeClr>
                </a:solidFill>
              </a:rPr>
              <a:t>n=5 f1=3, fib2=NULL</a:t>
            </a:r>
          </a:p>
        </p:txBody>
      </p:sp>
      <p:sp>
        <p:nvSpPr>
          <p:cNvPr id="7" name="Lekerekített téglalap 24">
            <a:extLst>
              <a:ext uri="{FF2B5EF4-FFF2-40B4-BE49-F238E27FC236}">
                <a16:creationId xmlns:a16="http://schemas.microsoft.com/office/drawing/2014/main" id="{151487A0-E14A-4EC8-8F80-CB30E7E6BB7E}"/>
              </a:ext>
            </a:extLst>
          </p:cNvPr>
          <p:cNvSpPr/>
          <p:nvPr/>
        </p:nvSpPr>
        <p:spPr>
          <a:xfrm>
            <a:off x="7536646" y="4684723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700" b="1" i="1" dirty="0">
                <a:solidFill>
                  <a:schemeClr val="accent3">
                    <a:lumMod val="75000"/>
                  </a:schemeClr>
                </a:solidFill>
              </a:rPr>
              <a:t>n=3 f1=NULL, fib2=NULL</a:t>
            </a:r>
          </a:p>
        </p:txBody>
      </p:sp>
    </p:spTree>
    <p:extLst>
      <p:ext uri="{BB962C8B-B14F-4D97-AF65-F5344CB8AC3E}">
        <p14:creationId xmlns:p14="http://schemas.microsoft.com/office/powerpoint/2010/main" val="38263664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90E55B8E-6974-4B69-B591-4E921B9D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26" y="125427"/>
            <a:ext cx="10515600" cy="1325563"/>
          </a:xfrm>
        </p:spPr>
        <p:txBody>
          <a:bodyPr/>
          <a:lstStyle/>
          <a:p>
            <a:r>
              <a:rPr lang="en-GB" b="1" u="sng" dirty="0">
                <a:solidFill>
                  <a:schemeClr val="accent5">
                    <a:lumMod val="75000"/>
                  </a:schemeClr>
                </a:solidFill>
              </a:rPr>
              <a:t>Fibonacci</a:t>
            </a:r>
            <a:r>
              <a:rPr lang="hu-HU" b="1" u="sng" dirty="0">
                <a:solidFill>
                  <a:schemeClr val="accent5">
                    <a:lumMod val="75000"/>
                  </a:schemeClr>
                </a:solidFill>
              </a:rPr>
              <a:t> Numbers</a:t>
            </a:r>
            <a:endParaRPr lang="en-GB" b="1" u="sng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9" name="Téglalap 20">
            <a:extLst>
              <a:ext uri="{FF2B5EF4-FFF2-40B4-BE49-F238E27FC236}">
                <a16:creationId xmlns:a16="http://schemas.microsoft.com/office/drawing/2014/main" id="{72B5FD7E-5D8F-457D-B5DD-85D1298E9482}"/>
              </a:ext>
            </a:extLst>
          </p:cNvPr>
          <p:cNvSpPr/>
          <p:nvPr/>
        </p:nvSpPr>
        <p:spPr>
          <a:xfrm>
            <a:off x="7462506" y="923278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2C60C3C-5B24-442B-B1CF-7D59003882CD}"/>
              </a:ext>
            </a:extLst>
          </p:cNvPr>
          <p:cNvSpPr txBox="1"/>
          <p:nvPr/>
        </p:nvSpPr>
        <p:spPr>
          <a:xfrm>
            <a:off x="8104591" y="5897198"/>
            <a:ext cx="12777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598730-5C8D-4C9D-A12F-508F6DBF546D}"/>
              </a:ext>
            </a:extLst>
          </p:cNvPr>
          <p:cNvSpPr txBox="1"/>
          <p:nvPr/>
        </p:nvSpPr>
        <p:spPr>
          <a:xfrm>
            <a:off x="1456546" y="1692161"/>
            <a:ext cx="2775760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rgbClr val="FFC000"/>
                </a:solidFill>
              </a:rPr>
              <a:t>fibonacci(n):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 if n == 0: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return 0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 if n == 1: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return 1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        fib1 = fibonacci(n-1)    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         fib2 = fibonacci(n-2)   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 result = fib1 + fib2    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 return result</a:t>
            </a:r>
            <a:endParaRPr lang="en-GB" b="1" i="1" dirty="0">
              <a:solidFill>
                <a:srgbClr val="FFC000"/>
              </a:solidFill>
            </a:endParaRPr>
          </a:p>
        </p:txBody>
      </p:sp>
      <p:sp>
        <p:nvSpPr>
          <p:cNvPr id="7" name="Lekerekített téglalap 24">
            <a:extLst>
              <a:ext uri="{FF2B5EF4-FFF2-40B4-BE49-F238E27FC236}">
                <a16:creationId xmlns:a16="http://schemas.microsoft.com/office/drawing/2014/main" id="{672FE0CD-8378-4A85-8EF7-943DBE99688A}"/>
              </a:ext>
            </a:extLst>
          </p:cNvPr>
          <p:cNvSpPr/>
          <p:nvPr/>
        </p:nvSpPr>
        <p:spPr>
          <a:xfrm>
            <a:off x="7536646" y="5205279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700" b="1" i="1" dirty="0">
                <a:solidFill>
                  <a:schemeClr val="accent3">
                    <a:lumMod val="75000"/>
                  </a:schemeClr>
                </a:solidFill>
              </a:rPr>
              <a:t>n=5 f1=NULL, fib2=NULL</a:t>
            </a:r>
          </a:p>
        </p:txBody>
      </p:sp>
    </p:spTree>
    <p:extLst>
      <p:ext uri="{BB962C8B-B14F-4D97-AF65-F5344CB8AC3E}">
        <p14:creationId xmlns:p14="http://schemas.microsoft.com/office/powerpoint/2010/main" val="274665835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90E55B8E-6974-4B69-B591-4E921B9D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26" y="125427"/>
            <a:ext cx="10515600" cy="1325563"/>
          </a:xfrm>
        </p:spPr>
        <p:txBody>
          <a:bodyPr/>
          <a:lstStyle/>
          <a:p>
            <a:r>
              <a:rPr lang="en-GB" b="1" u="sng" dirty="0">
                <a:solidFill>
                  <a:schemeClr val="accent5">
                    <a:lumMod val="75000"/>
                  </a:schemeClr>
                </a:solidFill>
              </a:rPr>
              <a:t>Fibonacci</a:t>
            </a:r>
            <a:r>
              <a:rPr lang="hu-HU" b="1" u="sng" dirty="0">
                <a:solidFill>
                  <a:schemeClr val="accent5">
                    <a:lumMod val="75000"/>
                  </a:schemeClr>
                </a:solidFill>
              </a:rPr>
              <a:t> Numbers</a:t>
            </a:r>
            <a:endParaRPr lang="en-GB" b="1" u="sng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9" name="Téglalap 20">
            <a:extLst>
              <a:ext uri="{FF2B5EF4-FFF2-40B4-BE49-F238E27FC236}">
                <a16:creationId xmlns:a16="http://schemas.microsoft.com/office/drawing/2014/main" id="{72B5FD7E-5D8F-457D-B5DD-85D1298E9482}"/>
              </a:ext>
            </a:extLst>
          </p:cNvPr>
          <p:cNvSpPr/>
          <p:nvPr/>
        </p:nvSpPr>
        <p:spPr>
          <a:xfrm>
            <a:off x="7462506" y="923278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2C60C3C-5B24-442B-B1CF-7D59003882CD}"/>
              </a:ext>
            </a:extLst>
          </p:cNvPr>
          <p:cNvSpPr txBox="1"/>
          <p:nvPr/>
        </p:nvSpPr>
        <p:spPr>
          <a:xfrm>
            <a:off x="8104591" y="5897198"/>
            <a:ext cx="12777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598730-5C8D-4C9D-A12F-508F6DBF546D}"/>
              </a:ext>
            </a:extLst>
          </p:cNvPr>
          <p:cNvSpPr txBox="1"/>
          <p:nvPr/>
        </p:nvSpPr>
        <p:spPr>
          <a:xfrm>
            <a:off x="1456546" y="1692161"/>
            <a:ext cx="2775760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fibonacci(n):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 if n == 0: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return 0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 if n == 1: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return 1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 fib1 = fibonacci(n-1)    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         fib2 = fibonacci(n-2)   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 result = fib1 + fib2    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 return result</a:t>
            </a:r>
            <a:endParaRPr lang="en-GB" b="1" i="1" dirty="0">
              <a:solidFill>
                <a:srgbClr val="FFC000"/>
              </a:solidFill>
            </a:endParaRPr>
          </a:p>
        </p:txBody>
      </p:sp>
      <p:sp>
        <p:nvSpPr>
          <p:cNvPr id="8" name="Lekerekített téglalap 24">
            <a:extLst>
              <a:ext uri="{FF2B5EF4-FFF2-40B4-BE49-F238E27FC236}">
                <a16:creationId xmlns:a16="http://schemas.microsoft.com/office/drawing/2014/main" id="{64212E9B-4AA3-4EA1-BD9C-6E60E96B2DD2}"/>
              </a:ext>
            </a:extLst>
          </p:cNvPr>
          <p:cNvSpPr/>
          <p:nvPr/>
        </p:nvSpPr>
        <p:spPr>
          <a:xfrm>
            <a:off x="7536646" y="5205279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700" b="1" i="1" dirty="0">
                <a:solidFill>
                  <a:schemeClr val="accent3">
                    <a:lumMod val="75000"/>
                  </a:schemeClr>
                </a:solidFill>
              </a:rPr>
              <a:t>n=5 f1=3, fib2=NULL</a:t>
            </a:r>
          </a:p>
        </p:txBody>
      </p:sp>
      <p:sp>
        <p:nvSpPr>
          <p:cNvPr id="7" name="Lekerekített téglalap 24">
            <a:extLst>
              <a:ext uri="{FF2B5EF4-FFF2-40B4-BE49-F238E27FC236}">
                <a16:creationId xmlns:a16="http://schemas.microsoft.com/office/drawing/2014/main" id="{151487A0-E14A-4EC8-8F80-CB30E7E6BB7E}"/>
              </a:ext>
            </a:extLst>
          </p:cNvPr>
          <p:cNvSpPr/>
          <p:nvPr/>
        </p:nvSpPr>
        <p:spPr>
          <a:xfrm>
            <a:off x="7536646" y="4684723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700" b="1" i="1" dirty="0">
                <a:solidFill>
                  <a:schemeClr val="accent3">
                    <a:lumMod val="75000"/>
                  </a:schemeClr>
                </a:solidFill>
              </a:rPr>
              <a:t>n=3 f1=NULL, fib2=NULL</a:t>
            </a:r>
          </a:p>
        </p:txBody>
      </p:sp>
      <p:sp>
        <p:nvSpPr>
          <p:cNvPr id="9" name="Lekerekített téglalap 24">
            <a:extLst>
              <a:ext uri="{FF2B5EF4-FFF2-40B4-BE49-F238E27FC236}">
                <a16:creationId xmlns:a16="http://schemas.microsoft.com/office/drawing/2014/main" id="{B0601C9B-9072-4672-BA22-6F6468F3CF2B}"/>
              </a:ext>
            </a:extLst>
          </p:cNvPr>
          <p:cNvSpPr/>
          <p:nvPr/>
        </p:nvSpPr>
        <p:spPr>
          <a:xfrm>
            <a:off x="7536645" y="4164167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700" b="1" i="1" dirty="0">
                <a:solidFill>
                  <a:schemeClr val="accent3">
                    <a:lumMod val="75000"/>
                  </a:schemeClr>
                </a:solidFill>
              </a:rPr>
              <a:t>n=2 f1=NULL, fib2=NULL</a:t>
            </a:r>
          </a:p>
        </p:txBody>
      </p:sp>
    </p:spTree>
    <p:extLst>
      <p:ext uri="{BB962C8B-B14F-4D97-AF65-F5344CB8AC3E}">
        <p14:creationId xmlns:p14="http://schemas.microsoft.com/office/powerpoint/2010/main" val="79254057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90E55B8E-6974-4B69-B591-4E921B9D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26" y="125427"/>
            <a:ext cx="10515600" cy="1325563"/>
          </a:xfrm>
        </p:spPr>
        <p:txBody>
          <a:bodyPr/>
          <a:lstStyle/>
          <a:p>
            <a:r>
              <a:rPr lang="en-GB" b="1" u="sng" dirty="0">
                <a:solidFill>
                  <a:schemeClr val="accent5">
                    <a:lumMod val="75000"/>
                  </a:schemeClr>
                </a:solidFill>
              </a:rPr>
              <a:t>Fibonacci</a:t>
            </a:r>
            <a:r>
              <a:rPr lang="hu-HU" b="1" u="sng" dirty="0">
                <a:solidFill>
                  <a:schemeClr val="accent5">
                    <a:lumMod val="75000"/>
                  </a:schemeClr>
                </a:solidFill>
              </a:rPr>
              <a:t> Numbers</a:t>
            </a:r>
            <a:endParaRPr lang="en-GB" b="1" u="sng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9" name="Téglalap 20">
            <a:extLst>
              <a:ext uri="{FF2B5EF4-FFF2-40B4-BE49-F238E27FC236}">
                <a16:creationId xmlns:a16="http://schemas.microsoft.com/office/drawing/2014/main" id="{72B5FD7E-5D8F-457D-B5DD-85D1298E9482}"/>
              </a:ext>
            </a:extLst>
          </p:cNvPr>
          <p:cNvSpPr/>
          <p:nvPr/>
        </p:nvSpPr>
        <p:spPr>
          <a:xfrm>
            <a:off x="7462506" y="923278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2C60C3C-5B24-442B-B1CF-7D59003882CD}"/>
              </a:ext>
            </a:extLst>
          </p:cNvPr>
          <p:cNvSpPr txBox="1"/>
          <p:nvPr/>
        </p:nvSpPr>
        <p:spPr>
          <a:xfrm>
            <a:off x="8104591" y="5897198"/>
            <a:ext cx="12777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598730-5C8D-4C9D-A12F-508F6DBF546D}"/>
              </a:ext>
            </a:extLst>
          </p:cNvPr>
          <p:cNvSpPr txBox="1"/>
          <p:nvPr/>
        </p:nvSpPr>
        <p:spPr>
          <a:xfrm>
            <a:off x="1456546" y="1692161"/>
            <a:ext cx="2775760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rgbClr val="FFC000"/>
                </a:solidFill>
              </a:rPr>
              <a:t>fibonacci(n):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 if n == 0: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return 0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 if n == 1: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return 1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        fib1 = fibonacci(n-1)    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         fib2 = fibonacci(n-2)   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 result = fib1 + fib2    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 return result</a:t>
            </a:r>
            <a:endParaRPr lang="en-GB" b="1" i="1" dirty="0">
              <a:solidFill>
                <a:srgbClr val="FFC000"/>
              </a:solidFill>
            </a:endParaRPr>
          </a:p>
        </p:txBody>
      </p:sp>
      <p:sp>
        <p:nvSpPr>
          <p:cNvPr id="8" name="Lekerekített téglalap 24">
            <a:extLst>
              <a:ext uri="{FF2B5EF4-FFF2-40B4-BE49-F238E27FC236}">
                <a16:creationId xmlns:a16="http://schemas.microsoft.com/office/drawing/2014/main" id="{64212E9B-4AA3-4EA1-BD9C-6E60E96B2DD2}"/>
              </a:ext>
            </a:extLst>
          </p:cNvPr>
          <p:cNvSpPr/>
          <p:nvPr/>
        </p:nvSpPr>
        <p:spPr>
          <a:xfrm>
            <a:off x="7536646" y="5205279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700" b="1" i="1" dirty="0">
                <a:solidFill>
                  <a:schemeClr val="accent3">
                    <a:lumMod val="75000"/>
                  </a:schemeClr>
                </a:solidFill>
              </a:rPr>
              <a:t>n=5 f1=3, fib2=NULL</a:t>
            </a:r>
          </a:p>
        </p:txBody>
      </p:sp>
      <p:sp>
        <p:nvSpPr>
          <p:cNvPr id="7" name="Lekerekített téglalap 24">
            <a:extLst>
              <a:ext uri="{FF2B5EF4-FFF2-40B4-BE49-F238E27FC236}">
                <a16:creationId xmlns:a16="http://schemas.microsoft.com/office/drawing/2014/main" id="{151487A0-E14A-4EC8-8F80-CB30E7E6BB7E}"/>
              </a:ext>
            </a:extLst>
          </p:cNvPr>
          <p:cNvSpPr/>
          <p:nvPr/>
        </p:nvSpPr>
        <p:spPr>
          <a:xfrm>
            <a:off x="7536646" y="4684723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700" b="1" i="1" dirty="0">
                <a:solidFill>
                  <a:schemeClr val="accent3">
                    <a:lumMod val="75000"/>
                  </a:schemeClr>
                </a:solidFill>
              </a:rPr>
              <a:t>n=3 f1=NULL, fib2=NULL</a:t>
            </a:r>
          </a:p>
        </p:txBody>
      </p:sp>
      <p:sp>
        <p:nvSpPr>
          <p:cNvPr id="9" name="Lekerekített téglalap 24">
            <a:extLst>
              <a:ext uri="{FF2B5EF4-FFF2-40B4-BE49-F238E27FC236}">
                <a16:creationId xmlns:a16="http://schemas.microsoft.com/office/drawing/2014/main" id="{B0601C9B-9072-4672-BA22-6F6468F3CF2B}"/>
              </a:ext>
            </a:extLst>
          </p:cNvPr>
          <p:cNvSpPr/>
          <p:nvPr/>
        </p:nvSpPr>
        <p:spPr>
          <a:xfrm>
            <a:off x="7536645" y="4164167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700" b="1" i="1" dirty="0">
                <a:solidFill>
                  <a:schemeClr val="accent3">
                    <a:lumMod val="75000"/>
                  </a:schemeClr>
                </a:solidFill>
              </a:rPr>
              <a:t>n=2 f1=NULL, fib2=NULL</a:t>
            </a:r>
          </a:p>
        </p:txBody>
      </p:sp>
    </p:spTree>
    <p:extLst>
      <p:ext uri="{BB962C8B-B14F-4D97-AF65-F5344CB8AC3E}">
        <p14:creationId xmlns:p14="http://schemas.microsoft.com/office/powerpoint/2010/main" val="25936753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90E55B8E-6974-4B69-B591-4E921B9D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26" y="125427"/>
            <a:ext cx="10515600" cy="1325563"/>
          </a:xfrm>
        </p:spPr>
        <p:txBody>
          <a:bodyPr/>
          <a:lstStyle/>
          <a:p>
            <a:r>
              <a:rPr lang="en-GB" b="1" u="sng" dirty="0">
                <a:solidFill>
                  <a:schemeClr val="accent5">
                    <a:lumMod val="75000"/>
                  </a:schemeClr>
                </a:solidFill>
              </a:rPr>
              <a:t>Fibonacci</a:t>
            </a:r>
            <a:r>
              <a:rPr lang="hu-HU" b="1" u="sng" dirty="0">
                <a:solidFill>
                  <a:schemeClr val="accent5">
                    <a:lumMod val="75000"/>
                  </a:schemeClr>
                </a:solidFill>
              </a:rPr>
              <a:t> Numbers</a:t>
            </a:r>
            <a:endParaRPr lang="en-GB" b="1" u="sng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9" name="Téglalap 20">
            <a:extLst>
              <a:ext uri="{FF2B5EF4-FFF2-40B4-BE49-F238E27FC236}">
                <a16:creationId xmlns:a16="http://schemas.microsoft.com/office/drawing/2014/main" id="{72B5FD7E-5D8F-457D-B5DD-85D1298E9482}"/>
              </a:ext>
            </a:extLst>
          </p:cNvPr>
          <p:cNvSpPr/>
          <p:nvPr/>
        </p:nvSpPr>
        <p:spPr>
          <a:xfrm>
            <a:off x="7462506" y="923278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2C60C3C-5B24-442B-B1CF-7D59003882CD}"/>
              </a:ext>
            </a:extLst>
          </p:cNvPr>
          <p:cNvSpPr txBox="1"/>
          <p:nvPr/>
        </p:nvSpPr>
        <p:spPr>
          <a:xfrm>
            <a:off x="8104591" y="5897198"/>
            <a:ext cx="12777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598730-5C8D-4C9D-A12F-508F6DBF546D}"/>
              </a:ext>
            </a:extLst>
          </p:cNvPr>
          <p:cNvSpPr txBox="1"/>
          <p:nvPr/>
        </p:nvSpPr>
        <p:spPr>
          <a:xfrm>
            <a:off x="1456546" y="1692161"/>
            <a:ext cx="2775760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fibonacci(n):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 if n == 0: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return 0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 if n == 1: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return 1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 fib1 = fibonacci(n-1)    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         fib2 = fibonacci(n-2)   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 result = fib1 + fib2    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 return result</a:t>
            </a:r>
            <a:endParaRPr lang="en-GB" b="1" i="1" dirty="0">
              <a:solidFill>
                <a:srgbClr val="FFC000"/>
              </a:solidFill>
            </a:endParaRPr>
          </a:p>
        </p:txBody>
      </p:sp>
      <p:sp>
        <p:nvSpPr>
          <p:cNvPr id="8" name="Lekerekített téglalap 24">
            <a:extLst>
              <a:ext uri="{FF2B5EF4-FFF2-40B4-BE49-F238E27FC236}">
                <a16:creationId xmlns:a16="http://schemas.microsoft.com/office/drawing/2014/main" id="{64212E9B-4AA3-4EA1-BD9C-6E60E96B2DD2}"/>
              </a:ext>
            </a:extLst>
          </p:cNvPr>
          <p:cNvSpPr/>
          <p:nvPr/>
        </p:nvSpPr>
        <p:spPr>
          <a:xfrm>
            <a:off x="7536646" y="5205279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700" b="1" i="1" dirty="0">
                <a:solidFill>
                  <a:schemeClr val="accent3">
                    <a:lumMod val="75000"/>
                  </a:schemeClr>
                </a:solidFill>
              </a:rPr>
              <a:t>n=5 f1=3, fib2=NULL</a:t>
            </a:r>
          </a:p>
        </p:txBody>
      </p:sp>
      <p:sp>
        <p:nvSpPr>
          <p:cNvPr id="7" name="Lekerekített téglalap 24">
            <a:extLst>
              <a:ext uri="{FF2B5EF4-FFF2-40B4-BE49-F238E27FC236}">
                <a16:creationId xmlns:a16="http://schemas.microsoft.com/office/drawing/2014/main" id="{151487A0-E14A-4EC8-8F80-CB30E7E6BB7E}"/>
              </a:ext>
            </a:extLst>
          </p:cNvPr>
          <p:cNvSpPr/>
          <p:nvPr/>
        </p:nvSpPr>
        <p:spPr>
          <a:xfrm>
            <a:off x="7536646" y="4684723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700" b="1" i="1" dirty="0">
                <a:solidFill>
                  <a:schemeClr val="accent3">
                    <a:lumMod val="75000"/>
                  </a:schemeClr>
                </a:solidFill>
              </a:rPr>
              <a:t>n=3 f1=NULL, fib2=NULL</a:t>
            </a:r>
          </a:p>
        </p:txBody>
      </p:sp>
      <p:sp>
        <p:nvSpPr>
          <p:cNvPr id="9" name="Lekerekített téglalap 24">
            <a:extLst>
              <a:ext uri="{FF2B5EF4-FFF2-40B4-BE49-F238E27FC236}">
                <a16:creationId xmlns:a16="http://schemas.microsoft.com/office/drawing/2014/main" id="{B0601C9B-9072-4672-BA22-6F6468F3CF2B}"/>
              </a:ext>
            </a:extLst>
          </p:cNvPr>
          <p:cNvSpPr/>
          <p:nvPr/>
        </p:nvSpPr>
        <p:spPr>
          <a:xfrm>
            <a:off x="7536645" y="4164167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700" b="1" i="1" dirty="0">
                <a:solidFill>
                  <a:schemeClr val="accent3">
                    <a:lumMod val="75000"/>
                  </a:schemeClr>
                </a:solidFill>
              </a:rPr>
              <a:t>n=2 f1=NULL, fib2=NULL</a:t>
            </a:r>
          </a:p>
        </p:txBody>
      </p:sp>
      <p:sp>
        <p:nvSpPr>
          <p:cNvPr id="10" name="Lekerekített téglalap 24">
            <a:extLst>
              <a:ext uri="{FF2B5EF4-FFF2-40B4-BE49-F238E27FC236}">
                <a16:creationId xmlns:a16="http://schemas.microsoft.com/office/drawing/2014/main" id="{9BBAE4BA-BF3B-4AE1-A1C5-719FCEEE9508}"/>
              </a:ext>
            </a:extLst>
          </p:cNvPr>
          <p:cNvSpPr/>
          <p:nvPr/>
        </p:nvSpPr>
        <p:spPr>
          <a:xfrm>
            <a:off x="7536644" y="3643611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700" b="1" i="1" dirty="0">
                <a:solidFill>
                  <a:schemeClr val="accent3">
                    <a:lumMod val="75000"/>
                  </a:schemeClr>
                </a:solidFill>
              </a:rPr>
              <a:t>n=1 f1=NULL, fib2=NULL</a:t>
            </a:r>
          </a:p>
        </p:txBody>
      </p:sp>
    </p:spTree>
    <p:extLst>
      <p:ext uri="{BB962C8B-B14F-4D97-AF65-F5344CB8AC3E}">
        <p14:creationId xmlns:p14="http://schemas.microsoft.com/office/powerpoint/2010/main" val="22849451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90E55B8E-6974-4B69-B591-4E921B9D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26" y="125427"/>
            <a:ext cx="10515600" cy="1325563"/>
          </a:xfrm>
        </p:spPr>
        <p:txBody>
          <a:bodyPr/>
          <a:lstStyle/>
          <a:p>
            <a:r>
              <a:rPr lang="en-GB" b="1" u="sng" dirty="0">
                <a:solidFill>
                  <a:schemeClr val="accent5">
                    <a:lumMod val="75000"/>
                  </a:schemeClr>
                </a:solidFill>
              </a:rPr>
              <a:t>Fibonacci</a:t>
            </a:r>
            <a:r>
              <a:rPr lang="hu-HU" b="1" u="sng" dirty="0">
                <a:solidFill>
                  <a:schemeClr val="accent5">
                    <a:lumMod val="75000"/>
                  </a:schemeClr>
                </a:solidFill>
              </a:rPr>
              <a:t> Numbers</a:t>
            </a:r>
            <a:endParaRPr lang="en-GB" b="1" u="sng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9" name="Téglalap 20">
            <a:extLst>
              <a:ext uri="{FF2B5EF4-FFF2-40B4-BE49-F238E27FC236}">
                <a16:creationId xmlns:a16="http://schemas.microsoft.com/office/drawing/2014/main" id="{72B5FD7E-5D8F-457D-B5DD-85D1298E9482}"/>
              </a:ext>
            </a:extLst>
          </p:cNvPr>
          <p:cNvSpPr/>
          <p:nvPr/>
        </p:nvSpPr>
        <p:spPr>
          <a:xfrm>
            <a:off x="7462506" y="923278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2C60C3C-5B24-442B-B1CF-7D59003882CD}"/>
              </a:ext>
            </a:extLst>
          </p:cNvPr>
          <p:cNvSpPr txBox="1"/>
          <p:nvPr/>
        </p:nvSpPr>
        <p:spPr>
          <a:xfrm>
            <a:off x="8104591" y="5897198"/>
            <a:ext cx="12777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598730-5C8D-4C9D-A12F-508F6DBF546D}"/>
              </a:ext>
            </a:extLst>
          </p:cNvPr>
          <p:cNvSpPr txBox="1"/>
          <p:nvPr/>
        </p:nvSpPr>
        <p:spPr>
          <a:xfrm>
            <a:off x="1456546" y="1692161"/>
            <a:ext cx="2775760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rgbClr val="FFC000"/>
                </a:solidFill>
              </a:rPr>
              <a:t>fibonacci(n):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 if n == 0: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return 0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 </a:t>
            </a:r>
            <a:r>
              <a:rPr lang="hu-HU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if n == 1:</a:t>
            </a:r>
          </a:p>
          <a:p>
            <a:r>
              <a:rPr lang="hu-HU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	return 1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 fib1 = fibonacci(n-1)    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         fib2 = fibonacci(n-2)   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 result = fib1 + fib2    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 return result</a:t>
            </a:r>
            <a:endParaRPr lang="en-GB" b="1" i="1" dirty="0">
              <a:solidFill>
                <a:srgbClr val="FFC000"/>
              </a:solidFill>
            </a:endParaRPr>
          </a:p>
        </p:txBody>
      </p:sp>
      <p:sp>
        <p:nvSpPr>
          <p:cNvPr id="8" name="Lekerekített téglalap 24">
            <a:extLst>
              <a:ext uri="{FF2B5EF4-FFF2-40B4-BE49-F238E27FC236}">
                <a16:creationId xmlns:a16="http://schemas.microsoft.com/office/drawing/2014/main" id="{64212E9B-4AA3-4EA1-BD9C-6E60E96B2DD2}"/>
              </a:ext>
            </a:extLst>
          </p:cNvPr>
          <p:cNvSpPr/>
          <p:nvPr/>
        </p:nvSpPr>
        <p:spPr>
          <a:xfrm>
            <a:off x="7536646" y="5205279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700" b="1" i="1" dirty="0">
                <a:solidFill>
                  <a:schemeClr val="accent3">
                    <a:lumMod val="75000"/>
                  </a:schemeClr>
                </a:solidFill>
              </a:rPr>
              <a:t>n=5 f1=3, fib2=NULL</a:t>
            </a:r>
          </a:p>
        </p:txBody>
      </p:sp>
      <p:sp>
        <p:nvSpPr>
          <p:cNvPr id="7" name="Lekerekített téglalap 24">
            <a:extLst>
              <a:ext uri="{FF2B5EF4-FFF2-40B4-BE49-F238E27FC236}">
                <a16:creationId xmlns:a16="http://schemas.microsoft.com/office/drawing/2014/main" id="{151487A0-E14A-4EC8-8F80-CB30E7E6BB7E}"/>
              </a:ext>
            </a:extLst>
          </p:cNvPr>
          <p:cNvSpPr/>
          <p:nvPr/>
        </p:nvSpPr>
        <p:spPr>
          <a:xfrm>
            <a:off x="7536646" y="4684723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700" b="1" i="1" dirty="0">
                <a:solidFill>
                  <a:schemeClr val="accent3">
                    <a:lumMod val="75000"/>
                  </a:schemeClr>
                </a:solidFill>
              </a:rPr>
              <a:t>n=3 f1=NULL, fib2=NULL</a:t>
            </a:r>
          </a:p>
        </p:txBody>
      </p:sp>
      <p:sp>
        <p:nvSpPr>
          <p:cNvPr id="9" name="Lekerekített téglalap 24">
            <a:extLst>
              <a:ext uri="{FF2B5EF4-FFF2-40B4-BE49-F238E27FC236}">
                <a16:creationId xmlns:a16="http://schemas.microsoft.com/office/drawing/2014/main" id="{B0601C9B-9072-4672-BA22-6F6468F3CF2B}"/>
              </a:ext>
            </a:extLst>
          </p:cNvPr>
          <p:cNvSpPr/>
          <p:nvPr/>
        </p:nvSpPr>
        <p:spPr>
          <a:xfrm>
            <a:off x="7536645" y="4164167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700" b="1" i="1" dirty="0">
                <a:solidFill>
                  <a:schemeClr val="accent3">
                    <a:lumMod val="75000"/>
                  </a:schemeClr>
                </a:solidFill>
              </a:rPr>
              <a:t>n=2 f1=NULL, fib2=NULL</a:t>
            </a:r>
          </a:p>
        </p:txBody>
      </p:sp>
      <p:sp>
        <p:nvSpPr>
          <p:cNvPr id="10" name="Lekerekített téglalap 24">
            <a:extLst>
              <a:ext uri="{FF2B5EF4-FFF2-40B4-BE49-F238E27FC236}">
                <a16:creationId xmlns:a16="http://schemas.microsoft.com/office/drawing/2014/main" id="{9BBAE4BA-BF3B-4AE1-A1C5-719FCEEE9508}"/>
              </a:ext>
            </a:extLst>
          </p:cNvPr>
          <p:cNvSpPr/>
          <p:nvPr/>
        </p:nvSpPr>
        <p:spPr>
          <a:xfrm>
            <a:off x="7536644" y="3643611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700" b="1" i="1" dirty="0">
                <a:solidFill>
                  <a:schemeClr val="accent3">
                    <a:lumMod val="75000"/>
                  </a:schemeClr>
                </a:solidFill>
              </a:rPr>
              <a:t>n=1 f1=NULL, fib2=NULL</a:t>
            </a:r>
          </a:p>
        </p:txBody>
      </p:sp>
    </p:spTree>
    <p:extLst>
      <p:ext uri="{BB962C8B-B14F-4D97-AF65-F5344CB8AC3E}">
        <p14:creationId xmlns:p14="http://schemas.microsoft.com/office/powerpoint/2010/main" val="149664307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90E55B8E-6974-4B69-B591-4E921B9D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26" y="125427"/>
            <a:ext cx="10515600" cy="1325563"/>
          </a:xfrm>
        </p:spPr>
        <p:txBody>
          <a:bodyPr/>
          <a:lstStyle/>
          <a:p>
            <a:r>
              <a:rPr lang="en-GB" b="1" u="sng" dirty="0">
                <a:solidFill>
                  <a:schemeClr val="accent5">
                    <a:lumMod val="75000"/>
                  </a:schemeClr>
                </a:solidFill>
              </a:rPr>
              <a:t>Fibonacci</a:t>
            </a:r>
            <a:r>
              <a:rPr lang="hu-HU" b="1" u="sng" dirty="0">
                <a:solidFill>
                  <a:schemeClr val="accent5">
                    <a:lumMod val="75000"/>
                  </a:schemeClr>
                </a:solidFill>
              </a:rPr>
              <a:t> Numbers</a:t>
            </a:r>
            <a:endParaRPr lang="en-GB" b="1" u="sng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9" name="Téglalap 20">
            <a:extLst>
              <a:ext uri="{FF2B5EF4-FFF2-40B4-BE49-F238E27FC236}">
                <a16:creationId xmlns:a16="http://schemas.microsoft.com/office/drawing/2014/main" id="{72B5FD7E-5D8F-457D-B5DD-85D1298E9482}"/>
              </a:ext>
            </a:extLst>
          </p:cNvPr>
          <p:cNvSpPr/>
          <p:nvPr/>
        </p:nvSpPr>
        <p:spPr>
          <a:xfrm>
            <a:off x="7462506" y="923278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2C60C3C-5B24-442B-B1CF-7D59003882CD}"/>
              </a:ext>
            </a:extLst>
          </p:cNvPr>
          <p:cNvSpPr txBox="1"/>
          <p:nvPr/>
        </p:nvSpPr>
        <p:spPr>
          <a:xfrm>
            <a:off x="8104591" y="5897198"/>
            <a:ext cx="12777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598730-5C8D-4C9D-A12F-508F6DBF546D}"/>
              </a:ext>
            </a:extLst>
          </p:cNvPr>
          <p:cNvSpPr txBox="1"/>
          <p:nvPr/>
        </p:nvSpPr>
        <p:spPr>
          <a:xfrm>
            <a:off x="1456546" y="1692161"/>
            <a:ext cx="2775760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rgbClr val="FFC000"/>
                </a:solidFill>
              </a:rPr>
              <a:t>fibonacci(n):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 if n == 0: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return 0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 if n == 1: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return 1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 fib1 = fibonacci(n-1)    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         fib2 = fibonacci(n-2)   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 result = fib1 + fib2    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 return result</a:t>
            </a:r>
            <a:endParaRPr lang="en-GB" b="1" i="1" dirty="0">
              <a:solidFill>
                <a:srgbClr val="FFC000"/>
              </a:solidFill>
            </a:endParaRPr>
          </a:p>
        </p:txBody>
      </p:sp>
      <p:sp>
        <p:nvSpPr>
          <p:cNvPr id="8" name="Lekerekített téglalap 24">
            <a:extLst>
              <a:ext uri="{FF2B5EF4-FFF2-40B4-BE49-F238E27FC236}">
                <a16:creationId xmlns:a16="http://schemas.microsoft.com/office/drawing/2014/main" id="{64212E9B-4AA3-4EA1-BD9C-6E60E96B2DD2}"/>
              </a:ext>
            </a:extLst>
          </p:cNvPr>
          <p:cNvSpPr/>
          <p:nvPr/>
        </p:nvSpPr>
        <p:spPr>
          <a:xfrm>
            <a:off x="7536646" y="5205279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700" b="1" i="1" dirty="0">
                <a:solidFill>
                  <a:schemeClr val="accent3">
                    <a:lumMod val="75000"/>
                  </a:schemeClr>
                </a:solidFill>
              </a:rPr>
              <a:t>n=5 f1=3, fib2=NULL</a:t>
            </a:r>
          </a:p>
        </p:txBody>
      </p:sp>
      <p:sp>
        <p:nvSpPr>
          <p:cNvPr id="7" name="Lekerekített téglalap 24">
            <a:extLst>
              <a:ext uri="{FF2B5EF4-FFF2-40B4-BE49-F238E27FC236}">
                <a16:creationId xmlns:a16="http://schemas.microsoft.com/office/drawing/2014/main" id="{151487A0-E14A-4EC8-8F80-CB30E7E6BB7E}"/>
              </a:ext>
            </a:extLst>
          </p:cNvPr>
          <p:cNvSpPr/>
          <p:nvPr/>
        </p:nvSpPr>
        <p:spPr>
          <a:xfrm>
            <a:off x="7536646" y="4684723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700" b="1" i="1" dirty="0">
                <a:solidFill>
                  <a:schemeClr val="accent3">
                    <a:lumMod val="75000"/>
                  </a:schemeClr>
                </a:solidFill>
              </a:rPr>
              <a:t>n=3 f1=NULL, fib2=NULL</a:t>
            </a:r>
          </a:p>
        </p:txBody>
      </p:sp>
      <p:sp>
        <p:nvSpPr>
          <p:cNvPr id="9" name="Lekerekített téglalap 24">
            <a:extLst>
              <a:ext uri="{FF2B5EF4-FFF2-40B4-BE49-F238E27FC236}">
                <a16:creationId xmlns:a16="http://schemas.microsoft.com/office/drawing/2014/main" id="{B0601C9B-9072-4672-BA22-6F6468F3CF2B}"/>
              </a:ext>
            </a:extLst>
          </p:cNvPr>
          <p:cNvSpPr/>
          <p:nvPr/>
        </p:nvSpPr>
        <p:spPr>
          <a:xfrm>
            <a:off x="7536645" y="4164167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700" b="1" i="1" dirty="0">
                <a:solidFill>
                  <a:schemeClr val="accent3">
                    <a:lumMod val="75000"/>
                  </a:schemeClr>
                </a:solidFill>
              </a:rPr>
              <a:t>n=2 f1=NULL, fib2=NULL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4231113-398B-4B45-82D1-7D65E9A9C378}"/>
              </a:ext>
            </a:extLst>
          </p:cNvPr>
          <p:cNvSpPr/>
          <p:nvPr/>
        </p:nvSpPr>
        <p:spPr>
          <a:xfrm>
            <a:off x="2459115" y="3790767"/>
            <a:ext cx="1589102" cy="541538"/>
          </a:xfrm>
          <a:prstGeom prst="ellipse">
            <a:avLst/>
          </a:prstGeom>
          <a:noFill/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57274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90E55B8E-6974-4B69-B591-4E921B9D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26" y="125427"/>
            <a:ext cx="10515600" cy="1325563"/>
          </a:xfrm>
        </p:spPr>
        <p:txBody>
          <a:bodyPr/>
          <a:lstStyle/>
          <a:p>
            <a:r>
              <a:rPr lang="en-GB" b="1" u="sng" dirty="0">
                <a:solidFill>
                  <a:schemeClr val="accent5">
                    <a:lumMod val="75000"/>
                  </a:schemeClr>
                </a:solidFill>
              </a:rPr>
              <a:t>Fibonacci</a:t>
            </a:r>
            <a:r>
              <a:rPr lang="hu-HU" b="1" u="sng" dirty="0">
                <a:solidFill>
                  <a:schemeClr val="accent5">
                    <a:lumMod val="75000"/>
                  </a:schemeClr>
                </a:solidFill>
              </a:rPr>
              <a:t> Numbers</a:t>
            </a:r>
            <a:endParaRPr lang="en-GB" b="1" u="sng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9" name="Téglalap 20">
            <a:extLst>
              <a:ext uri="{FF2B5EF4-FFF2-40B4-BE49-F238E27FC236}">
                <a16:creationId xmlns:a16="http://schemas.microsoft.com/office/drawing/2014/main" id="{72B5FD7E-5D8F-457D-B5DD-85D1298E9482}"/>
              </a:ext>
            </a:extLst>
          </p:cNvPr>
          <p:cNvSpPr/>
          <p:nvPr/>
        </p:nvSpPr>
        <p:spPr>
          <a:xfrm>
            <a:off x="7462506" y="923278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2C60C3C-5B24-442B-B1CF-7D59003882CD}"/>
              </a:ext>
            </a:extLst>
          </p:cNvPr>
          <p:cNvSpPr txBox="1"/>
          <p:nvPr/>
        </p:nvSpPr>
        <p:spPr>
          <a:xfrm>
            <a:off x="8104591" y="5897198"/>
            <a:ext cx="12777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598730-5C8D-4C9D-A12F-508F6DBF546D}"/>
              </a:ext>
            </a:extLst>
          </p:cNvPr>
          <p:cNvSpPr txBox="1"/>
          <p:nvPr/>
        </p:nvSpPr>
        <p:spPr>
          <a:xfrm>
            <a:off x="1456546" y="1692161"/>
            <a:ext cx="2775760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rgbClr val="FFC000"/>
                </a:solidFill>
              </a:rPr>
              <a:t>fibonacci(n):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 if n == 0: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return 0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 if n == 1: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return 1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 fib1 = fibonacci(n-1)    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         fib2 = fibonacci(n-2)   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 result = fib1 + fib2    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 return result</a:t>
            </a:r>
            <a:endParaRPr lang="en-GB" b="1" i="1" dirty="0">
              <a:solidFill>
                <a:srgbClr val="FFC000"/>
              </a:solidFill>
            </a:endParaRPr>
          </a:p>
        </p:txBody>
      </p:sp>
      <p:sp>
        <p:nvSpPr>
          <p:cNvPr id="8" name="Lekerekített téglalap 24">
            <a:extLst>
              <a:ext uri="{FF2B5EF4-FFF2-40B4-BE49-F238E27FC236}">
                <a16:creationId xmlns:a16="http://schemas.microsoft.com/office/drawing/2014/main" id="{64212E9B-4AA3-4EA1-BD9C-6E60E96B2DD2}"/>
              </a:ext>
            </a:extLst>
          </p:cNvPr>
          <p:cNvSpPr/>
          <p:nvPr/>
        </p:nvSpPr>
        <p:spPr>
          <a:xfrm>
            <a:off x="7536646" y="5205279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700" b="1" i="1" dirty="0">
                <a:solidFill>
                  <a:schemeClr val="accent3">
                    <a:lumMod val="75000"/>
                  </a:schemeClr>
                </a:solidFill>
              </a:rPr>
              <a:t>n=5 f1=3, fib2=NULL</a:t>
            </a:r>
          </a:p>
        </p:txBody>
      </p:sp>
      <p:sp>
        <p:nvSpPr>
          <p:cNvPr id="7" name="Lekerekített téglalap 24">
            <a:extLst>
              <a:ext uri="{FF2B5EF4-FFF2-40B4-BE49-F238E27FC236}">
                <a16:creationId xmlns:a16="http://schemas.microsoft.com/office/drawing/2014/main" id="{151487A0-E14A-4EC8-8F80-CB30E7E6BB7E}"/>
              </a:ext>
            </a:extLst>
          </p:cNvPr>
          <p:cNvSpPr/>
          <p:nvPr/>
        </p:nvSpPr>
        <p:spPr>
          <a:xfrm>
            <a:off x="7536646" y="4684723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700" b="1" i="1" dirty="0">
                <a:solidFill>
                  <a:schemeClr val="accent3">
                    <a:lumMod val="75000"/>
                  </a:schemeClr>
                </a:solidFill>
              </a:rPr>
              <a:t>n=3 f1=NULL, fib2=NULL</a:t>
            </a:r>
          </a:p>
        </p:txBody>
      </p:sp>
      <p:sp>
        <p:nvSpPr>
          <p:cNvPr id="9" name="Lekerekített téglalap 24">
            <a:extLst>
              <a:ext uri="{FF2B5EF4-FFF2-40B4-BE49-F238E27FC236}">
                <a16:creationId xmlns:a16="http://schemas.microsoft.com/office/drawing/2014/main" id="{B0601C9B-9072-4672-BA22-6F6468F3CF2B}"/>
              </a:ext>
            </a:extLst>
          </p:cNvPr>
          <p:cNvSpPr/>
          <p:nvPr/>
        </p:nvSpPr>
        <p:spPr>
          <a:xfrm>
            <a:off x="7536645" y="4164167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700" b="1" i="1" dirty="0">
                <a:solidFill>
                  <a:schemeClr val="accent3">
                    <a:lumMod val="75000"/>
                  </a:schemeClr>
                </a:solidFill>
              </a:rPr>
              <a:t>n=2 f1=1, fib2=NULL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4231113-398B-4B45-82D1-7D65E9A9C378}"/>
              </a:ext>
            </a:extLst>
          </p:cNvPr>
          <p:cNvSpPr/>
          <p:nvPr/>
        </p:nvSpPr>
        <p:spPr>
          <a:xfrm>
            <a:off x="2459115" y="3790767"/>
            <a:ext cx="1589102" cy="541538"/>
          </a:xfrm>
          <a:prstGeom prst="ellipse">
            <a:avLst/>
          </a:prstGeom>
          <a:noFill/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947038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90E55B8E-6974-4B69-B591-4E921B9D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26" y="125427"/>
            <a:ext cx="10515600" cy="1325563"/>
          </a:xfrm>
        </p:spPr>
        <p:txBody>
          <a:bodyPr/>
          <a:lstStyle/>
          <a:p>
            <a:r>
              <a:rPr lang="en-GB" b="1" u="sng" dirty="0">
                <a:solidFill>
                  <a:schemeClr val="accent5">
                    <a:lumMod val="75000"/>
                  </a:schemeClr>
                </a:solidFill>
              </a:rPr>
              <a:t>Fibonacci</a:t>
            </a:r>
            <a:r>
              <a:rPr lang="hu-HU" b="1" u="sng" dirty="0">
                <a:solidFill>
                  <a:schemeClr val="accent5">
                    <a:lumMod val="75000"/>
                  </a:schemeClr>
                </a:solidFill>
              </a:rPr>
              <a:t> Numbers</a:t>
            </a:r>
            <a:endParaRPr lang="en-GB" b="1" u="sng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9" name="Téglalap 20">
            <a:extLst>
              <a:ext uri="{FF2B5EF4-FFF2-40B4-BE49-F238E27FC236}">
                <a16:creationId xmlns:a16="http://schemas.microsoft.com/office/drawing/2014/main" id="{72B5FD7E-5D8F-457D-B5DD-85D1298E9482}"/>
              </a:ext>
            </a:extLst>
          </p:cNvPr>
          <p:cNvSpPr/>
          <p:nvPr/>
        </p:nvSpPr>
        <p:spPr>
          <a:xfrm>
            <a:off x="7462506" y="923278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2C60C3C-5B24-442B-B1CF-7D59003882CD}"/>
              </a:ext>
            </a:extLst>
          </p:cNvPr>
          <p:cNvSpPr txBox="1"/>
          <p:nvPr/>
        </p:nvSpPr>
        <p:spPr>
          <a:xfrm>
            <a:off x="8104591" y="5897198"/>
            <a:ext cx="12777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598730-5C8D-4C9D-A12F-508F6DBF546D}"/>
              </a:ext>
            </a:extLst>
          </p:cNvPr>
          <p:cNvSpPr txBox="1"/>
          <p:nvPr/>
        </p:nvSpPr>
        <p:spPr>
          <a:xfrm>
            <a:off x="1456546" y="1692161"/>
            <a:ext cx="2775760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rgbClr val="FFC000"/>
                </a:solidFill>
              </a:rPr>
              <a:t>fibonacci(n):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 if n == 0: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return 0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 if n == 1: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return 1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 fib1 = fibonacci(n-1)    </a:t>
            </a:r>
          </a:p>
          <a:p>
            <a:r>
              <a:rPr lang="hu-HU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        fib2 = fibonacci(n-2)   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 result = fib1 + fib2    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 return result</a:t>
            </a:r>
            <a:endParaRPr lang="en-GB" b="1" i="1" dirty="0">
              <a:solidFill>
                <a:srgbClr val="FFC000"/>
              </a:solidFill>
            </a:endParaRPr>
          </a:p>
        </p:txBody>
      </p:sp>
      <p:sp>
        <p:nvSpPr>
          <p:cNvPr id="8" name="Lekerekített téglalap 24">
            <a:extLst>
              <a:ext uri="{FF2B5EF4-FFF2-40B4-BE49-F238E27FC236}">
                <a16:creationId xmlns:a16="http://schemas.microsoft.com/office/drawing/2014/main" id="{64212E9B-4AA3-4EA1-BD9C-6E60E96B2DD2}"/>
              </a:ext>
            </a:extLst>
          </p:cNvPr>
          <p:cNvSpPr/>
          <p:nvPr/>
        </p:nvSpPr>
        <p:spPr>
          <a:xfrm>
            <a:off x="7536646" y="5205279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700" b="1" i="1" dirty="0">
                <a:solidFill>
                  <a:schemeClr val="accent3">
                    <a:lumMod val="75000"/>
                  </a:schemeClr>
                </a:solidFill>
              </a:rPr>
              <a:t>n=5 f1=3, fib2=NULL</a:t>
            </a:r>
          </a:p>
        </p:txBody>
      </p:sp>
      <p:sp>
        <p:nvSpPr>
          <p:cNvPr id="7" name="Lekerekített téglalap 24">
            <a:extLst>
              <a:ext uri="{FF2B5EF4-FFF2-40B4-BE49-F238E27FC236}">
                <a16:creationId xmlns:a16="http://schemas.microsoft.com/office/drawing/2014/main" id="{151487A0-E14A-4EC8-8F80-CB30E7E6BB7E}"/>
              </a:ext>
            </a:extLst>
          </p:cNvPr>
          <p:cNvSpPr/>
          <p:nvPr/>
        </p:nvSpPr>
        <p:spPr>
          <a:xfrm>
            <a:off x="7536646" y="4684723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700" b="1" i="1" dirty="0">
                <a:solidFill>
                  <a:schemeClr val="accent3">
                    <a:lumMod val="75000"/>
                  </a:schemeClr>
                </a:solidFill>
              </a:rPr>
              <a:t>n=3 f1=NULL, fib2=NULL</a:t>
            </a:r>
          </a:p>
        </p:txBody>
      </p:sp>
      <p:sp>
        <p:nvSpPr>
          <p:cNvPr id="9" name="Lekerekített téglalap 24">
            <a:extLst>
              <a:ext uri="{FF2B5EF4-FFF2-40B4-BE49-F238E27FC236}">
                <a16:creationId xmlns:a16="http://schemas.microsoft.com/office/drawing/2014/main" id="{B0601C9B-9072-4672-BA22-6F6468F3CF2B}"/>
              </a:ext>
            </a:extLst>
          </p:cNvPr>
          <p:cNvSpPr/>
          <p:nvPr/>
        </p:nvSpPr>
        <p:spPr>
          <a:xfrm>
            <a:off x="7536645" y="4164167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700" b="1" i="1" dirty="0">
                <a:solidFill>
                  <a:schemeClr val="accent3">
                    <a:lumMod val="75000"/>
                  </a:schemeClr>
                </a:solidFill>
              </a:rPr>
              <a:t>n=2 f1=1, fib2=NULL</a:t>
            </a:r>
          </a:p>
        </p:txBody>
      </p:sp>
    </p:spTree>
    <p:extLst>
      <p:ext uri="{BB962C8B-B14F-4D97-AF65-F5344CB8AC3E}">
        <p14:creationId xmlns:p14="http://schemas.microsoft.com/office/powerpoint/2010/main" val="59994724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90E55B8E-6974-4B69-B591-4E921B9D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26" y="125427"/>
            <a:ext cx="10515600" cy="1325563"/>
          </a:xfrm>
        </p:spPr>
        <p:txBody>
          <a:bodyPr/>
          <a:lstStyle/>
          <a:p>
            <a:r>
              <a:rPr lang="en-GB" b="1" u="sng" dirty="0">
                <a:solidFill>
                  <a:schemeClr val="accent5">
                    <a:lumMod val="75000"/>
                  </a:schemeClr>
                </a:solidFill>
              </a:rPr>
              <a:t>Fibonacci</a:t>
            </a:r>
            <a:r>
              <a:rPr lang="hu-HU" b="1" u="sng" dirty="0">
                <a:solidFill>
                  <a:schemeClr val="accent5">
                    <a:lumMod val="75000"/>
                  </a:schemeClr>
                </a:solidFill>
              </a:rPr>
              <a:t> Numbers</a:t>
            </a:r>
            <a:endParaRPr lang="en-GB" b="1" u="sng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9" name="Téglalap 20">
            <a:extLst>
              <a:ext uri="{FF2B5EF4-FFF2-40B4-BE49-F238E27FC236}">
                <a16:creationId xmlns:a16="http://schemas.microsoft.com/office/drawing/2014/main" id="{72B5FD7E-5D8F-457D-B5DD-85D1298E9482}"/>
              </a:ext>
            </a:extLst>
          </p:cNvPr>
          <p:cNvSpPr/>
          <p:nvPr/>
        </p:nvSpPr>
        <p:spPr>
          <a:xfrm>
            <a:off x="7462506" y="923278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2C60C3C-5B24-442B-B1CF-7D59003882CD}"/>
              </a:ext>
            </a:extLst>
          </p:cNvPr>
          <p:cNvSpPr txBox="1"/>
          <p:nvPr/>
        </p:nvSpPr>
        <p:spPr>
          <a:xfrm>
            <a:off x="8104591" y="5897198"/>
            <a:ext cx="12777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598730-5C8D-4C9D-A12F-508F6DBF546D}"/>
              </a:ext>
            </a:extLst>
          </p:cNvPr>
          <p:cNvSpPr txBox="1"/>
          <p:nvPr/>
        </p:nvSpPr>
        <p:spPr>
          <a:xfrm>
            <a:off x="1456546" y="1692161"/>
            <a:ext cx="2775760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fibonacci(n):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 if n == 0: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return 0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 if n == 1: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return 1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 fib1 = fibonacci(n-1)    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         fib2 = fibonacci(n-2)   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 result = fib1 + fib2    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 return result</a:t>
            </a:r>
            <a:endParaRPr lang="en-GB" b="1" i="1" dirty="0">
              <a:solidFill>
                <a:srgbClr val="FFC000"/>
              </a:solidFill>
            </a:endParaRPr>
          </a:p>
        </p:txBody>
      </p:sp>
      <p:sp>
        <p:nvSpPr>
          <p:cNvPr id="8" name="Lekerekített téglalap 24">
            <a:extLst>
              <a:ext uri="{FF2B5EF4-FFF2-40B4-BE49-F238E27FC236}">
                <a16:creationId xmlns:a16="http://schemas.microsoft.com/office/drawing/2014/main" id="{64212E9B-4AA3-4EA1-BD9C-6E60E96B2DD2}"/>
              </a:ext>
            </a:extLst>
          </p:cNvPr>
          <p:cNvSpPr/>
          <p:nvPr/>
        </p:nvSpPr>
        <p:spPr>
          <a:xfrm>
            <a:off x="7536646" y="5205279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700" b="1" i="1" dirty="0">
                <a:solidFill>
                  <a:schemeClr val="accent3">
                    <a:lumMod val="75000"/>
                  </a:schemeClr>
                </a:solidFill>
              </a:rPr>
              <a:t>n=5 f1=3, fib2=NULL</a:t>
            </a:r>
          </a:p>
        </p:txBody>
      </p:sp>
      <p:sp>
        <p:nvSpPr>
          <p:cNvPr id="7" name="Lekerekített téglalap 24">
            <a:extLst>
              <a:ext uri="{FF2B5EF4-FFF2-40B4-BE49-F238E27FC236}">
                <a16:creationId xmlns:a16="http://schemas.microsoft.com/office/drawing/2014/main" id="{151487A0-E14A-4EC8-8F80-CB30E7E6BB7E}"/>
              </a:ext>
            </a:extLst>
          </p:cNvPr>
          <p:cNvSpPr/>
          <p:nvPr/>
        </p:nvSpPr>
        <p:spPr>
          <a:xfrm>
            <a:off x="7536646" y="4684723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700" b="1" i="1" dirty="0">
                <a:solidFill>
                  <a:schemeClr val="accent3">
                    <a:lumMod val="75000"/>
                  </a:schemeClr>
                </a:solidFill>
              </a:rPr>
              <a:t>n=3 f1=NULL, fib2=NULL</a:t>
            </a:r>
          </a:p>
        </p:txBody>
      </p:sp>
      <p:sp>
        <p:nvSpPr>
          <p:cNvPr id="9" name="Lekerekített téglalap 24">
            <a:extLst>
              <a:ext uri="{FF2B5EF4-FFF2-40B4-BE49-F238E27FC236}">
                <a16:creationId xmlns:a16="http://schemas.microsoft.com/office/drawing/2014/main" id="{B0601C9B-9072-4672-BA22-6F6468F3CF2B}"/>
              </a:ext>
            </a:extLst>
          </p:cNvPr>
          <p:cNvSpPr/>
          <p:nvPr/>
        </p:nvSpPr>
        <p:spPr>
          <a:xfrm>
            <a:off x="7536645" y="4164167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700" b="1" i="1" dirty="0">
                <a:solidFill>
                  <a:schemeClr val="accent3">
                    <a:lumMod val="75000"/>
                  </a:schemeClr>
                </a:solidFill>
              </a:rPr>
              <a:t>n=2 f1=1, fib2=NULL</a:t>
            </a:r>
          </a:p>
        </p:txBody>
      </p:sp>
      <p:sp>
        <p:nvSpPr>
          <p:cNvPr id="10" name="Lekerekített téglalap 24">
            <a:extLst>
              <a:ext uri="{FF2B5EF4-FFF2-40B4-BE49-F238E27FC236}">
                <a16:creationId xmlns:a16="http://schemas.microsoft.com/office/drawing/2014/main" id="{7DE05413-3E39-4B4F-BE2D-87E84B8E4705}"/>
              </a:ext>
            </a:extLst>
          </p:cNvPr>
          <p:cNvSpPr/>
          <p:nvPr/>
        </p:nvSpPr>
        <p:spPr>
          <a:xfrm>
            <a:off x="7536645" y="3643611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700" b="1" i="1" dirty="0">
                <a:solidFill>
                  <a:schemeClr val="accent3">
                    <a:lumMod val="75000"/>
                  </a:schemeClr>
                </a:solidFill>
              </a:rPr>
              <a:t>n=0 f1=NULL, fib2=NULL</a:t>
            </a:r>
          </a:p>
        </p:txBody>
      </p:sp>
    </p:spTree>
    <p:extLst>
      <p:ext uri="{BB962C8B-B14F-4D97-AF65-F5344CB8AC3E}">
        <p14:creationId xmlns:p14="http://schemas.microsoft.com/office/powerpoint/2010/main" val="287392274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90E55B8E-6974-4B69-B591-4E921B9D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26" y="125427"/>
            <a:ext cx="10515600" cy="1325563"/>
          </a:xfrm>
        </p:spPr>
        <p:txBody>
          <a:bodyPr/>
          <a:lstStyle/>
          <a:p>
            <a:r>
              <a:rPr lang="en-GB" b="1" u="sng" dirty="0">
                <a:solidFill>
                  <a:schemeClr val="accent5">
                    <a:lumMod val="75000"/>
                  </a:schemeClr>
                </a:solidFill>
              </a:rPr>
              <a:t>Fibonacci</a:t>
            </a:r>
            <a:r>
              <a:rPr lang="hu-HU" b="1" u="sng" dirty="0">
                <a:solidFill>
                  <a:schemeClr val="accent5">
                    <a:lumMod val="75000"/>
                  </a:schemeClr>
                </a:solidFill>
              </a:rPr>
              <a:t> Numbers</a:t>
            </a:r>
            <a:endParaRPr lang="en-GB" b="1" u="sng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9" name="Téglalap 20">
            <a:extLst>
              <a:ext uri="{FF2B5EF4-FFF2-40B4-BE49-F238E27FC236}">
                <a16:creationId xmlns:a16="http://schemas.microsoft.com/office/drawing/2014/main" id="{72B5FD7E-5D8F-457D-B5DD-85D1298E9482}"/>
              </a:ext>
            </a:extLst>
          </p:cNvPr>
          <p:cNvSpPr/>
          <p:nvPr/>
        </p:nvSpPr>
        <p:spPr>
          <a:xfrm>
            <a:off x="7462506" y="923278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2C60C3C-5B24-442B-B1CF-7D59003882CD}"/>
              </a:ext>
            </a:extLst>
          </p:cNvPr>
          <p:cNvSpPr txBox="1"/>
          <p:nvPr/>
        </p:nvSpPr>
        <p:spPr>
          <a:xfrm>
            <a:off x="8104591" y="5897198"/>
            <a:ext cx="12777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598730-5C8D-4C9D-A12F-508F6DBF546D}"/>
              </a:ext>
            </a:extLst>
          </p:cNvPr>
          <p:cNvSpPr txBox="1"/>
          <p:nvPr/>
        </p:nvSpPr>
        <p:spPr>
          <a:xfrm>
            <a:off x="1456546" y="1692161"/>
            <a:ext cx="2775760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rgbClr val="FFC000"/>
                </a:solidFill>
              </a:rPr>
              <a:t>fibonacci(n):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 </a:t>
            </a:r>
            <a:r>
              <a:rPr lang="hu-HU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if n == 0:</a:t>
            </a:r>
          </a:p>
          <a:p>
            <a:r>
              <a:rPr lang="hu-HU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	return 0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 if n == 1: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return 1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 fib1 = fibonacci(n-1)    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         fib2 = fibonacci(n-2)   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 result = fib1 + fib2    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 return result</a:t>
            </a:r>
            <a:endParaRPr lang="en-GB" b="1" i="1" dirty="0">
              <a:solidFill>
                <a:srgbClr val="FFC000"/>
              </a:solidFill>
            </a:endParaRPr>
          </a:p>
        </p:txBody>
      </p:sp>
      <p:sp>
        <p:nvSpPr>
          <p:cNvPr id="8" name="Lekerekített téglalap 24">
            <a:extLst>
              <a:ext uri="{FF2B5EF4-FFF2-40B4-BE49-F238E27FC236}">
                <a16:creationId xmlns:a16="http://schemas.microsoft.com/office/drawing/2014/main" id="{64212E9B-4AA3-4EA1-BD9C-6E60E96B2DD2}"/>
              </a:ext>
            </a:extLst>
          </p:cNvPr>
          <p:cNvSpPr/>
          <p:nvPr/>
        </p:nvSpPr>
        <p:spPr>
          <a:xfrm>
            <a:off x="7536646" y="5205279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700" b="1" i="1" dirty="0">
                <a:solidFill>
                  <a:schemeClr val="accent3">
                    <a:lumMod val="75000"/>
                  </a:schemeClr>
                </a:solidFill>
              </a:rPr>
              <a:t>n=5 f1=3, fib2=NULL</a:t>
            </a:r>
          </a:p>
        </p:txBody>
      </p:sp>
      <p:sp>
        <p:nvSpPr>
          <p:cNvPr id="7" name="Lekerekített téglalap 24">
            <a:extLst>
              <a:ext uri="{FF2B5EF4-FFF2-40B4-BE49-F238E27FC236}">
                <a16:creationId xmlns:a16="http://schemas.microsoft.com/office/drawing/2014/main" id="{151487A0-E14A-4EC8-8F80-CB30E7E6BB7E}"/>
              </a:ext>
            </a:extLst>
          </p:cNvPr>
          <p:cNvSpPr/>
          <p:nvPr/>
        </p:nvSpPr>
        <p:spPr>
          <a:xfrm>
            <a:off x="7536646" y="4684723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700" b="1" i="1" dirty="0">
                <a:solidFill>
                  <a:schemeClr val="accent3">
                    <a:lumMod val="75000"/>
                  </a:schemeClr>
                </a:solidFill>
              </a:rPr>
              <a:t>n=3 f1=NULL, fib2=NULL</a:t>
            </a:r>
          </a:p>
        </p:txBody>
      </p:sp>
      <p:sp>
        <p:nvSpPr>
          <p:cNvPr id="9" name="Lekerekített téglalap 24">
            <a:extLst>
              <a:ext uri="{FF2B5EF4-FFF2-40B4-BE49-F238E27FC236}">
                <a16:creationId xmlns:a16="http://schemas.microsoft.com/office/drawing/2014/main" id="{B0601C9B-9072-4672-BA22-6F6468F3CF2B}"/>
              </a:ext>
            </a:extLst>
          </p:cNvPr>
          <p:cNvSpPr/>
          <p:nvPr/>
        </p:nvSpPr>
        <p:spPr>
          <a:xfrm>
            <a:off x="7536645" y="4164167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700" b="1" i="1" dirty="0">
                <a:solidFill>
                  <a:schemeClr val="accent3">
                    <a:lumMod val="75000"/>
                  </a:schemeClr>
                </a:solidFill>
              </a:rPr>
              <a:t>n=2 f1=1, fib2=NULL</a:t>
            </a:r>
          </a:p>
        </p:txBody>
      </p:sp>
      <p:sp>
        <p:nvSpPr>
          <p:cNvPr id="10" name="Lekerekített téglalap 24">
            <a:extLst>
              <a:ext uri="{FF2B5EF4-FFF2-40B4-BE49-F238E27FC236}">
                <a16:creationId xmlns:a16="http://schemas.microsoft.com/office/drawing/2014/main" id="{7DE05413-3E39-4B4F-BE2D-87E84B8E4705}"/>
              </a:ext>
            </a:extLst>
          </p:cNvPr>
          <p:cNvSpPr/>
          <p:nvPr/>
        </p:nvSpPr>
        <p:spPr>
          <a:xfrm>
            <a:off x="7536645" y="3643611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700" b="1" i="1" dirty="0">
                <a:solidFill>
                  <a:schemeClr val="accent3">
                    <a:lumMod val="75000"/>
                  </a:schemeClr>
                </a:solidFill>
              </a:rPr>
              <a:t>n=0 f1=NULL, fib2=NULL</a:t>
            </a:r>
          </a:p>
        </p:txBody>
      </p:sp>
    </p:spTree>
    <p:extLst>
      <p:ext uri="{BB962C8B-B14F-4D97-AF65-F5344CB8AC3E}">
        <p14:creationId xmlns:p14="http://schemas.microsoft.com/office/powerpoint/2010/main" val="2102913406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90E55B8E-6974-4B69-B591-4E921B9D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26" y="125427"/>
            <a:ext cx="10515600" cy="1325563"/>
          </a:xfrm>
        </p:spPr>
        <p:txBody>
          <a:bodyPr/>
          <a:lstStyle/>
          <a:p>
            <a:r>
              <a:rPr lang="en-GB" b="1" u="sng" dirty="0">
                <a:solidFill>
                  <a:schemeClr val="accent5">
                    <a:lumMod val="75000"/>
                  </a:schemeClr>
                </a:solidFill>
              </a:rPr>
              <a:t>Fibonacci</a:t>
            </a:r>
            <a:r>
              <a:rPr lang="hu-HU" b="1" u="sng" dirty="0">
                <a:solidFill>
                  <a:schemeClr val="accent5">
                    <a:lumMod val="75000"/>
                  </a:schemeClr>
                </a:solidFill>
              </a:rPr>
              <a:t> Numbers</a:t>
            </a:r>
            <a:endParaRPr lang="en-GB" b="1" u="sng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9" name="Téglalap 20">
            <a:extLst>
              <a:ext uri="{FF2B5EF4-FFF2-40B4-BE49-F238E27FC236}">
                <a16:creationId xmlns:a16="http://schemas.microsoft.com/office/drawing/2014/main" id="{72B5FD7E-5D8F-457D-B5DD-85D1298E9482}"/>
              </a:ext>
            </a:extLst>
          </p:cNvPr>
          <p:cNvSpPr/>
          <p:nvPr/>
        </p:nvSpPr>
        <p:spPr>
          <a:xfrm>
            <a:off x="7462506" y="923278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2C60C3C-5B24-442B-B1CF-7D59003882CD}"/>
              </a:ext>
            </a:extLst>
          </p:cNvPr>
          <p:cNvSpPr txBox="1"/>
          <p:nvPr/>
        </p:nvSpPr>
        <p:spPr>
          <a:xfrm>
            <a:off x="8104591" y="5897198"/>
            <a:ext cx="12777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598730-5C8D-4C9D-A12F-508F6DBF546D}"/>
              </a:ext>
            </a:extLst>
          </p:cNvPr>
          <p:cNvSpPr txBox="1"/>
          <p:nvPr/>
        </p:nvSpPr>
        <p:spPr>
          <a:xfrm>
            <a:off x="1456546" y="1692161"/>
            <a:ext cx="2775760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rgbClr val="FFC000"/>
                </a:solidFill>
              </a:rPr>
              <a:t>fibonacci(n):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 if n == 0: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return 0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 if n == 1: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return 1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 fib1 = fibonacci(n-1)    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         fib2 = fibonacci(n-2)   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 result = fib1 + fib2    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 return result</a:t>
            </a:r>
            <a:endParaRPr lang="en-GB" b="1" i="1" dirty="0">
              <a:solidFill>
                <a:srgbClr val="FFC000"/>
              </a:solidFill>
            </a:endParaRPr>
          </a:p>
        </p:txBody>
      </p:sp>
      <p:sp>
        <p:nvSpPr>
          <p:cNvPr id="8" name="Lekerekített téglalap 24">
            <a:extLst>
              <a:ext uri="{FF2B5EF4-FFF2-40B4-BE49-F238E27FC236}">
                <a16:creationId xmlns:a16="http://schemas.microsoft.com/office/drawing/2014/main" id="{64212E9B-4AA3-4EA1-BD9C-6E60E96B2DD2}"/>
              </a:ext>
            </a:extLst>
          </p:cNvPr>
          <p:cNvSpPr/>
          <p:nvPr/>
        </p:nvSpPr>
        <p:spPr>
          <a:xfrm>
            <a:off x="7536646" y="5205279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700" b="1" i="1" dirty="0">
                <a:solidFill>
                  <a:schemeClr val="accent3">
                    <a:lumMod val="75000"/>
                  </a:schemeClr>
                </a:solidFill>
              </a:rPr>
              <a:t>n=5 f1=3, fib2=NULL</a:t>
            </a:r>
          </a:p>
        </p:txBody>
      </p:sp>
      <p:sp>
        <p:nvSpPr>
          <p:cNvPr id="7" name="Lekerekített téglalap 24">
            <a:extLst>
              <a:ext uri="{FF2B5EF4-FFF2-40B4-BE49-F238E27FC236}">
                <a16:creationId xmlns:a16="http://schemas.microsoft.com/office/drawing/2014/main" id="{151487A0-E14A-4EC8-8F80-CB30E7E6BB7E}"/>
              </a:ext>
            </a:extLst>
          </p:cNvPr>
          <p:cNvSpPr/>
          <p:nvPr/>
        </p:nvSpPr>
        <p:spPr>
          <a:xfrm>
            <a:off x="7536646" y="4684723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700" b="1" i="1" dirty="0">
                <a:solidFill>
                  <a:schemeClr val="accent3">
                    <a:lumMod val="75000"/>
                  </a:schemeClr>
                </a:solidFill>
              </a:rPr>
              <a:t>n=3 f1=NULL, fib2=NULL</a:t>
            </a:r>
          </a:p>
        </p:txBody>
      </p:sp>
      <p:sp>
        <p:nvSpPr>
          <p:cNvPr id="9" name="Lekerekített téglalap 24">
            <a:extLst>
              <a:ext uri="{FF2B5EF4-FFF2-40B4-BE49-F238E27FC236}">
                <a16:creationId xmlns:a16="http://schemas.microsoft.com/office/drawing/2014/main" id="{B0601C9B-9072-4672-BA22-6F6468F3CF2B}"/>
              </a:ext>
            </a:extLst>
          </p:cNvPr>
          <p:cNvSpPr/>
          <p:nvPr/>
        </p:nvSpPr>
        <p:spPr>
          <a:xfrm>
            <a:off x="7536645" y="4164167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700" b="1" i="1" dirty="0">
                <a:solidFill>
                  <a:schemeClr val="accent3">
                    <a:lumMod val="75000"/>
                  </a:schemeClr>
                </a:solidFill>
              </a:rPr>
              <a:t>n=2 f1=1, fib2=0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98A0278-9F68-492F-AD41-CA0EA5917EE4}"/>
              </a:ext>
            </a:extLst>
          </p:cNvPr>
          <p:cNvSpPr/>
          <p:nvPr/>
        </p:nvSpPr>
        <p:spPr>
          <a:xfrm>
            <a:off x="2459115" y="4074855"/>
            <a:ext cx="1589102" cy="541538"/>
          </a:xfrm>
          <a:prstGeom prst="ellipse">
            <a:avLst/>
          </a:prstGeom>
          <a:noFill/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76447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90E55B8E-6974-4B69-B591-4E921B9D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26" y="125427"/>
            <a:ext cx="10515600" cy="1325563"/>
          </a:xfrm>
        </p:spPr>
        <p:txBody>
          <a:bodyPr/>
          <a:lstStyle/>
          <a:p>
            <a:r>
              <a:rPr lang="en-GB" b="1" u="sng" dirty="0">
                <a:solidFill>
                  <a:schemeClr val="accent5">
                    <a:lumMod val="75000"/>
                  </a:schemeClr>
                </a:solidFill>
              </a:rPr>
              <a:t>Fibonacci</a:t>
            </a:r>
            <a:r>
              <a:rPr lang="hu-HU" b="1" u="sng" dirty="0">
                <a:solidFill>
                  <a:schemeClr val="accent5">
                    <a:lumMod val="75000"/>
                  </a:schemeClr>
                </a:solidFill>
              </a:rPr>
              <a:t> Numbers</a:t>
            </a:r>
            <a:endParaRPr lang="en-GB" b="1" u="sng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9" name="Téglalap 20">
            <a:extLst>
              <a:ext uri="{FF2B5EF4-FFF2-40B4-BE49-F238E27FC236}">
                <a16:creationId xmlns:a16="http://schemas.microsoft.com/office/drawing/2014/main" id="{72B5FD7E-5D8F-457D-B5DD-85D1298E9482}"/>
              </a:ext>
            </a:extLst>
          </p:cNvPr>
          <p:cNvSpPr/>
          <p:nvPr/>
        </p:nvSpPr>
        <p:spPr>
          <a:xfrm>
            <a:off x="7462506" y="923278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2C60C3C-5B24-442B-B1CF-7D59003882CD}"/>
              </a:ext>
            </a:extLst>
          </p:cNvPr>
          <p:cNvSpPr txBox="1"/>
          <p:nvPr/>
        </p:nvSpPr>
        <p:spPr>
          <a:xfrm>
            <a:off x="8104591" y="5897198"/>
            <a:ext cx="12777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598730-5C8D-4C9D-A12F-508F6DBF546D}"/>
              </a:ext>
            </a:extLst>
          </p:cNvPr>
          <p:cNvSpPr txBox="1"/>
          <p:nvPr/>
        </p:nvSpPr>
        <p:spPr>
          <a:xfrm>
            <a:off x="1456546" y="1692161"/>
            <a:ext cx="2775760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fibonacci(n):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 if n == 0: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return 0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 if n == 1: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return 1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 fib1 = fibonacci(n-1)    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         fib2 = fibonacci(n-2)   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 result = fib1 + fib2    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 return result</a:t>
            </a:r>
            <a:endParaRPr lang="en-GB" b="1" i="1" dirty="0">
              <a:solidFill>
                <a:srgbClr val="FFC000"/>
              </a:solidFill>
            </a:endParaRPr>
          </a:p>
        </p:txBody>
      </p:sp>
      <p:sp>
        <p:nvSpPr>
          <p:cNvPr id="8" name="Lekerekített téglalap 24">
            <a:extLst>
              <a:ext uri="{FF2B5EF4-FFF2-40B4-BE49-F238E27FC236}">
                <a16:creationId xmlns:a16="http://schemas.microsoft.com/office/drawing/2014/main" id="{64212E9B-4AA3-4EA1-BD9C-6E60E96B2DD2}"/>
              </a:ext>
            </a:extLst>
          </p:cNvPr>
          <p:cNvSpPr/>
          <p:nvPr/>
        </p:nvSpPr>
        <p:spPr>
          <a:xfrm>
            <a:off x="7536646" y="5205279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700" b="1" i="1" dirty="0">
                <a:solidFill>
                  <a:schemeClr val="accent3">
                    <a:lumMod val="75000"/>
                  </a:schemeClr>
                </a:solidFill>
              </a:rPr>
              <a:t>n=5 f1=NULL, fib2=NULL</a:t>
            </a:r>
          </a:p>
        </p:txBody>
      </p:sp>
      <p:sp>
        <p:nvSpPr>
          <p:cNvPr id="9" name="Lekerekített téglalap 24">
            <a:extLst>
              <a:ext uri="{FF2B5EF4-FFF2-40B4-BE49-F238E27FC236}">
                <a16:creationId xmlns:a16="http://schemas.microsoft.com/office/drawing/2014/main" id="{D732811B-209C-474E-A597-2D803593D8F9}"/>
              </a:ext>
            </a:extLst>
          </p:cNvPr>
          <p:cNvSpPr/>
          <p:nvPr/>
        </p:nvSpPr>
        <p:spPr>
          <a:xfrm>
            <a:off x="7536646" y="4684723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700" b="1" i="1" dirty="0">
                <a:solidFill>
                  <a:schemeClr val="accent3">
                    <a:lumMod val="75000"/>
                  </a:schemeClr>
                </a:solidFill>
              </a:rPr>
              <a:t>n=4 f1=NULL, fib2=NULL</a:t>
            </a:r>
          </a:p>
        </p:txBody>
      </p:sp>
    </p:spTree>
    <p:extLst>
      <p:ext uri="{BB962C8B-B14F-4D97-AF65-F5344CB8AC3E}">
        <p14:creationId xmlns:p14="http://schemas.microsoft.com/office/powerpoint/2010/main" val="2411722846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90E55B8E-6974-4B69-B591-4E921B9D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26" y="125427"/>
            <a:ext cx="10515600" cy="1325563"/>
          </a:xfrm>
        </p:spPr>
        <p:txBody>
          <a:bodyPr/>
          <a:lstStyle/>
          <a:p>
            <a:r>
              <a:rPr lang="en-GB" b="1" u="sng" dirty="0">
                <a:solidFill>
                  <a:schemeClr val="accent5">
                    <a:lumMod val="75000"/>
                  </a:schemeClr>
                </a:solidFill>
              </a:rPr>
              <a:t>Fibonacci</a:t>
            </a:r>
            <a:r>
              <a:rPr lang="hu-HU" b="1" u="sng" dirty="0">
                <a:solidFill>
                  <a:schemeClr val="accent5">
                    <a:lumMod val="75000"/>
                  </a:schemeClr>
                </a:solidFill>
              </a:rPr>
              <a:t> Numbers</a:t>
            </a:r>
            <a:endParaRPr lang="en-GB" b="1" u="sng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9" name="Téglalap 20">
            <a:extLst>
              <a:ext uri="{FF2B5EF4-FFF2-40B4-BE49-F238E27FC236}">
                <a16:creationId xmlns:a16="http://schemas.microsoft.com/office/drawing/2014/main" id="{72B5FD7E-5D8F-457D-B5DD-85D1298E9482}"/>
              </a:ext>
            </a:extLst>
          </p:cNvPr>
          <p:cNvSpPr/>
          <p:nvPr/>
        </p:nvSpPr>
        <p:spPr>
          <a:xfrm>
            <a:off x="7462506" y="923278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2C60C3C-5B24-442B-B1CF-7D59003882CD}"/>
              </a:ext>
            </a:extLst>
          </p:cNvPr>
          <p:cNvSpPr txBox="1"/>
          <p:nvPr/>
        </p:nvSpPr>
        <p:spPr>
          <a:xfrm>
            <a:off x="8104591" y="5897198"/>
            <a:ext cx="12777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598730-5C8D-4C9D-A12F-508F6DBF546D}"/>
              </a:ext>
            </a:extLst>
          </p:cNvPr>
          <p:cNvSpPr txBox="1"/>
          <p:nvPr/>
        </p:nvSpPr>
        <p:spPr>
          <a:xfrm>
            <a:off x="1456546" y="1692161"/>
            <a:ext cx="2775760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rgbClr val="FFC000"/>
                </a:solidFill>
              </a:rPr>
              <a:t>fibonacci(n):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 if n == 0: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return 0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 if n == 1: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return 1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 fib1 = fibonacci(n-1)    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         fib2 = fibonacci(n-2)   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        result = fib1 + fib2    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 return result</a:t>
            </a:r>
            <a:endParaRPr lang="en-GB" b="1" i="1" dirty="0">
              <a:solidFill>
                <a:srgbClr val="FFC000"/>
              </a:solidFill>
            </a:endParaRPr>
          </a:p>
        </p:txBody>
      </p:sp>
      <p:sp>
        <p:nvSpPr>
          <p:cNvPr id="8" name="Lekerekített téglalap 24">
            <a:extLst>
              <a:ext uri="{FF2B5EF4-FFF2-40B4-BE49-F238E27FC236}">
                <a16:creationId xmlns:a16="http://schemas.microsoft.com/office/drawing/2014/main" id="{64212E9B-4AA3-4EA1-BD9C-6E60E96B2DD2}"/>
              </a:ext>
            </a:extLst>
          </p:cNvPr>
          <p:cNvSpPr/>
          <p:nvPr/>
        </p:nvSpPr>
        <p:spPr>
          <a:xfrm>
            <a:off x="7536646" y="5205279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700" b="1" i="1" dirty="0">
                <a:solidFill>
                  <a:schemeClr val="accent3">
                    <a:lumMod val="75000"/>
                  </a:schemeClr>
                </a:solidFill>
              </a:rPr>
              <a:t>n=5 f1=3, fib2=NULL</a:t>
            </a:r>
          </a:p>
        </p:txBody>
      </p:sp>
      <p:sp>
        <p:nvSpPr>
          <p:cNvPr id="7" name="Lekerekített téglalap 24">
            <a:extLst>
              <a:ext uri="{FF2B5EF4-FFF2-40B4-BE49-F238E27FC236}">
                <a16:creationId xmlns:a16="http://schemas.microsoft.com/office/drawing/2014/main" id="{151487A0-E14A-4EC8-8F80-CB30E7E6BB7E}"/>
              </a:ext>
            </a:extLst>
          </p:cNvPr>
          <p:cNvSpPr/>
          <p:nvPr/>
        </p:nvSpPr>
        <p:spPr>
          <a:xfrm>
            <a:off x="7536646" y="4684723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700" b="1" i="1" dirty="0">
                <a:solidFill>
                  <a:schemeClr val="accent3">
                    <a:lumMod val="75000"/>
                  </a:schemeClr>
                </a:solidFill>
              </a:rPr>
              <a:t>n=3 f1=NULL, fib2=NULL</a:t>
            </a:r>
          </a:p>
        </p:txBody>
      </p:sp>
      <p:sp>
        <p:nvSpPr>
          <p:cNvPr id="9" name="Lekerekített téglalap 24">
            <a:extLst>
              <a:ext uri="{FF2B5EF4-FFF2-40B4-BE49-F238E27FC236}">
                <a16:creationId xmlns:a16="http://schemas.microsoft.com/office/drawing/2014/main" id="{B0601C9B-9072-4672-BA22-6F6468F3CF2B}"/>
              </a:ext>
            </a:extLst>
          </p:cNvPr>
          <p:cNvSpPr/>
          <p:nvPr/>
        </p:nvSpPr>
        <p:spPr>
          <a:xfrm>
            <a:off x="7536645" y="4164167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700" b="1" i="1" dirty="0">
                <a:solidFill>
                  <a:schemeClr val="accent3">
                    <a:lumMod val="75000"/>
                  </a:schemeClr>
                </a:solidFill>
              </a:rPr>
              <a:t>n=2 f1=1, fib2=0</a:t>
            </a:r>
          </a:p>
        </p:txBody>
      </p:sp>
    </p:spTree>
    <p:extLst>
      <p:ext uri="{BB962C8B-B14F-4D97-AF65-F5344CB8AC3E}">
        <p14:creationId xmlns:p14="http://schemas.microsoft.com/office/powerpoint/2010/main" val="228292689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90E55B8E-6974-4B69-B591-4E921B9D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26" y="125427"/>
            <a:ext cx="10515600" cy="1325563"/>
          </a:xfrm>
        </p:spPr>
        <p:txBody>
          <a:bodyPr/>
          <a:lstStyle/>
          <a:p>
            <a:r>
              <a:rPr lang="en-GB" b="1" u="sng" dirty="0">
                <a:solidFill>
                  <a:schemeClr val="accent5">
                    <a:lumMod val="75000"/>
                  </a:schemeClr>
                </a:solidFill>
              </a:rPr>
              <a:t>Fibonacci</a:t>
            </a:r>
            <a:r>
              <a:rPr lang="hu-HU" b="1" u="sng" dirty="0">
                <a:solidFill>
                  <a:schemeClr val="accent5">
                    <a:lumMod val="75000"/>
                  </a:schemeClr>
                </a:solidFill>
              </a:rPr>
              <a:t> Numbers</a:t>
            </a:r>
            <a:endParaRPr lang="en-GB" b="1" u="sng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9" name="Téglalap 20">
            <a:extLst>
              <a:ext uri="{FF2B5EF4-FFF2-40B4-BE49-F238E27FC236}">
                <a16:creationId xmlns:a16="http://schemas.microsoft.com/office/drawing/2014/main" id="{72B5FD7E-5D8F-457D-B5DD-85D1298E9482}"/>
              </a:ext>
            </a:extLst>
          </p:cNvPr>
          <p:cNvSpPr/>
          <p:nvPr/>
        </p:nvSpPr>
        <p:spPr>
          <a:xfrm>
            <a:off x="7462506" y="923278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2C60C3C-5B24-442B-B1CF-7D59003882CD}"/>
              </a:ext>
            </a:extLst>
          </p:cNvPr>
          <p:cNvSpPr txBox="1"/>
          <p:nvPr/>
        </p:nvSpPr>
        <p:spPr>
          <a:xfrm>
            <a:off x="8104591" y="5897198"/>
            <a:ext cx="12777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598730-5C8D-4C9D-A12F-508F6DBF546D}"/>
              </a:ext>
            </a:extLst>
          </p:cNvPr>
          <p:cNvSpPr txBox="1"/>
          <p:nvPr/>
        </p:nvSpPr>
        <p:spPr>
          <a:xfrm>
            <a:off x="1456546" y="1692161"/>
            <a:ext cx="2775760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rgbClr val="FFC000"/>
                </a:solidFill>
              </a:rPr>
              <a:t>fibonacci(n):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 if n == 0: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return 0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 if n == 1: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return 1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 fib1 = fibonacci(n-1)    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         fib2 = fibonacci(n-2)   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 result = fib1 + fib2    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        return result</a:t>
            </a:r>
            <a:endParaRPr lang="en-GB" b="1" i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Lekerekített téglalap 24">
            <a:extLst>
              <a:ext uri="{FF2B5EF4-FFF2-40B4-BE49-F238E27FC236}">
                <a16:creationId xmlns:a16="http://schemas.microsoft.com/office/drawing/2014/main" id="{64212E9B-4AA3-4EA1-BD9C-6E60E96B2DD2}"/>
              </a:ext>
            </a:extLst>
          </p:cNvPr>
          <p:cNvSpPr/>
          <p:nvPr/>
        </p:nvSpPr>
        <p:spPr>
          <a:xfrm>
            <a:off x="7536646" y="5205279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700" b="1" i="1" dirty="0">
                <a:solidFill>
                  <a:schemeClr val="accent3">
                    <a:lumMod val="75000"/>
                  </a:schemeClr>
                </a:solidFill>
              </a:rPr>
              <a:t>n=5 f1=3, fib2=NULL</a:t>
            </a:r>
          </a:p>
        </p:txBody>
      </p:sp>
      <p:sp>
        <p:nvSpPr>
          <p:cNvPr id="7" name="Lekerekített téglalap 24">
            <a:extLst>
              <a:ext uri="{FF2B5EF4-FFF2-40B4-BE49-F238E27FC236}">
                <a16:creationId xmlns:a16="http://schemas.microsoft.com/office/drawing/2014/main" id="{151487A0-E14A-4EC8-8F80-CB30E7E6BB7E}"/>
              </a:ext>
            </a:extLst>
          </p:cNvPr>
          <p:cNvSpPr/>
          <p:nvPr/>
        </p:nvSpPr>
        <p:spPr>
          <a:xfrm>
            <a:off x="7536646" y="4684723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700" b="1" i="1" dirty="0">
                <a:solidFill>
                  <a:schemeClr val="accent3">
                    <a:lumMod val="75000"/>
                  </a:schemeClr>
                </a:solidFill>
              </a:rPr>
              <a:t>n=3 f1=NULL, fib2=NULL</a:t>
            </a:r>
          </a:p>
        </p:txBody>
      </p:sp>
      <p:sp>
        <p:nvSpPr>
          <p:cNvPr id="9" name="Lekerekített téglalap 24">
            <a:extLst>
              <a:ext uri="{FF2B5EF4-FFF2-40B4-BE49-F238E27FC236}">
                <a16:creationId xmlns:a16="http://schemas.microsoft.com/office/drawing/2014/main" id="{B0601C9B-9072-4672-BA22-6F6468F3CF2B}"/>
              </a:ext>
            </a:extLst>
          </p:cNvPr>
          <p:cNvSpPr/>
          <p:nvPr/>
        </p:nvSpPr>
        <p:spPr>
          <a:xfrm>
            <a:off x="7536645" y="4164167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700" b="1" i="1" dirty="0">
                <a:solidFill>
                  <a:schemeClr val="accent3">
                    <a:lumMod val="75000"/>
                  </a:schemeClr>
                </a:solidFill>
              </a:rPr>
              <a:t>n=2 f1=1, fib2=0</a:t>
            </a:r>
          </a:p>
        </p:txBody>
      </p:sp>
    </p:spTree>
    <p:extLst>
      <p:ext uri="{BB962C8B-B14F-4D97-AF65-F5344CB8AC3E}">
        <p14:creationId xmlns:p14="http://schemas.microsoft.com/office/powerpoint/2010/main" val="1886840915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90E55B8E-6974-4B69-B591-4E921B9D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26" y="125427"/>
            <a:ext cx="10515600" cy="1325563"/>
          </a:xfrm>
        </p:spPr>
        <p:txBody>
          <a:bodyPr/>
          <a:lstStyle/>
          <a:p>
            <a:r>
              <a:rPr lang="en-GB" b="1" u="sng" dirty="0">
                <a:solidFill>
                  <a:schemeClr val="accent5">
                    <a:lumMod val="75000"/>
                  </a:schemeClr>
                </a:solidFill>
              </a:rPr>
              <a:t>Fibonacci</a:t>
            </a:r>
            <a:r>
              <a:rPr lang="hu-HU" b="1" u="sng" dirty="0">
                <a:solidFill>
                  <a:schemeClr val="accent5">
                    <a:lumMod val="75000"/>
                  </a:schemeClr>
                </a:solidFill>
              </a:rPr>
              <a:t> Numbers</a:t>
            </a:r>
            <a:endParaRPr lang="en-GB" b="1" u="sng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9" name="Téglalap 20">
            <a:extLst>
              <a:ext uri="{FF2B5EF4-FFF2-40B4-BE49-F238E27FC236}">
                <a16:creationId xmlns:a16="http://schemas.microsoft.com/office/drawing/2014/main" id="{72B5FD7E-5D8F-457D-B5DD-85D1298E9482}"/>
              </a:ext>
            </a:extLst>
          </p:cNvPr>
          <p:cNvSpPr/>
          <p:nvPr/>
        </p:nvSpPr>
        <p:spPr>
          <a:xfrm>
            <a:off x="7462506" y="923278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2C60C3C-5B24-442B-B1CF-7D59003882CD}"/>
              </a:ext>
            </a:extLst>
          </p:cNvPr>
          <p:cNvSpPr txBox="1"/>
          <p:nvPr/>
        </p:nvSpPr>
        <p:spPr>
          <a:xfrm>
            <a:off x="8104591" y="5897198"/>
            <a:ext cx="12777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598730-5C8D-4C9D-A12F-508F6DBF546D}"/>
              </a:ext>
            </a:extLst>
          </p:cNvPr>
          <p:cNvSpPr txBox="1"/>
          <p:nvPr/>
        </p:nvSpPr>
        <p:spPr>
          <a:xfrm>
            <a:off x="1456546" y="1692161"/>
            <a:ext cx="2775760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rgbClr val="FFC000"/>
                </a:solidFill>
              </a:rPr>
              <a:t>fibonacci(n):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 if n == 0: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return 0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 if n == 1: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return 1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 fib1 = fibonacci(n-1)    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         fib2 = fibonacci(n-2)   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 result = fib1 + fib2    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 return result</a:t>
            </a:r>
            <a:endParaRPr lang="en-GB" b="1" i="1" dirty="0">
              <a:solidFill>
                <a:srgbClr val="FFC000"/>
              </a:solidFill>
            </a:endParaRPr>
          </a:p>
        </p:txBody>
      </p:sp>
      <p:sp>
        <p:nvSpPr>
          <p:cNvPr id="8" name="Lekerekített téglalap 24">
            <a:extLst>
              <a:ext uri="{FF2B5EF4-FFF2-40B4-BE49-F238E27FC236}">
                <a16:creationId xmlns:a16="http://schemas.microsoft.com/office/drawing/2014/main" id="{64212E9B-4AA3-4EA1-BD9C-6E60E96B2DD2}"/>
              </a:ext>
            </a:extLst>
          </p:cNvPr>
          <p:cNvSpPr/>
          <p:nvPr/>
        </p:nvSpPr>
        <p:spPr>
          <a:xfrm>
            <a:off x="7536646" y="5205279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700" b="1" i="1" dirty="0">
                <a:solidFill>
                  <a:schemeClr val="accent3">
                    <a:lumMod val="75000"/>
                  </a:schemeClr>
                </a:solidFill>
              </a:rPr>
              <a:t>n=5 f1=3, fib2=NULL</a:t>
            </a:r>
          </a:p>
        </p:txBody>
      </p:sp>
      <p:sp>
        <p:nvSpPr>
          <p:cNvPr id="7" name="Lekerekített téglalap 24">
            <a:extLst>
              <a:ext uri="{FF2B5EF4-FFF2-40B4-BE49-F238E27FC236}">
                <a16:creationId xmlns:a16="http://schemas.microsoft.com/office/drawing/2014/main" id="{151487A0-E14A-4EC8-8F80-CB30E7E6BB7E}"/>
              </a:ext>
            </a:extLst>
          </p:cNvPr>
          <p:cNvSpPr/>
          <p:nvPr/>
        </p:nvSpPr>
        <p:spPr>
          <a:xfrm>
            <a:off x="7536646" y="4684723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700" b="1" i="1" dirty="0">
                <a:solidFill>
                  <a:schemeClr val="accent3">
                    <a:lumMod val="75000"/>
                  </a:schemeClr>
                </a:solidFill>
              </a:rPr>
              <a:t>n=3 f1=1, fib2=NULL</a:t>
            </a:r>
          </a:p>
        </p:txBody>
      </p:sp>
    </p:spTree>
    <p:extLst>
      <p:ext uri="{BB962C8B-B14F-4D97-AF65-F5344CB8AC3E}">
        <p14:creationId xmlns:p14="http://schemas.microsoft.com/office/powerpoint/2010/main" val="2499166109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90E55B8E-6974-4B69-B591-4E921B9D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26" y="125427"/>
            <a:ext cx="10515600" cy="1325563"/>
          </a:xfrm>
        </p:spPr>
        <p:txBody>
          <a:bodyPr/>
          <a:lstStyle/>
          <a:p>
            <a:r>
              <a:rPr lang="en-GB" b="1" u="sng" dirty="0">
                <a:solidFill>
                  <a:schemeClr val="accent5">
                    <a:lumMod val="75000"/>
                  </a:schemeClr>
                </a:solidFill>
              </a:rPr>
              <a:t>Fibonacci</a:t>
            </a:r>
            <a:r>
              <a:rPr lang="hu-HU" b="1" u="sng" dirty="0">
                <a:solidFill>
                  <a:schemeClr val="accent5">
                    <a:lumMod val="75000"/>
                  </a:schemeClr>
                </a:solidFill>
              </a:rPr>
              <a:t> Numbers</a:t>
            </a:r>
            <a:endParaRPr lang="en-GB" b="1" u="sng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9" name="Téglalap 20">
            <a:extLst>
              <a:ext uri="{FF2B5EF4-FFF2-40B4-BE49-F238E27FC236}">
                <a16:creationId xmlns:a16="http://schemas.microsoft.com/office/drawing/2014/main" id="{72B5FD7E-5D8F-457D-B5DD-85D1298E9482}"/>
              </a:ext>
            </a:extLst>
          </p:cNvPr>
          <p:cNvSpPr/>
          <p:nvPr/>
        </p:nvSpPr>
        <p:spPr>
          <a:xfrm>
            <a:off x="7462506" y="923278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2C60C3C-5B24-442B-B1CF-7D59003882CD}"/>
              </a:ext>
            </a:extLst>
          </p:cNvPr>
          <p:cNvSpPr txBox="1"/>
          <p:nvPr/>
        </p:nvSpPr>
        <p:spPr>
          <a:xfrm>
            <a:off x="8104591" y="5897198"/>
            <a:ext cx="12777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598730-5C8D-4C9D-A12F-508F6DBF546D}"/>
              </a:ext>
            </a:extLst>
          </p:cNvPr>
          <p:cNvSpPr txBox="1"/>
          <p:nvPr/>
        </p:nvSpPr>
        <p:spPr>
          <a:xfrm>
            <a:off x="1456546" y="1692161"/>
            <a:ext cx="2775760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rgbClr val="FFC000"/>
                </a:solidFill>
              </a:rPr>
              <a:t>fibonacci(n):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 if n == 0: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return 0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 if n == 1: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return 1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 fib1 = fibonacci(n-1)    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         fib2 = fibonacci(n-2)   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 result = fib1 + fib2    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 return result</a:t>
            </a:r>
            <a:endParaRPr lang="en-GB" b="1" i="1" dirty="0">
              <a:solidFill>
                <a:srgbClr val="FFC000"/>
              </a:solidFill>
            </a:endParaRPr>
          </a:p>
        </p:txBody>
      </p:sp>
      <p:sp>
        <p:nvSpPr>
          <p:cNvPr id="8" name="Lekerekített téglalap 24">
            <a:extLst>
              <a:ext uri="{FF2B5EF4-FFF2-40B4-BE49-F238E27FC236}">
                <a16:creationId xmlns:a16="http://schemas.microsoft.com/office/drawing/2014/main" id="{64212E9B-4AA3-4EA1-BD9C-6E60E96B2DD2}"/>
              </a:ext>
            </a:extLst>
          </p:cNvPr>
          <p:cNvSpPr/>
          <p:nvPr/>
        </p:nvSpPr>
        <p:spPr>
          <a:xfrm>
            <a:off x="7536646" y="5205279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700" b="1" i="1" dirty="0">
                <a:solidFill>
                  <a:schemeClr val="accent3">
                    <a:lumMod val="75000"/>
                  </a:schemeClr>
                </a:solidFill>
              </a:rPr>
              <a:t>n=5 f1=3, fib2=NULL</a:t>
            </a:r>
          </a:p>
        </p:txBody>
      </p:sp>
      <p:sp>
        <p:nvSpPr>
          <p:cNvPr id="7" name="Lekerekített téglalap 24">
            <a:extLst>
              <a:ext uri="{FF2B5EF4-FFF2-40B4-BE49-F238E27FC236}">
                <a16:creationId xmlns:a16="http://schemas.microsoft.com/office/drawing/2014/main" id="{151487A0-E14A-4EC8-8F80-CB30E7E6BB7E}"/>
              </a:ext>
            </a:extLst>
          </p:cNvPr>
          <p:cNvSpPr/>
          <p:nvPr/>
        </p:nvSpPr>
        <p:spPr>
          <a:xfrm>
            <a:off x="7536646" y="4684723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700" b="1" i="1" dirty="0">
                <a:solidFill>
                  <a:schemeClr val="accent3">
                    <a:lumMod val="75000"/>
                  </a:schemeClr>
                </a:solidFill>
              </a:rPr>
              <a:t>n=3 f1=1, fib2=NULL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4376E3B-72AD-442B-AC11-30B4FB8BEB52}"/>
              </a:ext>
            </a:extLst>
          </p:cNvPr>
          <p:cNvSpPr/>
          <p:nvPr/>
        </p:nvSpPr>
        <p:spPr>
          <a:xfrm>
            <a:off x="2459115" y="3790767"/>
            <a:ext cx="1589102" cy="541538"/>
          </a:xfrm>
          <a:prstGeom prst="ellipse">
            <a:avLst/>
          </a:prstGeom>
          <a:noFill/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9223587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90E55B8E-6974-4B69-B591-4E921B9D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26" y="125427"/>
            <a:ext cx="10515600" cy="1325563"/>
          </a:xfrm>
        </p:spPr>
        <p:txBody>
          <a:bodyPr/>
          <a:lstStyle/>
          <a:p>
            <a:r>
              <a:rPr lang="en-GB" b="1" u="sng" dirty="0">
                <a:solidFill>
                  <a:schemeClr val="accent5">
                    <a:lumMod val="75000"/>
                  </a:schemeClr>
                </a:solidFill>
              </a:rPr>
              <a:t>Fibonacci</a:t>
            </a:r>
            <a:r>
              <a:rPr lang="hu-HU" b="1" u="sng" dirty="0">
                <a:solidFill>
                  <a:schemeClr val="accent5">
                    <a:lumMod val="75000"/>
                  </a:schemeClr>
                </a:solidFill>
              </a:rPr>
              <a:t> Numbers</a:t>
            </a:r>
            <a:endParaRPr lang="en-GB" b="1" u="sng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9" name="Téglalap 20">
            <a:extLst>
              <a:ext uri="{FF2B5EF4-FFF2-40B4-BE49-F238E27FC236}">
                <a16:creationId xmlns:a16="http://schemas.microsoft.com/office/drawing/2014/main" id="{72B5FD7E-5D8F-457D-B5DD-85D1298E9482}"/>
              </a:ext>
            </a:extLst>
          </p:cNvPr>
          <p:cNvSpPr/>
          <p:nvPr/>
        </p:nvSpPr>
        <p:spPr>
          <a:xfrm>
            <a:off x="7462506" y="923278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2C60C3C-5B24-442B-B1CF-7D59003882CD}"/>
              </a:ext>
            </a:extLst>
          </p:cNvPr>
          <p:cNvSpPr txBox="1"/>
          <p:nvPr/>
        </p:nvSpPr>
        <p:spPr>
          <a:xfrm>
            <a:off x="8104591" y="5897198"/>
            <a:ext cx="12777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598730-5C8D-4C9D-A12F-508F6DBF546D}"/>
              </a:ext>
            </a:extLst>
          </p:cNvPr>
          <p:cNvSpPr txBox="1"/>
          <p:nvPr/>
        </p:nvSpPr>
        <p:spPr>
          <a:xfrm>
            <a:off x="1456546" y="1692161"/>
            <a:ext cx="2775760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rgbClr val="FFC000"/>
                </a:solidFill>
              </a:rPr>
              <a:t>fibonacci(n):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 if n == 0: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return 0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 if n == 1: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return 1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 fib1 = fibonacci(n-1)    </a:t>
            </a:r>
          </a:p>
          <a:p>
            <a:r>
              <a:rPr lang="hu-HU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        fib2 = fibonacci(n-2)   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 result = fib1 + fib2    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 return result</a:t>
            </a:r>
            <a:endParaRPr lang="en-GB" b="1" i="1" dirty="0">
              <a:solidFill>
                <a:srgbClr val="FFC000"/>
              </a:solidFill>
            </a:endParaRPr>
          </a:p>
        </p:txBody>
      </p:sp>
      <p:sp>
        <p:nvSpPr>
          <p:cNvPr id="8" name="Lekerekített téglalap 24">
            <a:extLst>
              <a:ext uri="{FF2B5EF4-FFF2-40B4-BE49-F238E27FC236}">
                <a16:creationId xmlns:a16="http://schemas.microsoft.com/office/drawing/2014/main" id="{64212E9B-4AA3-4EA1-BD9C-6E60E96B2DD2}"/>
              </a:ext>
            </a:extLst>
          </p:cNvPr>
          <p:cNvSpPr/>
          <p:nvPr/>
        </p:nvSpPr>
        <p:spPr>
          <a:xfrm>
            <a:off x="7536646" y="5205279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700" b="1" i="1" dirty="0">
                <a:solidFill>
                  <a:schemeClr val="accent3">
                    <a:lumMod val="75000"/>
                  </a:schemeClr>
                </a:solidFill>
              </a:rPr>
              <a:t>n=5 f1=3, fib2=NULL</a:t>
            </a:r>
          </a:p>
        </p:txBody>
      </p:sp>
      <p:sp>
        <p:nvSpPr>
          <p:cNvPr id="7" name="Lekerekített téglalap 24">
            <a:extLst>
              <a:ext uri="{FF2B5EF4-FFF2-40B4-BE49-F238E27FC236}">
                <a16:creationId xmlns:a16="http://schemas.microsoft.com/office/drawing/2014/main" id="{151487A0-E14A-4EC8-8F80-CB30E7E6BB7E}"/>
              </a:ext>
            </a:extLst>
          </p:cNvPr>
          <p:cNvSpPr/>
          <p:nvPr/>
        </p:nvSpPr>
        <p:spPr>
          <a:xfrm>
            <a:off x="7536646" y="4684723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700" b="1" i="1" dirty="0">
                <a:solidFill>
                  <a:schemeClr val="accent3">
                    <a:lumMod val="75000"/>
                  </a:schemeClr>
                </a:solidFill>
              </a:rPr>
              <a:t>n=3 f1=1, fib2=NULL</a:t>
            </a:r>
          </a:p>
        </p:txBody>
      </p:sp>
    </p:spTree>
    <p:extLst>
      <p:ext uri="{BB962C8B-B14F-4D97-AF65-F5344CB8AC3E}">
        <p14:creationId xmlns:p14="http://schemas.microsoft.com/office/powerpoint/2010/main" val="2024030277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90E55B8E-6974-4B69-B591-4E921B9D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26" y="125427"/>
            <a:ext cx="10515600" cy="1325563"/>
          </a:xfrm>
        </p:spPr>
        <p:txBody>
          <a:bodyPr/>
          <a:lstStyle/>
          <a:p>
            <a:r>
              <a:rPr lang="en-GB" b="1" u="sng" dirty="0">
                <a:solidFill>
                  <a:schemeClr val="accent5">
                    <a:lumMod val="75000"/>
                  </a:schemeClr>
                </a:solidFill>
              </a:rPr>
              <a:t>Fibonacci</a:t>
            </a:r>
            <a:r>
              <a:rPr lang="hu-HU" b="1" u="sng" dirty="0">
                <a:solidFill>
                  <a:schemeClr val="accent5">
                    <a:lumMod val="75000"/>
                  </a:schemeClr>
                </a:solidFill>
              </a:rPr>
              <a:t> Numbers</a:t>
            </a:r>
            <a:endParaRPr lang="en-GB" b="1" u="sng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9" name="Téglalap 20">
            <a:extLst>
              <a:ext uri="{FF2B5EF4-FFF2-40B4-BE49-F238E27FC236}">
                <a16:creationId xmlns:a16="http://schemas.microsoft.com/office/drawing/2014/main" id="{72B5FD7E-5D8F-457D-B5DD-85D1298E9482}"/>
              </a:ext>
            </a:extLst>
          </p:cNvPr>
          <p:cNvSpPr/>
          <p:nvPr/>
        </p:nvSpPr>
        <p:spPr>
          <a:xfrm>
            <a:off x="7462506" y="923278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2C60C3C-5B24-442B-B1CF-7D59003882CD}"/>
              </a:ext>
            </a:extLst>
          </p:cNvPr>
          <p:cNvSpPr txBox="1"/>
          <p:nvPr/>
        </p:nvSpPr>
        <p:spPr>
          <a:xfrm>
            <a:off x="8104591" y="5897198"/>
            <a:ext cx="12777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598730-5C8D-4C9D-A12F-508F6DBF546D}"/>
              </a:ext>
            </a:extLst>
          </p:cNvPr>
          <p:cNvSpPr txBox="1"/>
          <p:nvPr/>
        </p:nvSpPr>
        <p:spPr>
          <a:xfrm>
            <a:off x="1456546" y="1692161"/>
            <a:ext cx="2775760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fibonacci(n):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 if n == 0: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return 0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 if n == 1: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return 1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 fib1 = fibonacci(n-1)    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         fib2 = fibonacci(n-2)   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 result = fib1 + fib2    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 return result</a:t>
            </a:r>
            <a:endParaRPr lang="en-GB" b="1" i="1" dirty="0">
              <a:solidFill>
                <a:srgbClr val="FFC000"/>
              </a:solidFill>
            </a:endParaRPr>
          </a:p>
        </p:txBody>
      </p:sp>
      <p:sp>
        <p:nvSpPr>
          <p:cNvPr id="8" name="Lekerekített téglalap 24">
            <a:extLst>
              <a:ext uri="{FF2B5EF4-FFF2-40B4-BE49-F238E27FC236}">
                <a16:creationId xmlns:a16="http://schemas.microsoft.com/office/drawing/2014/main" id="{64212E9B-4AA3-4EA1-BD9C-6E60E96B2DD2}"/>
              </a:ext>
            </a:extLst>
          </p:cNvPr>
          <p:cNvSpPr/>
          <p:nvPr/>
        </p:nvSpPr>
        <p:spPr>
          <a:xfrm>
            <a:off x="7536646" y="5205279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700" b="1" i="1" dirty="0">
                <a:solidFill>
                  <a:schemeClr val="accent3">
                    <a:lumMod val="75000"/>
                  </a:schemeClr>
                </a:solidFill>
              </a:rPr>
              <a:t>n=5 f1=3, fib2=NULL</a:t>
            </a:r>
          </a:p>
        </p:txBody>
      </p:sp>
      <p:sp>
        <p:nvSpPr>
          <p:cNvPr id="7" name="Lekerekített téglalap 24">
            <a:extLst>
              <a:ext uri="{FF2B5EF4-FFF2-40B4-BE49-F238E27FC236}">
                <a16:creationId xmlns:a16="http://schemas.microsoft.com/office/drawing/2014/main" id="{151487A0-E14A-4EC8-8F80-CB30E7E6BB7E}"/>
              </a:ext>
            </a:extLst>
          </p:cNvPr>
          <p:cNvSpPr/>
          <p:nvPr/>
        </p:nvSpPr>
        <p:spPr>
          <a:xfrm>
            <a:off x="7536646" y="4684723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700" b="1" i="1" dirty="0">
                <a:solidFill>
                  <a:schemeClr val="accent3">
                    <a:lumMod val="75000"/>
                  </a:schemeClr>
                </a:solidFill>
              </a:rPr>
              <a:t>n=3 f1=1, fib2=NULL</a:t>
            </a:r>
          </a:p>
        </p:txBody>
      </p:sp>
      <p:sp>
        <p:nvSpPr>
          <p:cNvPr id="9" name="Lekerekített téglalap 24">
            <a:extLst>
              <a:ext uri="{FF2B5EF4-FFF2-40B4-BE49-F238E27FC236}">
                <a16:creationId xmlns:a16="http://schemas.microsoft.com/office/drawing/2014/main" id="{1D7A204B-30EA-43B2-A8C6-D0BD15035851}"/>
              </a:ext>
            </a:extLst>
          </p:cNvPr>
          <p:cNvSpPr/>
          <p:nvPr/>
        </p:nvSpPr>
        <p:spPr>
          <a:xfrm>
            <a:off x="7536646" y="4164167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700" b="1" i="1" dirty="0">
                <a:solidFill>
                  <a:schemeClr val="accent3">
                    <a:lumMod val="75000"/>
                  </a:schemeClr>
                </a:solidFill>
              </a:rPr>
              <a:t>n=1 f1=NULL, fib2=NULL</a:t>
            </a:r>
          </a:p>
        </p:txBody>
      </p:sp>
    </p:spTree>
    <p:extLst>
      <p:ext uri="{BB962C8B-B14F-4D97-AF65-F5344CB8AC3E}">
        <p14:creationId xmlns:p14="http://schemas.microsoft.com/office/powerpoint/2010/main" val="2725000330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90E55B8E-6974-4B69-B591-4E921B9D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26" y="125427"/>
            <a:ext cx="10515600" cy="1325563"/>
          </a:xfrm>
        </p:spPr>
        <p:txBody>
          <a:bodyPr/>
          <a:lstStyle/>
          <a:p>
            <a:r>
              <a:rPr lang="en-GB" b="1" u="sng" dirty="0">
                <a:solidFill>
                  <a:schemeClr val="accent5">
                    <a:lumMod val="75000"/>
                  </a:schemeClr>
                </a:solidFill>
              </a:rPr>
              <a:t>Fibonacci</a:t>
            </a:r>
            <a:r>
              <a:rPr lang="hu-HU" b="1" u="sng" dirty="0">
                <a:solidFill>
                  <a:schemeClr val="accent5">
                    <a:lumMod val="75000"/>
                  </a:schemeClr>
                </a:solidFill>
              </a:rPr>
              <a:t> Numbers</a:t>
            </a:r>
            <a:endParaRPr lang="en-GB" b="1" u="sng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9" name="Téglalap 20">
            <a:extLst>
              <a:ext uri="{FF2B5EF4-FFF2-40B4-BE49-F238E27FC236}">
                <a16:creationId xmlns:a16="http://schemas.microsoft.com/office/drawing/2014/main" id="{72B5FD7E-5D8F-457D-B5DD-85D1298E9482}"/>
              </a:ext>
            </a:extLst>
          </p:cNvPr>
          <p:cNvSpPr/>
          <p:nvPr/>
        </p:nvSpPr>
        <p:spPr>
          <a:xfrm>
            <a:off x="7462506" y="923278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2C60C3C-5B24-442B-B1CF-7D59003882CD}"/>
              </a:ext>
            </a:extLst>
          </p:cNvPr>
          <p:cNvSpPr txBox="1"/>
          <p:nvPr/>
        </p:nvSpPr>
        <p:spPr>
          <a:xfrm>
            <a:off x="8104591" y="5897198"/>
            <a:ext cx="12777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598730-5C8D-4C9D-A12F-508F6DBF546D}"/>
              </a:ext>
            </a:extLst>
          </p:cNvPr>
          <p:cNvSpPr txBox="1"/>
          <p:nvPr/>
        </p:nvSpPr>
        <p:spPr>
          <a:xfrm>
            <a:off x="1456546" y="1692161"/>
            <a:ext cx="2775760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rgbClr val="FFC000"/>
                </a:solidFill>
              </a:rPr>
              <a:t>fibonacci(n):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 if n == 0: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return 0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 </a:t>
            </a:r>
            <a:r>
              <a:rPr lang="hu-HU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if n == 1:</a:t>
            </a:r>
          </a:p>
          <a:p>
            <a:r>
              <a:rPr lang="hu-HU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	return 1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 fib1 = fibonacci(n-1)    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         fib2 = fibonacci(n-2)   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 result = fib1 + fib2    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 return result</a:t>
            </a:r>
            <a:endParaRPr lang="en-GB" b="1" i="1" dirty="0">
              <a:solidFill>
                <a:srgbClr val="FFC000"/>
              </a:solidFill>
            </a:endParaRPr>
          </a:p>
        </p:txBody>
      </p:sp>
      <p:sp>
        <p:nvSpPr>
          <p:cNvPr id="8" name="Lekerekített téglalap 24">
            <a:extLst>
              <a:ext uri="{FF2B5EF4-FFF2-40B4-BE49-F238E27FC236}">
                <a16:creationId xmlns:a16="http://schemas.microsoft.com/office/drawing/2014/main" id="{64212E9B-4AA3-4EA1-BD9C-6E60E96B2DD2}"/>
              </a:ext>
            </a:extLst>
          </p:cNvPr>
          <p:cNvSpPr/>
          <p:nvPr/>
        </p:nvSpPr>
        <p:spPr>
          <a:xfrm>
            <a:off x="7536646" y="5205279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700" b="1" i="1" dirty="0">
                <a:solidFill>
                  <a:schemeClr val="accent3">
                    <a:lumMod val="75000"/>
                  </a:schemeClr>
                </a:solidFill>
              </a:rPr>
              <a:t>n=5 f1=3, fib2=NULL</a:t>
            </a:r>
          </a:p>
        </p:txBody>
      </p:sp>
      <p:sp>
        <p:nvSpPr>
          <p:cNvPr id="7" name="Lekerekített téglalap 24">
            <a:extLst>
              <a:ext uri="{FF2B5EF4-FFF2-40B4-BE49-F238E27FC236}">
                <a16:creationId xmlns:a16="http://schemas.microsoft.com/office/drawing/2014/main" id="{151487A0-E14A-4EC8-8F80-CB30E7E6BB7E}"/>
              </a:ext>
            </a:extLst>
          </p:cNvPr>
          <p:cNvSpPr/>
          <p:nvPr/>
        </p:nvSpPr>
        <p:spPr>
          <a:xfrm>
            <a:off x="7536646" y="4684723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700" b="1" i="1" dirty="0">
                <a:solidFill>
                  <a:schemeClr val="accent3">
                    <a:lumMod val="75000"/>
                  </a:schemeClr>
                </a:solidFill>
              </a:rPr>
              <a:t>n=3 f1=1, fib2=NULL</a:t>
            </a:r>
          </a:p>
        </p:txBody>
      </p:sp>
      <p:sp>
        <p:nvSpPr>
          <p:cNvPr id="9" name="Lekerekített téglalap 24">
            <a:extLst>
              <a:ext uri="{FF2B5EF4-FFF2-40B4-BE49-F238E27FC236}">
                <a16:creationId xmlns:a16="http://schemas.microsoft.com/office/drawing/2014/main" id="{1D7A204B-30EA-43B2-A8C6-D0BD15035851}"/>
              </a:ext>
            </a:extLst>
          </p:cNvPr>
          <p:cNvSpPr/>
          <p:nvPr/>
        </p:nvSpPr>
        <p:spPr>
          <a:xfrm>
            <a:off x="7536646" y="4164167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700" b="1" i="1" dirty="0">
                <a:solidFill>
                  <a:schemeClr val="accent3">
                    <a:lumMod val="75000"/>
                  </a:schemeClr>
                </a:solidFill>
              </a:rPr>
              <a:t>n=1 f1=NULL, fib2=NULL</a:t>
            </a:r>
          </a:p>
        </p:txBody>
      </p:sp>
    </p:spTree>
    <p:extLst>
      <p:ext uri="{BB962C8B-B14F-4D97-AF65-F5344CB8AC3E}">
        <p14:creationId xmlns:p14="http://schemas.microsoft.com/office/powerpoint/2010/main" val="4121911775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90E55B8E-6974-4B69-B591-4E921B9D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26" y="125427"/>
            <a:ext cx="10515600" cy="1325563"/>
          </a:xfrm>
        </p:spPr>
        <p:txBody>
          <a:bodyPr/>
          <a:lstStyle/>
          <a:p>
            <a:r>
              <a:rPr lang="en-GB" b="1" u="sng" dirty="0">
                <a:solidFill>
                  <a:schemeClr val="accent5">
                    <a:lumMod val="75000"/>
                  </a:schemeClr>
                </a:solidFill>
              </a:rPr>
              <a:t>Fibonacci</a:t>
            </a:r>
            <a:r>
              <a:rPr lang="hu-HU" b="1" u="sng" dirty="0">
                <a:solidFill>
                  <a:schemeClr val="accent5">
                    <a:lumMod val="75000"/>
                  </a:schemeClr>
                </a:solidFill>
              </a:rPr>
              <a:t> Numbers</a:t>
            </a:r>
            <a:endParaRPr lang="en-GB" b="1" u="sng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9" name="Téglalap 20">
            <a:extLst>
              <a:ext uri="{FF2B5EF4-FFF2-40B4-BE49-F238E27FC236}">
                <a16:creationId xmlns:a16="http://schemas.microsoft.com/office/drawing/2014/main" id="{72B5FD7E-5D8F-457D-B5DD-85D1298E9482}"/>
              </a:ext>
            </a:extLst>
          </p:cNvPr>
          <p:cNvSpPr/>
          <p:nvPr/>
        </p:nvSpPr>
        <p:spPr>
          <a:xfrm>
            <a:off x="7462506" y="923278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2C60C3C-5B24-442B-B1CF-7D59003882CD}"/>
              </a:ext>
            </a:extLst>
          </p:cNvPr>
          <p:cNvSpPr txBox="1"/>
          <p:nvPr/>
        </p:nvSpPr>
        <p:spPr>
          <a:xfrm>
            <a:off x="8104591" y="5897198"/>
            <a:ext cx="12777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598730-5C8D-4C9D-A12F-508F6DBF546D}"/>
              </a:ext>
            </a:extLst>
          </p:cNvPr>
          <p:cNvSpPr txBox="1"/>
          <p:nvPr/>
        </p:nvSpPr>
        <p:spPr>
          <a:xfrm>
            <a:off x="1456546" y="1692161"/>
            <a:ext cx="2775760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rgbClr val="FFC000"/>
                </a:solidFill>
              </a:rPr>
              <a:t>fibonacci(n):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 if n == 0: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return 0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 if n == 1: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return 1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 fib1 = fibonacci(n-1)    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         fib2 = fibonacci(n-2)   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 result = fib1 + fib2    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 return result</a:t>
            </a:r>
            <a:endParaRPr lang="en-GB" b="1" i="1" dirty="0">
              <a:solidFill>
                <a:srgbClr val="FFC000"/>
              </a:solidFill>
            </a:endParaRPr>
          </a:p>
        </p:txBody>
      </p:sp>
      <p:sp>
        <p:nvSpPr>
          <p:cNvPr id="8" name="Lekerekített téglalap 24">
            <a:extLst>
              <a:ext uri="{FF2B5EF4-FFF2-40B4-BE49-F238E27FC236}">
                <a16:creationId xmlns:a16="http://schemas.microsoft.com/office/drawing/2014/main" id="{64212E9B-4AA3-4EA1-BD9C-6E60E96B2DD2}"/>
              </a:ext>
            </a:extLst>
          </p:cNvPr>
          <p:cNvSpPr/>
          <p:nvPr/>
        </p:nvSpPr>
        <p:spPr>
          <a:xfrm>
            <a:off x="7536646" y="5205279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700" b="1" i="1" dirty="0">
                <a:solidFill>
                  <a:schemeClr val="accent3">
                    <a:lumMod val="75000"/>
                  </a:schemeClr>
                </a:solidFill>
              </a:rPr>
              <a:t>n=5 f1=3, fib2=NULL</a:t>
            </a:r>
          </a:p>
        </p:txBody>
      </p:sp>
      <p:sp>
        <p:nvSpPr>
          <p:cNvPr id="7" name="Lekerekített téglalap 24">
            <a:extLst>
              <a:ext uri="{FF2B5EF4-FFF2-40B4-BE49-F238E27FC236}">
                <a16:creationId xmlns:a16="http://schemas.microsoft.com/office/drawing/2014/main" id="{151487A0-E14A-4EC8-8F80-CB30E7E6BB7E}"/>
              </a:ext>
            </a:extLst>
          </p:cNvPr>
          <p:cNvSpPr/>
          <p:nvPr/>
        </p:nvSpPr>
        <p:spPr>
          <a:xfrm>
            <a:off x="7536646" y="4684723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700" b="1" i="1" dirty="0">
                <a:solidFill>
                  <a:schemeClr val="accent3">
                    <a:lumMod val="75000"/>
                  </a:schemeClr>
                </a:solidFill>
              </a:rPr>
              <a:t>n=3 f1=1, fib2=NULL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7742C61-CC43-4FB8-A21D-AF26F299F5DA}"/>
              </a:ext>
            </a:extLst>
          </p:cNvPr>
          <p:cNvSpPr/>
          <p:nvPr/>
        </p:nvSpPr>
        <p:spPr>
          <a:xfrm>
            <a:off x="2459115" y="4074852"/>
            <a:ext cx="1589102" cy="541538"/>
          </a:xfrm>
          <a:prstGeom prst="ellipse">
            <a:avLst/>
          </a:prstGeom>
          <a:noFill/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7659899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90E55B8E-6974-4B69-B591-4E921B9D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26" y="125427"/>
            <a:ext cx="10515600" cy="1325563"/>
          </a:xfrm>
        </p:spPr>
        <p:txBody>
          <a:bodyPr/>
          <a:lstStyle/>
          <a:p>
            <a:r>
              <a:rPr lang="en-GB" b="1" u="sng" dirty="0">
                <a:solidFill>
                  <a:schemeClr val="accent5">
                    <a:lumMod val="75000"/>
                  </a:schemeClr>
                </a:solidFill>
              </a:rPr>
              <a:t>Fibonacci</a:t>
            </a:r>
            <a:r>
              <a:rPr lang="hu-HU" b="1" u="sng" dirty="0">
                <a:solidFill>
                  <a:schemeClr val="accent5">
                    <a:lumMod val="75000"/>
                  </a:schemeClr>
                </a:solidFill>
              </a:rPr>
              <a:t> Numbers</a:t>
            </a:r>
            <a:endParaRPr lang="en-GB" b="1" u="sng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9" name="Téglalap 20">
            <a:extLst>
              <a:ext uri="{FF2B5EF4-FFF2-40B4-BE49-F238E27FC236}">
                <a16:creationId xmlns:a16="http://schemas.microsoft.com/office/drawing/2014/main" id="{72B5FD7E-5D8F-457D-B5DD-85D1298E9482}"/>
              </a:ext>
            </a:extLst>
          </p:cNvPr>
          <p:cNvSpPr/>
          <p:nvPr/>
        </p:nvSpPr>
        <p:spPr>
          <a:xfrm>
            <a:off x="7462506" y="923278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2C60C3C-5B24-442B-B1CF-7D59003882CD}"/>
              </a:ext>
            </a:extLst>
          </p:cNvPr>
          <p:cNvSpPr txBox="1"/>
          <p:nvPr/>
        </p:nvSpPr>
        <p:spPr>
          <a:xfrm>
            <a:off x="8104591" y="5897198"/>
            <a:ext cx="12777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598730-5C8D-4C9D-A12F-508F6DBF546D}"/>
              </a:ext>
            </a:extLst>
          </p:cNvPr>
          <p:cNvSpPr txBox="1"/>
          <p:nvPr/>
        </p:nvSpPr>
        <p:spPr>
          <a:xfrm>
            <a:off x="1456546" y="1692161"/>
            <a:ext cx="2775760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rgbClr val="FFC000"/>
                </a:solidFill>
              </a:rPr>
              <a:t>fibonacci(n):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 if n == 0: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return 0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 if n == 1: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return 1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 fib1 = fibonacci(n-1)    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         fib2 = fibonacci(n-2)   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 result = fib1 + fib2    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 return result</a:t>
            </a:r>
            <a:endParaRPr lang="en-GB" b="1" i="1" dirty="0">
              <a:solidFill>
                <a:srgbClr val="FFC000"/>
              </a:solidFill>
            </a:endParaRPr>
          </a:p>
        </p:txBody>
      </p:sp>
      <p:sp>
        <p:nvSpPr>
          <p:cNvPr id="8" name="Lekerekített téglalap 24">
            <a:extLst>
              <a:ext uri="{FF2B5EF4-FFF2-40B4-BE49-F238E27FC236}">
                <a16:creationId xmlns:a16="http://schemas.microsoft.com/office/drawing/2014/main" id="{64212E9B-4AA3-4EA1-BD9C-6E60E96B2DD2}"/>
              </a:ext>
            </a:extLst>
          </p:cNvPr>
          <p:cNvSpPr/>
          <p:nvPr/>
        </p:nvSpPr>
        <p:spPr>
          <a:xfrm>
            <a:off x="7536646" y="5205279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700" b="1" i="1" dirty="0">
                <a:solidFill>
                  <a:schemeClr val="accent3">
                    <a:lumMod val="75000"/>
                  </a:schemeClr>
                </a:solidFill>
              </a:rPr>
              <a:t>n=5 f1=3, fib2=NULL</a:t>
            </a:r>
          </a:p>
        </p:txBody>
      </p:sp>
      <p:sp>
        <p:nvSpPr>
          <p:cNvPr id="7" name="Lekerekített téglalap 24">
            <a:extLst>
              <a:ext uri="{FF2B5EF4-FFF2-40B4-BE49-F238E27FC236}">
                <a16:creationId xmlns:a16="http://schemas.microsoft.com/office/drawing/2014/main" id="{151487A0-E14A-4EC8-8F80-CB30E7E6BB7E}"/>
              </a:ext>
            </a:extLst>
          </p:cNvPr>
          <p:cNvSpPr/>
          <p:nvPr/>
        </p:nvSpPr>
        <p:spPr>
          <a:xfrm>
            <a:off x="7536646" y="4684723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700" b="1" i="1" dirty="0">
                <a:solidFill>
                  <a:schemeClr val="accent3">
                    <a:lumMod val="75000"/>
                  </a:schemeClr>
                </a:solidFill>
              </a:rPr>
              <a:t>n=3 f1=1, fib2=1</a:t>
            </a:r>
          </a:p>
        </p:txBody>
      </p:sp>
    </p:spTree>
    <p:extLst>
      <p:ext uri="{BB962C8B-B14F-4D97-AF65-F5344CB8AC3E}">
        <p14:creationId xmlns:p14="http://schemas.microsoft.com/office/powerpoint/2010/main" val="2105517633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90E55B8E-6974-4B69-B591-4E921B9D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26" y="125427"/>
            <a:ext cx="10515600" cy="1325563"/>
          </a:xfrm>
        </p:spPr>
        <p:txBody>
          <a:bodyPr/>
          <a:lstStyle/>
          <a:p>
            <a:r>
              <a:rPr lang="en-GB" b="1" u="sng" dirty="0">
                <a:solidFill>
                  <a:schemeClr val="accent5">
                    <a:lumMod val="75000"/>
                  </a:schemeClr>
                </a:solidFill>
              </a:rPr>
              <a:t>Fibonacci</a:t>
            </a:r>
            <a:r>
              <a:rPr lang="hu-HU" b="1" u="sng" dirty="0">
                <a:solidFill>
                  <a:schemeClr val="accent5">
                    <a:lumMod val="75000"/>
                  </a:schemeClr>
                </a:solidFill>
              </a:rPr>
              <a:t> Numbers</a:t>
            </a:r>
            <a:endParaRPr lang="en-GB" b="1" u="sng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9" name="Téglalap 20">
            <a:extLst>
              <a:ext uri="{FF2B5EF4-FFF2-40B4-BE49-F238E27FC236}">
                <a16:creationId xmlns:a16="http://schemas.microsoft.com/office/drawing/2014/main" id="{72B5FD7E-5D8F-457D-B5DD-85D1298E9482}"/>
              </a:ext>
            </a:extLst>
          </p:cNvPr>
          <p:cNvSpPr/>
          <p:nvPr/>
        </p:nvSpPr>
        <p:spPr>
          <a:xfrm>
            <a:off x="7462506" y="923278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2C60C3C-5B24-442B-B1CF-7D59003882CD}"/>
              </a:ext>
            </a:extLst>
          </p:cNvPr>
          <p:cNvSpPr txBox="1"/>
          <p:nvPr/>
        </p:nvSpPr>
        <p:spPr>
          <a:xfrm>
            <a:off x="8104591" y="5897198"/>
            <a:ext cx="12777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598730-5C8D-4C9D-A12F-508F6DBF546D}"/>
              </a:ext>
            </a:extLst>
          </p:cNvPr>
          <p:cNvSpPr txBox="1"/>
          <p:nvPr/>
        </p:nvSpPr>
        <p:spPr>
          <a:xfrm>
            <a:off x="1456546" y="1692161"/>
            <a:ext cx="2775760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rgbClr val="FFC000"/>
                </a:solidFill>
              </a:rPr>
              <a:t>fibonacci(n):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 if n == 0: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return 0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 if n == 1: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return 1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 fib1 = fibonacci(n-1)    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         fib2 = fibonacci(n-2)   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        result = fib1 + fib2    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 return result</a:t>
            </a:r>
            <a:endParaRPr lang="en-GB" b="1" i="1" dirty="0">
              <a:solidFill>
                <a:srgbClr val="FFC000"/>
              </a:solidFill>
            </a:endParaRPr>
          </a:p>
        </p:txBody>
      </p:sp>
      <p:sp>
        <p:nvSpPr>
          <p:cNvPr id="8" name="Lekerekített téglalap 24">
            <a:extLst>
              <a:ext uri="{FF2B5EF4-FFF2-40B4-BE49-F238E27FC236}">
                <a16:creationId xmlns:a16="http://schemas.microsoft.com/office/drawing/2014/main" id="{64212E9B-4AA3-4EA1-BD9C-6E60E96B2DD2}"/>
              </a:ext>
            </a:extLst>
          </p:cNvPr>
          <p:cNvSpPr/>
          <p:nvPr/>
        </p:nvSpPr>
        <p:spPr>
          <a:xfrm>
            <a:off x="7536646" y="5205279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700" b="1" i="1" dirty="0">
                <a:solidFill>
                  <a:schemeClr val="accent3">
                    <a:lumMod val="75000"/>
                  </a:schemeClr>
                </a:solidFill>
              </a:rPr>
              <a:t>n=5 f1=3, fib2=NULL</a:t>
            </a:r>
          </a:p>
        </p:txBody>
      </p:sp>
      <p:sp>
        <p:nvSpPr>
          <p:cNvPr id="7" name="Lekerekített téglalap 24">
            <a:extLst>
              <a:ext uri="{FF2B5EF4-FFF2-40B4-BE49-F238E27FC236}">
                <a16:creationId xmlns:a16="http://schemas.microsoft.com/office/drawing/2014/main" id="{151487A0-E14A-4EC8-8F80-CB30E7E6BB7E}"/>
              </a:ext>
            </a:extLst>
          </p:cNvPr>
          <p:cNvSpPr/>
          <p:nvPr/>
        </p:nvSpPr>
        <p:spPr>
          <a:xfrm>
            <a:off x="7536646" y="4684723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700" b="1" i="1" dirty="0">
                <a:solidFill>
                  <a:schemeClr val="accent3">
                    <a:lumMod val="75000"/>
                  </a:schemeClr>
                </a:solidFill>
              </a:rPr>
              <a:t>n=3 f1=1, fib2=1</a:t>
            </a:r>
          </a:p>
        </p:txBody>
      </p:sp>
    </p:spTree>
    <p:extLst>
      <p:ext uri="{BB962C8B-B14F-4D97-AF65-F5344CB8AC3E}">
        <p14:creationId xmlns:p14="http://schemas.microsoft.com/office/powerpoint/2010/main" val="15338298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90E55B8E-6974-4B69-B591-4E921B9D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26" y="125427"/>
            <a:ext cx="10515600" cy="1325563"/>
          </a:xfrm>
        </p:spPr>
        <p:txBody>
          <a:bodyPr/>
          <a:lstStyle/>
          <a:p>
            <a:r>
              <a:rPr lang="en-GB" b="1" u="sng" dirty="0">
                <a:solidFill>
                  <a:schemeClr val="accent5">
                    <a:lumMod val="75000"/>
                  </a:schemeClr>
                </a:solidFill>
              </a:rPr>
              <a:t>Fibonacci</a:t>
            </a:r>
            <a:r>
              <a:rPr lang="hu-HU" b="1" u="sng" dirty="0">
                <a:solidFill>
                  <a:schemeClr val="accent5">
                    <a:lumMod val="75000"/>
                  </a:schemeClr>
                </a:solidFill>
              </a:rPr>
              <a:t> Numbers</a:t>
            </a:r>
            <a:endParaRPr lang="en-GB" b="1" u="sng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9" name="Téglalap 20">
            <a:extLst>
              <a:ext uri="{FF2B5EF4-FFF2-40B4-BE49-F238E27FC236}">
                <a16:creationId xmlns:a16="http://schemas.microsoft.com/office/drawing/2014/main" id="{72B5FD7E-5D8F-457D-B5DD-85D1298E9482}"/>
              </a:ext>
            </a:extLst>
          </p:cNvPr>
          <p:cNvSpPr/>
          <p:nvPr/>
        </p:nvSpPr>
        <p:spPr>
          <a:xfrm>
            <a:off x="7462506" y="923278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2C60C3C-5B24-442B-B1CF-7D59003882CD}"/>
              </a:ext>
            </a:extLst>
          </p:cNvPr>
          <p:cNvSpPr txBox="1"/>
          <p:nvPr/>
        </p:nvSpPr>
        <p:spPr>
          <a:xfrm>
            <a:off x="8104591" y="5897198"/>
            <a:ext cx="12777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598730-5C8D-4C9D-A12F-508F6DBF546D}"/>
              </a:ext>
            </a:extLst>
          </p:cNvPr>
          <p:cNvSpPr txBox="1"/>
          <p:nvPr/>
        </p:nvSpPr>
        <p:spPr>
          <a:xfrm>
            <a:off x="1456546" y="1692161"/>
            <a:ext cx="2775760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rgbClr val="FFC000"/>
                </a:solidFill>
              </a:rPr>
              <a:t>fibonacci(n):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        if n == 0: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return 0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 if n == 1: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return 1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 fib1 = fibonacci(n-1)    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         fib2 = fibonacci(n-2)   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 result = fib1 + fib2    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 return result</a:t>
            </a:r>
            <a:endParaRPr lang="en-GB" b="1" i="1" dirty="0">
              <a:solidFill>
                <a:srgbClr val="FFC000"/>
              </a:solidFill>
            </a:endParaRPr>
          </a:p>
        </p:txBody>
      </p:sp>
      <p:sp>
        <p:nvSpPr>
          <p:cNvPr id="8" name="Lekerekített téglalap 24">
            <a:extLst>
              <a:ext uri="{FF2B5EF4-FFF2-40B4-BE49-F238E27FC236}">
                <a16:creationId xmlns:a16="http://schemas.microsoft.com/office/drawing/2014/main" id="{64212E9B-4AA3-4EA1-BD9C-6E60E96B2DD2}"/>
              </a:ext>
            </a:extLst>
          </p:cNvPr>
          <p:cNvSpPr/>
          <p:nvPr/>
        </p:nvSpPr>
        <p:spPr>
          <a:xfrm>
            <a:off x="7536646" y="5205279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700" b="1" i="1" dirty="0">
                <a:solidFill>
                  <a:schemeClr val="accent3">
                    <a:lumMod val="75000"/>
                  </a:schemeClr>
                </a:solidFill>
              </a:rPr>
              <a:t>n=5 f1=NULL, fib2=NULL</a:t>
            </a:r>
          </a:p>
        </p:txBody>
      </p:sp>
      <p:sp>
        <p:nvSpPr>
          <p:cNvPr id="9" name="Lekerekített téglalap 24">
            <a:extLst>
              <a:ext uri="{FF2B5EF4-FFF2-40B4-BE49-F238E27FC236}">
                <a16:creationId xmlns:a16="http://schemas.microsoft.com/office/drawing/2014/main" id="{D732811B-209C-474E-A597-2D803593D8F9}"/>
              </a:ext>
            </a:extLst>
          </p:cNvPr>
          <p:cNvSpPr/>
          <p:nvPr/>
        </p:nvSpPr>
        <p:spPr>
          <a:xfrm>
            <a:off x="7536646" y="4684723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700" b="1" i="1" dirty="0">
                <a:solidFill>
                  <a:schemeClr val="accent3">
                    <a:lumMod val="75000"/>
                  </a:schemeClr>
                </a:solidFill>
              </a:rPr>
              <a:t>n=4 f1=NULL, fib2=NULL</a:t>
            </a:r>
          </a:p>
        </p:txBody>
      </p:sp>
    </p:spTree>
    <p:extLst>
      <p:ext uri="{BB962C8B-B14F-4D97-AF65-F5344CB8AC3E}">
        <p14:creationId xmlns:p14="http://schemas.microsoft.com/office/powerpoint/2010/main" val="3181065474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90E55B8E-6974-4B69-B591-4E921B9D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26" y="125427"/>
            <a:ext cx="10515600" cy="1325563"/>
          </a:xfrm>
        </p:spPr>
        <p:txBody>
          <a:bodyPr/>
          <a:lstStyle/>
          <a:p>
            <a:r>
              <a:rPr lang="en-GB" b="1" u="sng" dirty="0">
                <a:solidFill>
                  <a:schemeClr val="accent5">
                    <a:lumMod val="75000"/>
                  </a:schemeClr>
                </a:solidFill>
              </a:rPr>
              <a:t>Fibonacci</a:t>
            </a:r>
            <a:r>
              <a:rPr lang="hu-HU" b="1" u="sng" dirty="0">
                <a:solidFill>
                  <a:schemeClr val="accent5">
                    <a:lumMod val="75000"/>
                  </a:schemeClr>
                </a:solidFill>
              </a:rPr>
              <a:t> Numbers</a:t>
            </a:r>
            <a:endParaRPr lang="en-GB" b="1" u="sng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9" name="Téglalap 20">
            <a:extLst>
              <a:ext uri="{FF2B5EF4-FFF2-40B4-BE49-F238E27FC236}">
                <a16:creationId xmlns:a16="http://schemas.microsoft.com/office/drawing/2014/main" id="{72B5FD7E-5D8F-457D-B5DD-85D1298E9482}"/>
              </a:ext>
            </a:extLst>
          </p:cNvPr>
          <p:cNvSpPr/>
          <p:nvPr/>
        </p:nvSpPr>
        <p:spPr>
          <a:xfrm>
            <a:off x="7462506" y="923278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2C60C3C-5B24-442B-B1CF-7D59003882CD}"/>
              </a:ext>
            </a:extLst>
          </p:cNvPr>
          <p:cNvSpPr txBox="1"/>
          <p:nvPr/>
        </p:nvSpPr>
        <p:spPr>
          <a:xfrm>
            <a:off x="8104591" y="5897198"/>
            <a:ext cx="12777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598730-5C8D-4C9D-A12F-508F6DBF546D}"/>
              </a:ext>
            </a:extLst>
          </p:cNvPr>
          <p:cNvSpPr txBox="1"/>
          <p:nvPr/>
        </p:nvSpPr>
        <p:spPr>
          <a:xfrm>
            <a:off x="1456546" y="1692161"/>
            <a:ext cx="2775760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rgbClr val="FFC000"/>
                </a:solidFill>
              </a:rPr>
              <a:t>fibonacci(n):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 if n == 0: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return 0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 if n == 1: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return 1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 fib1 = fibonacci(n-1)    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         fib2 = fibonacci(n-2)   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 result = fib1 + fib2    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        return result</a:t>
            </a:r>
            <a:endParaRPr lang="en-GB" b="1" i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Lekerekített téglalap 24">
            <a:extLst>
              <a:ext uri="{FF2B5EF4-FFF2-40B4-BE49-F238E27FC236}">
                <a16:creationId xmlns:a16="http://schemas.microsoft.com/office/drawing/2014/main" id="{64212E9B-4AA3-4EA1-BD9C-6E60E96B2DD2}"/>
              </a:ext>
            </a:extLst>
          </p:cNvPr>
          <p:cNvSpPr/>
          <p:nvPr/>
        </p:nvSpPr>
        <p:spPr>
          <a:xfrm>
            <a:off x="7536646" y="5205279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700" b="1" i="1" dirty="0">
                <a:solidFill>
                  <a:schemeClr val="accent3">
                    <a:lumMod val="75000"/>
                  </a:schemeClr>
                </a:solidFill>
              </a:rPr>
              <a:t>n=5 f1=3, fib2=NULL</a:t>
            </a:r>
          </a:p>
        </p:txBody>
      </p:sp>
      <p:sp>
        <p:nvSpPr>
          <p:cNvPr id="7" name="Lekerekített téglalap 24">
            <a:extLst>
              <a:ext uri="{FF2B5EF4-FFF2-40B4-BE49-F238E27FC236}">
                <a16:creationId xmlns:a16="http://schemas.microsoft.com/office/drawing/2014/main" id="{151487A0-E14A-4EC8-8F80-CB30E7E6BB7E}"/>
              </a:ext>
            </a:extLst>
          </p:cNvPr>
          <p:cNvSpPr/>
          <p:nvPr/>
        </p:nvSpPr>
        <p:spPr>
          <a:xfrm>
            <a:off x="7536646" y="4684723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700" b="1" i="1" dirty="0">
                <a:solidFill>
                  <a:schemeClr val="accent3">
                    <a:lumMod val="75000"/>
                  </a:schemeClr>
                </a:solidFill>
              </a:rPr>
              <a:t>n=3 f1=1, fib2=1</a:t>
            </a:r>
          </a:p>
        </p:txBody>
      </p:sp>
    </p:spTree>
    <p:extLst>
      <p:ext uri="{BB962C8B-B14F-4D97-AF65-F5344CB8AC3E}">
        <p14:creationId xmlns:p14="http://schemas.microsoft.com/office/powerpoint/2010/main" val="453017678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90E55B8E-6974-4B69-B591-4E921B9D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26" y="125427"/>
            <a:ext cx="10515600" cy="1325563"/>
          </a:xfrm>
        </p:spPr>
        <p:txBody>
          <a:bodyPr/>
          <a:lstStyle/>
          <a:p>
            <a:r>
              <a:rPr lang="en-GB" b="1" u="sng" dirty="0">
                <a:solidFill>
                  <a:schemeClr val="accent5">
                    <a:lumMod val="75000"/>
                  </a:schemeClr>
                </a:solidFill>
              </a:rPr>
              <a:t>Fibonacci</a:t>
            </a:r>
            <a:r>
              <a:rPr lang="hu-HU" b="1" u="sng" dirty="0">
                <a:solidFill>
                  <a:schemeClr val="accent5">
                    <a:lumMod val="75000"/>
                  </a:schemeClr>
                </a:solidFill>
              </a:rPr>
              <a:t> Numbers</a:t>
            </a:r>
            <a:endParaRPr lang="en-GB" b="1" u="sng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9" name="Téglalap 20">
            <a:extLst>
              <a:ext uri="{FF2B5EF4-FFF2-40B4-BE49-F238E27FC236}">
                <a16:creationId xmlns:a16="http://schemas.microsoft.com/office/drawing/2014/main" id="{72B5FD7E-5D8F-457D-B5DD-85D1298E9482}"/>
              </a:ext>
            </a:extLst>
          </p:cNvPr>
          <p:cNvSpPr/>
          <p:nvPr/>
        </p:nvSpPr>
        <p:spPr>
          <a:xfrm>
            <a:off x="7462506" y="923278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2C60C3C-5B24-442B-B1CF-7D59003882CD}"/>
              </a:ext>
            </a:extLst>
          </p:cNvPr>
          <p:cNvSpPr txBox="1"/>
          <p:nvPr/>
        </p:nvSpPr>
        <p:spPr>
          <a:xfrm>
            <a:off x="8104591" y="5897198"/>
            <a:ext cx="12777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598730-5C8D-4C9D-A12F-508F6DBF546D}"/>
              </a:ext>
            </a:extLst>
          </p:cNvPr>
          <p:cNvSpPr txBox="1"/>
          <p:nvPr/>
        </p:nvSpPr>
        <p:spPr>
          <a:xfrm>
            <a:off x="1456546" y="1692161"/>
            <a:ext cx="2775760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rgbClr val="FFC000"/>
                </a:solidFill>
              </a:rPr>
              <a:t>fibonacci(n):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 if n == 0: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return 0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 if n == 1: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return 1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 fib1 = fibonacci(n-1)    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         fib2 = fibonacci(n-2)   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 result = fib1 + fib2    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 return result</a:t>
            </a:r>
            <a:endParaRPr lang="en-GB" b="1" i="1" dirty="0">
              <a:solidFill>
                <a:srgbClr val="FFC000"/>
              </a:solidFill>
            </a:endParaRPr>
          </a:p>
        </p:txBody>
      </p:sp>
      <p:sp>
        <p:nvSpPr>
          <p:cNvPr id="8" name="Lekerekített téglalap 24">
            <a:extLst>
              <a:ext uri="{FF2B5EF4-FFF2-40B4-BE49-F238E27FC236}">
                <a16:creationId xmlns:a16="http://schemas.microsoft.com/office/drawing/2014/main" id="{64212E9B-4AA3-4EA1-BD9C-6E60E96B2DD2}"/>
              </a:ext>
            </a:extLst>
          </p:cNvPr>
          <p:cNvSpPr/>
          <p:nvPr/>
        </p:nvSpPr>
        <p:spPr>
          <a:xfrm>
            <a:off x="7536646" y="5205279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700" b="1" i="1" dirty="0">
                <a:solidFill>
                  <a:schemeClr val="accent3">
                    <a:lumMod val="75000"/>
                  </a:schemeClr>
                </a:solidFill>
              </a:rPr>
              <a:t>n=5 f1=3, fib2=NULL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EDE0A9C-D617-4E50-954C-A9370616D0AE}"/>
              </a:ext>
            </a:extLst>
          </p:cNvPr>
          <p:cNvSpPr/>
          <p:nvPr/>
        </p:nvSpPr>
        <p:spPr>
          <a:xfrm>
            <a:off x="2459115" y="4074852"/>
            <a:ext cx="1589102" cy="541538"/>
          </a:xfrm>
          <a:prstGeom prst="ellipse">
            <a:avLst/>
          </a:prstGeom>
          <a:noFill/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220556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90E55B8E-6974-4B69-B591-4E921B9D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26" y="125427"/>
            <a:ext cx="10515600" cy="1325563"/>
          </a:xfrm>
        </p:spPr>
        <p:txBody>
          <a:bodyPr/>
          <a:lstStyle/>
          <a:p>
            <a:r>
              <a:rPr lang="en-GB" b="1" u="sng" dirty="0">
                <a:solidFill>
                  <a:schemeClr val="accent5">
                    <a:lumMod val="75000"/>
                  </a:schemeClr>
                </a:solidFill>
              </a:rPr>
              <a:t>Fibonacci</a:t>
            </a:r>
            <a:r>
              <a:rPr lang="hu-HU" b="1" u="sng" dirty="0">
                <a:solidFill>
                  <a:schemeClr val="accent5">
                    <a:lumMod val="75000"/>
                  </a:schemeClr>
                </a:solidFill>
              </a:rPr>
              <a:t> Numbers</a:t>
            </a:r>
            <a:endParaRPr lang="en-GB" b="1" u="sng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9" name="Téglalap 20">
            <a:extLst>
              <a:ext uri="{FF2B5EF4-FFF2-40B4-BE49-F238E27FC236}">
                <a16:creationId xmlns:a16="http://schemas.microsoft.com/office/drawing/2014/main" id="{72B5FD7E-5D8F-457D-B5DD-85D1298E9482}"/>
              </a:ext>
            </a:extLst>
          </p:cNvPr>
          <p:cNvSpPr/>
          <p:nvPr/>
        </p:nvSpPr>
        <p:spPr>
          <a:xfrm>
            <a:off x="7462506" y="923278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2C60C3C-5B24-442B-B1CF-7D59003882CD}"/>
              </a:ext>
            </a:extLst>
          </p:cNvPr>
          <p:cNvSpPr txBox="1"/>
          <p:nvPr/>
        </p:nvSpPr>
        <p:spPr>
          <a:xfrm>
            <a:off x="8104591" y="5897198"/>
            <a:ext cx="12777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598730-5C8D-4C9D-A12F-508F6DBF546D}"/>
              </a:ext>
            </a:extLst>
          </p:cNvPr>
          <p:cNvSpPr txBox="1"/>
          <p:nvPr/>
        </p:nvSpPr>
        <p:spPr>
          <a:xfrm>
            <a:off x="1456546" y="1692161"/>
            <a:ext cx="2775760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rgbClr val="FFC000"/>
                </a:solidFill>
              </a:rPr>
              <a:t>fibonacci(n):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 if n == 0: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return 0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 if n == 1: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return 1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 fib1 = fibonacci(n-1)    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         fib2 = fibonacci(n-2)   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 result = fib1 + fib2    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 return result</a:t>
            </a:r>
            <a:endParaRPr lang="en-GB" b="1" i="1" dirty="0">
              <a:solidFill>
                <a:srgbClr val="FFC000"/>
              </a:solidFill>
            </a:endParaRPr>
          </a:p>
        </p:txBody>
      </p:sp>
      <p:sp>
        <p:nvSpPr>
          <p:cNvPr id="8" name="Lekerekített téglalap 24">
            <a:extLst>
              <a:ext uri="{FF2B5EF4-FFF2-40B4-BE49-F238E27FC236}">
                <a16:creationId xmlns:a16="http://schemas.microsoft.com/office/drawing/2014/main" id="{64212E9B-4AA3-4EA1-BD9C-6E60E96B2DD2}"/>
              </a:ext>
            </a:extLst>
          </p:cNvPr>
          <p:cNvSpPr/>
          <p:nvPr/>
        </p:nvSpPr>
        <p:spPr>
          <a:xfrm>
            <a:off x="7536646" y="5205279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700" b="1" i="1" dirty="0">
                <a:solidFill>
                  <a:schemeClr val="accent3">
                    <a:lumMod val="75000"/>
                  </a:schemeClr>
                </a:solidFill>
              </a:rPr>
              <a:t>n=5 f1=3, fib2=2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EDE0A9C-D617-4E50-954C-A9370616D0AE}"/>
              </a:ext>
            </a:extLst>
          </p:cNvPr>
          <p:cNvSpPr/>
          <p:nvPr/>
        </p:nvSpPr>
        <p:spPr>
          <a:xfrm>
            <a:off x="2459115" y="4074852"/>
            <a:ext cx="1589102" cy="541538"/>
          </a:xfrm>
          <a:prstGeom prst="ellipse">
            <a:avLst/>
          </a:prstGeom>
          <a:noFill/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2820071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90E55B8E-6974-4B69-B591-4E921B9D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26" y="125427"/>
            <a:ext cx="10515600" cy="1325563"/>
          </a:xfrm>
        </p:spPr>
        <p:txBody>
          <a:bodyPr/>
          <a:lstStyle/>
          <a:p>
            <a:r>
              <a:rPr lang="en-GB" b="1" u="sng" dirty="0">
                <a:solidFill>
                  <a:schemeClr val="accent5">
                    <a:lumMod val="75000"/>
                  </a:schemeClr>
                </a:solidFill>
              </a:rPr>
              <a:t>Fibonacci</a:t>
            </a:r>
            <a:r>
              <a:rPr lang="hu-HU" b="1" u="sng" dirty="0">
                <a:solidFill>
                  <a:schemeClr val="accent5">
                    <a:lumMod val="75000"/>
                  </a:schemeClr>
                </a:solidFill>
              </a:rPr>
              <a:t> Numbers</a:t>
            </a:r>
            <a:endParaRPr lang="en-GB" b="1" u="sng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9" name="Téglalap 20">
            <a:extLst>
              <a:ext uri="{FF2B5EF4-FFF2-40B4-BE49-F238E27FC236}">
                <a16:creationId xmlns:a16="http://schemas.microsoft.com/office/drawing/2014/main" id="{72B5FD7E-5D8F-457D-B5DD-85D1298E9482}"/>
              </a:ext>
            </a:extLst>
          </p:cNvPr>
          <p:cNvSpPr/>
          <p:nvPr/>
        </p:nvSpPr>
        <p:spPr>
          <a:xfrm>
            <a:off x="7462506" y="923278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2C60C3C-5B24-442B-B1CF-7D59003882CD}"/>
              </a:ext>
            </a:extLst>
          </p:cNvPr>
          <p:cNvSpPr txBox="1"/>
          <p:nvPr/>
        </p:nvSpPr>
        <p:spPr>
          <a:xfrm>
            <a:off x="8104591" y="5897198"/>
            <a:ext cx="12777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598730-5C8D-4C9D-A12F-508F6DBF546D}"/>
              </a:ext>
            </a:extLst>
          </p:cNvPr>
          <p:cNvSpPr txBox="1"/>
          <p:nvPr/>
        </p:nvSpPr>
        <p:spPr>
          <a:xfrm>
            <a:off x="1456546" y="1692161"/>
            <a:ext cx="2775760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rgbClr val="FFC000"/>
                </a:solidFill>
              </a:rPr>
              <a:t>fibonacci(n):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 if n == 0: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return 0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 if n == 1: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return 1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 fib1 = fibonacci(n-1)    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         fib2 = fibonacci(n-2)   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        result = fib1 + fib2    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 return result</a:t>
            </a:r>
            <a:endParaRPr lang="en-GB" b="1" i="1" dirty="0">
              <a:solidFill>
                <a:srgbClr val="FFC000"/>
              </a:solidFill>
            </a:endParaRPr>
          </a:p>
        </p:txBody>
      </p:sp>
      <p:sp>
        <p:nvSpPr>
          <p:cNvPr id="8" name="Lekerekített téglalap 24">
            <a:extLst>
              <a:ext uri="{FF2B5EF4-FFF2-40B4-BE49-F238E27FC236}">
                <a16:creationId xmlns:a16="http://schemas.microsoft.com/office/drawing/2014/main" id="{64212E9B-4AA3-4EA1-BD9C-6E60E96B2DD2}"/>
              </a:ext>
            </a:extLst>
          </p:cNvPr>
          <p:cNvSpPr/>
          <p:nvPr/>
        </p:nvSpPr>
        <p:spPr>
          <a:xfrm>
            <a:off x="7536646" y="5205279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700" b="1" i="1" dirty="0">
                <a:solidFill>
                  <a:schemeClr val="accent3">
                    <a:lumMod val="75000"/>
                  </a:schemeClr>
                </a:solidFill>
              </a:rPr>
              <a:t>n=5 f1=3, fib2=2</a:t>
            </a:r>
          </a:p>
        </p:txBody>
      </p:sp>
    </p:spTree>
    <p:extLst>
      <p:ext uri="{BB962C8B-B14F-4D97-AF65-F5344CB8AC3E}">
        <p14:creationId xmlns:p14="http://schemas.microsoft.com/office/powerpoint/2010/main" val="873795604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90E55B8E-6974-4B69-B591-4E921B9D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26" y="125427"/>
            <a:ext cx="10515600" cy="1325563"/>
          </a:xfrm>
        </p:spPr>
        <p:txBody>
          <a:bodyPr/>
          <a:lstStyle/>
          <a:p>
            <a:r>
              <a:rPr lang="en-GB" b="1" u="sng" dirty="0">
                <a:solidFill>
                  <a:schemeClr val="accent5">
                    <a:lumMod val="75000"/>
                  </a:schemeClr>
                </a:solidFill>
              </a:rPr>
              <a:t>Fibonacci</a:t>
            </a:r>
            <a:r>
              <a:rPr lang="hu-HU" b="1" u="sng" dirty="0">
                <a:solidFill>
                  <a:schemeClr val="accent5">
                    <a:lumMod val="75000"/>
                  </a:schemeClr>
                </a:solidFill>
              </a:rPr>
              <a:t> Numbers</a:t>
            </a:r>
            <a:endParaRPr lang="en-GB" b="1" u="sng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9" name="Téglalap 20">
            <a:extLst>
              <a:ext uri="{FF2B5EF4-FFF2-40B4-BE49-F238E27FC236}">
                <a16:creationId xmlns:a16="http://schemas.microsoft.com/office/drawing/2014/main" id="{72B5FD7E-5D8F-457D-B5DD-85D1298E9482}"/>
              </a:ext>
            </a:extLst>
          </p:cNvPr>
          <p:cNvSpPr/>
          <p:nvPr/>
        </p:nvSpPr>
        <p:spPr>
          <a:xfrm>
            <a:off x="7462506" y="923278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2C60C3C-5B24-442B-B1CF-7D59003882CD}"/>
              </a:ext>
            </a:extLst>
          </p:cNvPr>
          <p:cNvSpPr txBox="1"/>
          <p:nvPr/>
        </p:nvSpPr>
        <p:spPr>
          <a:xfrm>
            <a:off x="8104591" y="5897198"/>
            <a:ext cx="12777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598730-5C8D-4C9D-A12F-508F6DBF546D}"/>
              </a:ext>
            </a:extLst>
          </p:cNvPr>
          <p:cNvSpPr txBox="1"/>
          <p:nvPr/>
        </p:nvSpPr>
        <p:spPr>
          <a:xfrm>
            <a:off x="1456546" y="1692161"/>
            <a:ext cx="2775760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rgbClr val="FFC000"/>
                </a:solidFill>
              </a:rPr>
              <a:t>fibonacci(n):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 if n == 0: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return 0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 if n == 1: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return 1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 fib1 = fibonacci(n-1)    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         fib2 = fibonacci(n-2)   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 result = fib1 + fib2    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        return result</a:t>
            </a:r>
            <a:endParaRPr lang="en-GB" b="1" i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Lekerekített téglalap 24">
            <a:extLst>
              <a:ext uri="{FF2B5EF4-FFF2-40B4-BE49-F238E27FC236}">
                <a16:creationId xmlns:a16="http://schemas.microsoft.com/office/drawing/2014/main" id="{64212E9B-4AA3-4EA1-BD9C-6E60E96B2DD2}"/>
              </a:ext>
            </a:extLst>
          </p:cNvPr>
          <p:cNvSpPr/>
          <p:nvPr/>
        </p:nvSpPr>
        <p:spPr>
          <a:xfrm>
            <a:off x="7536646" y="5205279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700" b="1" i="1" dirty="0">
                <a:solidFill>
                  <a:schemeClr val="accent3">
                    <a:lumMod val="75000"/>
                  </a:schemeClr>
                </a:solidFill>
              </a:rPr>
              <a:t>n=5 f1=3, fib2=2</a:t>
            </a:r>
          </a:p>
        </p:txBody>
      </p:sp>
    </p:spTree>
    <p:extLst>
      <p:ext uri="{BB962C8B-B14F-4D97-AF65-F5344CB8AC3E}">
        <p14:creationId xmlns:p14="http://schemas.microsoft.com/office/powerpoint/2010/main" val="3383634747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90E55B8E-6974-4B69-B591-4E921B9D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26" y="125427"/>
            <a:ext cx="10515600" cy="1325563"/>
          </a:xfrm>
        </p:spPr>
        <p:txBody>
          <a:bodyPr/>
          <a:lstStyle/>
          <a:p>
            <a:r>
              <a:rPr lang="en-GB" b="1" u="sng" dirty="0">
                <a:solidFill>
                  <a:schemeClr val="accent5">
                    <a:lumMod val="75000"/>
                  </a:schemeClr>
                </a:solidFill>
              </a:rPr>
              <a:t>Fibonacci</a:t>
            </a:r>
            <a:r>
              <a:rPr lang="hu-HU" b="1" u="sng" dirty="0">
                <a:solidFill>
                  <a:schemeClr val="accent5">
                    <a:lumMod val="75000"/>
                  </a:schemeClr>
                </a:solidFill>
              </a:rPr>
              <a:t> Numbers</a:t>
            </a:r>
            <a:endParaRPr lang="en-GB" b="1" u="sng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9" name="Téglalap 20">
            <a:extLst>
              <a:ext uri="{FF2B5EF4-FFF2-40B4-BE49-F238E27FC236}">
                <a16:creationId xmlns:a16="http://schemas.microsoft.com/office/drawing/2014/main" id="{72B5FD7E-5D8F-457D-B5DD-85D1298E9482}"/>
              </a:ext>
            </a:extLst>
          </p:cNvPr>
          <p:cNvSpPr/>
          <p:nvPr/>
        </p:nvSpPr>
        <p:spPr>
          <a:xfrm>
            <a:off x="7462506" y="923278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2C60C3C-5B24-442B-B1CF-7D59003882CD}"/>
              </a:ext>
            </a:extLst>
          </p:cNvPr>
          <p:cNvSpPr txBox="1"/>
          <p:nvPr/>
        </p:nvSpPr>
        <p:spPr>
          <a:xfrm>
            <a:off x="8104591" y="5897198"/>
            <a:ext cx="12777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598730-5C8D-4C9D-A12F-508F6DBF546D}"/>
              </a:ext>
            </a:extLst>
          </p:cNvPr>
          <p:cNvSpPr txBox="1"/>
          <p:nvPr/>
        </p:nvSpPr>
        <p:spPr>
          <a:xfrm>
            <a:off x="1456546" y="1692161"/>
            <a:ext cx="2775760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rgbClr val="FFC000"/>
                </a:solidFill>
              </a:rPr>
              <a:t>fibonacci(n):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 if n == 0: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return 0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 if n == 1: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return 1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 fib1 = fibonacci(n-1)    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         fib2 = fibonacci(n-2)   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 result = fib1 + fib2    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 return result</a:t>
            </a:r>
            <a:endParaRPr lang="en-GB" b="1" i="1" dirty="0">
              <a:solidFill>
                <a:srgbClr val="FFC000"/>
              </a:solidFill>
            </a:endParaRPr>
          </a:p>
        </p:txBody>
      </p:sp>
      <p:sp>
        <p:nvSpPr>
          <p:cNvPr id="8" name="Lekerekített téglalap 24">
            <a:extLst>
              <a:ext uri="{FF2B5EF4-FFF2-40B4-BE49-F238E27FC236}">
                <a16:creationId xmlns:a16="http://schemas.microsoft.com/office/drawing/2014/main" id="{64212E9B-4AA3-4EA1-BD9C-6E60E96B2DD2}"/>
              </a:ext>
            </a:extLst>
          </p:cNvPr>
          <p:cNvSpPr/>
          <p:nvPr/>
        </p:nvSpPr>
        <p:spPr>
          <a:xfrm>
            <a:off x="7536646" y="5205279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700" b="1" i="1" dirty="0">
                <a:solidFill>
                  <a:schemeClr val="accent3">
                    <a:lumMod val="75000"/>
                  </a:schemeClr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111832702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90E55B8E-6974-4B69-B591-4E921B9D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26" y="125427"/>
            <a:ext cx="10515600" cy="1325563"/>
          </a:xfrm>
        </p:spPr>
        <p:txBody>
          <a:bodyPr/>
          <a:lstStyle/>
          <a:p>
            <a:r>
              <a:rPr lang="en-GB" b="1" u="sng" dirty="0">
                <a:solidFill>
                  <a:schemeClr val="accent5">
                    <a:lumMod val="75000"/>
                  </a:schemeClr>
                </a:solidFill>
              </a:rPr>
              <a:t>Fibonacci</a:t>
            </a:r>
            <a:r>
              <a:rPr lang="hu-HU" b="1" u="sng" dirty="0">
                <a:solidFill>
                  <a:schemeClr val="accent5">
                    <a:lumMod val="75000"/>
                  </a:schemeClr>
                </a:solidFill>
              </a:rPr>
              <a:t> Numbers</a:t>
            </a:r>
            <a:endParaRPr lang="en-GB" b="1" u="sng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9" name="Téglalap 20">
            <a:extLst>
              <a:ext uri="{FF2B5EF4-FFF2-40B4-BE49-F238E27FC236}">
                <a16:creationId xmlns:a16="http://schemas.microsoft.com/office/drawing/2014/main" id="{72B5FD7E-5D8F-457D-B5DD-85D1298E9482}"/>
              </a:ext>
            </a:extLst>
          </p:cNvPr>
          <p:cNvSpPr/>
          <p:nvPr/>
        </p:nvSpPr>
        <p:spPr>
          <a:xfrm>
            <a:off x="7462506" y="923278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2C60C3C-5B24-442B-B1CF-7D59003882CD}"/>
              </a:ext>
            </a:extLst>
          </p:cNvPr>
          <p:cNvSpPr txBox="1"/>
          <p:nvPr/>
        </p:nvSpPr>
        <p:spPr>
          <a:xfrm>
            <a:off x="8104591" y="5897198"/>
            <a:ext cx="12777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598730-5C8D-4C9D-A12F-508F6DBF546D}"/>
              </a:ext>
            </a:extLst>
          </p:cNvPr>
          <p:cNvSpPr txBox="1"/>
          <p:nvPr/>
        </p:nvSpPr>
        <p:spPr>
          <a:xfrm>
            <a:off x="1456546" y="1692161"/>
            <a:ext cx="2775760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rgbClr val="FFC000"/>
                </a:solidFill>
              </a:rPr>
              <a:t>fibonacci(n):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 if n == 0: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return 0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 if n == 1: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return 1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 fib1 = fibonacci(n-1)    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         fib2 = fibonacci(n-2)   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 result = fib1 + fib2    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 return result</a:t>
            </a:r>
            <a:endParaRPr lang="en-GB" b="1" i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9733839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90E55B8E-6974-4B69-B591-4E921B9D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26" y="125427"/>
            <a:ext cx="10515600" cy="1325563"/>
          </a:xfrm>
        </p:spPr>
        <p:txBody>
          <a:bodyPr/>
          <a:lstStyle/>
          <a:p>
            <a:r>
              <a:rPr lang="en-GB" b="1" u="sng" dirty="0">
                <a:solidFill>
                  <a:schemeClr val="accent5">
                    <a:lumMod val="75000"/>
                  </a:schemeClr>
                </a:solidFill>
              </a:rPr>
              <a:t>Fibonacci</a:t>
            </a:r>
            <a:r>
              <a:rPr lang="hu-HU" b="1" u="sng" dirty="0">
                <a:solidFill>
                  <a:schemeClr val="accent5">
                    <a:lumMod val="75000"/>
                  </a:schemeClr>
                </a:solidFill>
              </a:rPr>
              <a:t> Numbers</a:t>
            </a:r>
            <a:endParaRPr lang="en-GB" b="1" u="sng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83B25D13-18D1-4F4D-AC70-32D5DD814E7F}"/>
              </a:ext>
            </a:extLst>
          </p:cNvPr>
          <p:cNvSpPr/>
          <p:nvPr/>
        </p:nvSpPr>
        <p:spPr>
          <a:xfrm>
            <a:off x="5771965" y="1791925"/>
            <a:ext cx="807868" cy="53266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F(</a:t>
            </a:r>
            <a:r>
              <a:rPr lang="en-GB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9C5F050-B9B9-49AD-94F9-9ACF20C671CE}"/>
              </a:ext>
            </a:extLst>
          </p:cNvPr>
          <p:cNvSpPr/>
          <p:nvPr/>
        </p:nvSpPr>
        <p:spPr>
          <a:xfrm>
            <a:off x="8130469" y="2826173"/>
            <a:ext cx="807868" cy="53266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F(2)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5DA8EDA-894D-45BA-993C-24F97ECA1B26}"/>
              </a:ext>
            </a:extLst>
          </p:cNvPr>
          <p:cNvSpPr/>
          <p:nvPr/>
        </p:nvSpPr>
        <p:spPr>
          <a:xfrm>
            <a:off x="3413463" y="2826173"/>
            <a:ext cx="807868" cy="53266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F(</a:t>
            </a:r>
            <a:r>
              <a:rPr lang="en-GB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28B0B21-7AD2-4422-B654-54415734F469}"/>
              </a:ext>
            </a:extLst>
          </p:cNvPr>
          <p:cNvSpPr/>
          <p:nvPr/>
        </p:nvSpPr>
        <p:spPr>
          <a:xfrm>
            <a:off x="7322601" y="3759209"/>
            <a:ext cx="807868" cy="53266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F(</a:t>
            </a:r>
            <a:r>
              <a:rPr lang="en-GB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4C031B2-462C-400E-AC62-3FAED7B7DE7F}"/>
              </a:ext>
            </a:extLst>
          </p:cNvPr>
          <p:cNvSpPr/>
          <p:nvPr/>
        </p:nvSpPr>
        <p:spPr>
          <a:xfrm>
            <a:off x="8938337" y="3759209"/>
            <a:ext cx="807868" cy="53266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F(0)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F5BD2E3-63D2-4DC7-A758-C1DDB8F78086}"/>
              </a:ext>
            </a:extLst>
          </p:cNvPr>
          <p:cNvSpPr/>
          <p:nvPr/>
        </p:nvSpPr>
        <p:spPr>
          <a:xfrm>
            <a:off x="4358197" y="3759209"/>
            <a:ext cx="807868" cy="53266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F(</a:t>
            </a:r>
            <a:r>
              <a:rPr lang="en-GB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839BB32-4E17-4087-99A9-C5CA54A79513}"/>
              </a:ext>
            </a:extLst>
          </p:cNvPr>
          <p:cNvSpPr/>
          <p:nvPr/>
        </p:nvSpPr>
        <p:spPr>
          <a:xfrm>
            <a:off x="2450239" y="3759209"/>
            <a:ext cx="807868" cy="53266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F(2)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8FDF645-E087-45C0-AA59-181E08424A1D}"/>
              </a:ext>
            </a:extLst>
          </p:cNvPr>
          <p:cNvSpPr/>
          <p:nvPr/>
        </p:nvSpPr>
        <p:spPr>
          <a:xfrm>
            <a:off x="1464817" y="4692245"/>
            <a:ext cx="807868" cy="53266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F(</a:t>
            </a:r>
            <a:r>
              <a:rPr lang="en-GB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19DC7A3-3F30-4272-91D4-99939FF185BE}"/>
              </a:ext>
            </a:extLst>
          </p:cNvPr>
          <p:cNvSpPr/>
          <p:nvPr/>
        </p:nvSpPr>
        <p:spPr>
          <a:xfrm>
            <a:off x="3373517" y="4692245"/>
            <a:ext cx="807868" cy="53266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F(0)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A97344A-2665-4FAC-BF6D-B4EF29D72A18}"/>
              </a:ext>
            </a:extLst>
          </p:cNvPr>
          <p:cNvCxnSpPr>
            <a:cxnSpLocks/>
            <a:stCxn id="2" idx="4"/>
            <a:endCxn id="9" idx="0"/>
          </p:cNvCxnSpPr>
          <p:nvPr/>
        </p:nvCxnSpPr>
        <p:spPr>
          <a:xfrm flipH="1">
            <a:off x="3817397" y="2324585"/>
            <a:ext cx="2358502" cy="501588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6A68E43-E4DA-4EAA-818D-CB7D492B1E06}"/>
              </a:ext>
            </a:extLst>
          </p:cNvPr>
          <p:cNvCxnSpPr>
            <a:cxnSpLocks/>
            <a:stCxn id="2" idx="4"/>
            <a:endCxn id="7" idx="0"/>
          </p:cNvCxnSpPr>
          <p:nvPr/>
        </p:nvCxnSpPr>
        <p:spPr>
          <a:xfrm>
            <a:off x="6175899" y="2324585"/>
            <a:ext cx="2358504" cy="501588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C348FF3-C552-4C5F-8DB5-D7D42BB3E375}"/>
              </a:ext>
            </a:extLst>
          </p:cNvPr>
          <p:cNvCxnSpPr>
            <a:cxnSpLocks/>
            <a:stCxn id="9" idx="4"/>
            <a:endCxn id="17" idx="0"/>
          </p:cNvCxnSpPr>
          <p:nvPr/>
        </p:nvCxnSpPr>
        <p:spPr>
          <a:xfrm flipH="1">
            <a:off x="2854173" y="3358833"/>
            <a:ext cx="963224" cy="400376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D8E392B-827D-4158-B6EE-BAA496491FB5}"/>
              </a:ext>
            </a:extLst>
          </p:cNvPr>
          <p:cNvCxnSpPr>
            <a:cxnSpLocks/>
            <a:stCxn id="16" idx="0"/>
            <a:endCxn id="9" idx="4"/>
          </p:cNvCxnSpPr>
          <p:nvPr/>
        </p:nvCxnSpPr>
        <p:spPr>
          <a:xfrm flipH="1" flipV="1">
            <a:off x="3817397" y="3358833"/>
            <a:ext cx="944734" cy="400376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4B7335E-0BBE-4BF2-8C53-543A797DB0E5}"/>
              </a:ext>
            </a:extLst>
          </p:cNvPr>
          <p:cNvCxnSpPr>
            <a:cxnSpLocks/>
            <a:stCxn id="7" idx="4"/>
            <a:endCxn id="14" idx="0"/>
          </p:cNvCxnSpPr>
          <p:nvPr/>
        </p:nvCxnSpPr>
        <p:spPr>
          <a:xfrm flipH="1">
            <a:off x="7726535" y="3358833"/>
            <a:ext cx="807868" cy="400376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46BA1C1-414F-42A7-9054-01126A7F1703}"/>
              </a:ext>
            </a:extLst>
          </p:cNvPr>
          <p:cNvCxnSpPr>
            <a:cxnSpLocks/>
            <a:stCxn id="15" idx="0"/>
            <a:endCxn id="7" idx="4"/>
          </p:cNvCxnSpPr>
          <p:nvPr/>
        </p:nvCxnSpPr>
        <p:spPr>
          <a:xfrm flipH="1" flipV="1">
            <a:off x="8534403" y="3358833"/>
            <a:ext cx="807868" cy="400376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E15F09C-4BDE-4E7A-8B94-84A2C3308244}"/>
              </a:ext>
            </a:extLst>
          </p:cNvPr>
          <p:cNvCxnSpPr>
            <a:cxnSpLocks/>
          </p:cNvCxnSpPr>
          <p:nvPr/>
        </p:nvCxnSpPr>
        <p:spPr>
          <a:xfrm flipH="1">
            <a:off x="1866906" y="4291869"/>
            <a:ext cx="963224" cy="400376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3ADB3782-3337-4609-8A11-A0B1C021F6A0}"/>
              </a:ext>
            </a:extLst>
          </p:cNvPr>
          <p:cNvCxnSpPr>
            <a:cxnSpLocks/>
          </p:cNvCxnSpPr>
          <p:nvPr/>
        </p:nvCxnSpPr>
        <p:spPr>
          <a:xfrm flipH="1" flipV="1">
            <a:off x="2830130" y="4291869"/>
            <a:ext cx="944734" cy="400376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9260969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90E55B8E-6974-4B69-B591-4E921B9D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26" y="125427"/>
            <a:ext cx="10515600" cy="1325563"/>
          </a:xfrm>
        </p:spPr>
        <p:txBody>
          <a:bodyPr/>
          <a:lstStyle/>
          <a:p>
            <a:r>
              <a:rPr lang="en-GB" b="1" u="sng" dirty="0">
                <a:solidFill>
                  <a:schemeClr val="accent5">
                    <a:lumMod val="75000"/>
                  </a:schemeClr>
                </a:solidFill>
              </a:rPr>
              <a:t>Fibonacci</a:t>
            </a:r>
            <a:r>
              <a:rPr lang="hu-HU" b="1" u="sng" dirty="0">
                <a:solidFill>
                  <a:schemeClr val="accent5">
                    <a:lumMod val="75000"/>
                  </a:schemeClr>
                </a:solidFill>
              </a:rPr>
              <a:t> Numbers</a:t>
            </a:r>
            <a:endParaRPr lang="en-GB" b="1" u="sng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83B25D13-18D1-4F4D-AC70-32D5DD814E7F}"/>
              </a:ext>
            </a:extLst>
          </p:cNvPr>
          <p:cNvSpPr/>
          <p:nvPr/>
        </p:nvSpPr>
        <p:spPr>
          <a:xfrm>
            <a:off x="5771965" y="1791925"/>
            <a:ext cx="807868" cy="53266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F(</a:t>
            </a:r>
            <a:r>
              <a:rPr lang="en-GB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9C5F050-B9B9-49AD-94F9-9ACF20C671CE}"/>
              </a:ext>
            </a:extLst>
          </p:cNvPr>
          <p:cNvSpPr/>
          <p:nvPr/>
        </p:nvSpPr>
        <p:spPr>
          <a:xfrm>
            <a:off x="8130469" y="2826173"/>
            <a:ext cx="807868" cy="53266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F(2)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5DA8EDA-894D-45BA-993C-24F97ECA1B26}"/>
              </a:ext>
            </a:extLst>
          </p:cNvPr>
          <p:cNvSpPr/>
          <p:nvPr/>
        </p:nvSpPr>
        <p:spPr>
          <a:xfrm>
            <a:off x="3413463" y="2826173"/>
            <a:ext cx="807868" cy="53266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F(</a:t>
            </a:r>
            <a:r>
              <a:rPr lang="en-GB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28B0B21-7AD2-4422-B654-54415734F469}"/>
              </a:ext>
            </a:extLst>
          </p:cNvPr>
          <p:cNvSpPr/>
          <p:nvPr/>
        </p:nvSpPr>
        <p:spPr>
          <a:xfrm>
            <a:off x="7322601" y="3759209"/>
            <a:ext cx="807868" cy="53266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F(</a:t>
            </a:r>
            <a:r>
              <a:rPr lang="en-GB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4C031B2-462C-400E-AC62-3FAED7B7DE7F}"/>
              </a:ext>
            </a:extLst>
          </p:cNvPr>
          <p:cNvSpPr/>
          <p:nvPr/>
        </p:nvSpPr>
        <p:spPr>
          <a:xfrm>
            <a:off x="8938337" y="3759209"/>
            <a:ext cx="807868" cy="53266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F(0)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F5BD2E3-63D2-4DC7-A758-C1DDB8F78086}"/>
              </a:ext>
            </a:extLst>
          </p:cNvPr>
          <p:cNvSpPr/>
          <p:nvPr/>
        </p:nvSpPr>
        <p:spPr>
          <a:xfrm>
            <a:off x="4358197" y="3759209"/>
            <a:ext cx="807868" cy="53266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F(</a:t>
            </a:r>
            <a:r>
              <a:rPr lang="en-GB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839BB32-4E17-4087-99A9-C5CA54A79513}"/>
              </a:ext>
            </a:extLst>
          </p:cNvPr>
          <p:cNvSpPr/>
          <p:nvPr/>
        </p:nvSpPr>
        <p:spPr>
          <a:xfrm>
            <a:off x="2450239" y="3759209"/>
            <a:ext cx="807868" cy="53266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F(2)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8FDF645-E087-45C0-AA59-181E08424A1D}"/>
              </a:ext>
            </a:extLst>
          </p:cNvPr>
          <p:cNvSpPr/>
          <p:nvPr/>
        </p:nvSpPr>
        <p:spPr>
          <a:xfrm>
            <a:off x="1464817" y="4692245"/>
            <a:ext cx="807868" cy="53266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F(</a:t>
            </a:r>
            <a:r>
              <a:rPr lang="en-GB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19DC7A3-3F30-4272-91D4-99939FF185BE}"/>
              </a:ext>
            </a:extLst>
          </p:cNvPr>
          <p:cNvSpPr/>
          <p:nvPr/>
        </p:nvSpPr>
        <p:spPr>
          <a:xfrm>
            <a:off x="3373517" y="4692245"/>
            <a:ext cx="807868" cy="53266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F(0)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A97344A-2665-4FAC-BF6D-B4EF29D72A18}"/>
              </a:ext>
            </a:extLst>
          </p:cNvPr>
          <p:cNvCxnSpPr>
            <a:cxnSpLocks/>
            <a:stCxn id="2" idx="4"/>
            <a:endCxn id="9" idx="0"/>
          </p:cNvCxnSpPr>
          <p:nvPr/>
        </p:nvCxnSpPr>
        <p:spPr>
          <a:xfrm flipH="1">
            <a:off x="3817397" y="2324585"/>
            <a:ext cx="2358502" cy="501588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6A68E43-E4DA-4EAA-818D-CB7D492B1E06}"/>
              </a:ext>
            </a:extLst>
          </p:cNvPr>
          <p:cNvCxnSpPr>
            <a:cxnSpLocks/>
            <a:stCxn id="2" idx="4"/>
            <a:endCxn id="7" idx="0"/>
          </p:cNvCxnSpPr>
          <p:nvPr/>
        </p:nvCxnSpPr>
        <p:spPr>
          <a:xfrm>
            <a:off x="6175899" y="2324585"/>
            <a:ext cx="2358504" cy="501588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C348FF3-C552-4C5F-8DB5-D7D42BB3E375}"/>
              </a:ext>
            </a:extLst>
          </p:cNvPr>
          <p:cNvCxnSpPr>
            <a:cxnSpLocks/>
            <a:stCxn id="9" idx="4"/>
            <a:endCxn id="17" idx="0"/>
          </p:cNvCxnSpPr>
          <p:nvPr/>
        </p:nvCxnSpPr>
        <p:spPr>
          <a:xfrm flipH="1">
            <a:off x="2854173" y="3358833"/>
            <a:ext cx="963224" cy="400376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D8E392B-827D-4158-B6EE-BAA496491FB5}"/>
              </a:ext>
            </a:extLst>
          </p:cNvPr>
          <p:cNvCxnSpPr>
            <a:cxnSpLocks/>
            <a:stCxn id="16" idx="0"/>
            <a:endCxn id="9" idx="4"/>
          </p:cNvCxnSpPr>
          <p:nvPr/>
        </p:nvCxnSpPr>
        <p:spPr>
          <a:xfrm flipH="1" flipV="1">
            <a:off x="3817397" y="3358833"/>
            <a:ext cx="944734" cy="400376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4B7335E-0BBE-4BF2-8C53-543A797DB0E5}"/>
              </a:ext>
            </a:extLst>
          </p:cNvPr>
          <p:cNvCxnSpPr>
            <a:cxnSpLocks/>
            <a:stCxn id="7" idx="4"/>
            <a:endCxn id="14" idx="0"/>
          </p:cNvCxnSpPr>
          <p:nvPr/>
        </p:nvCxnSpPr>
        <p:spPr>
          <a:xfrm flipH="1">
            <a:off x="7726535" y="3358833"/>
            <a:ext cx="807868" cy="400376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46BA1C1-414F-42A7-9054-01126A7F1703}"/>
              </a:ext>
            </a:extLst>
          </p:cNvPr>
          <p:cNvCxnSpPr>
            <a:cxnSpLocks/>
            <a:stCxn id="15" idx="0"/>
            <a:endCxn id="7" idx="4"/>
          </p:cNvCxnSpPr>
          <p:nvPr/>
        </p:nvCxnSpPr>
        <p:spPr>
          <a:xfrm flipH="1" flipV="1">
            <a:off x="8534403" y="3358833"/>
            <a:ext cx="807868" cy="400376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E15F09C-4BDE-4E7A-8B94-84A2C3308244}"/>
              </a:ext>
            </a:extLst>
          </p:cNvPr>
          <p:cNvCxnSpPr>
            <a:cxnSpLocks/>
          </p:cNvCxnSpPr>
          <p:nvPr/>
        </p:nvCxnSpPr>
        <p:spPr>
          <a:xfrm flipH="1">
            <a:off x="1866906" y="4291869"/>
            <a:ext cx="963224" cy="400376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3ADB3782-3337-4609-8A11-A0B1C021F6A0}"/>
              </a:ext>
            </a:extLst>
          </p:cNvPr>
          <p:cNvCxnSpPr>
            <a:cxnSpLocks/>
          </p:cNvCxnSpPr>
          <p:nvPr/>
        </p:nvCxnSpPr>
        <p:spPr>
          <a:xfrm flipH="1" flipV="1">
            <a:off x="2830130" y="4291869"/>
            <a:ext cx="944734" cy="400376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6435591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90E55B8E-6974-4B69-B591-4E921B9D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26" y="125427"/>
            <a:ext cx="10515600" cy="1325563"/>
          </a:xfrm>
        </p:spPr>
        <p:txBody>
          <a:bodyPr/>
          <a:lstStyle/>
          <a:p>
            <a:r>
              <a:rPr lang="en-GB" b="1" u="sng" dirty="0">
                <a:solidFill>
                  <a:schemeClr val="accent5">
                    <a:lumMod val="75000"/>
                  </a:schemeClr>
                </a:solidFill>
              </a:rPr>
              <a:t>Fibonacci</a:t>
            </a:r>
            <a:r>
              <a:rPr lang="hu-HU" b="1" u="sng" dirty="0">
                <a:solidFill>
                  <a:schemeClr val="accent5">
                    <a:lumMod val="75000"/>
                  </a:schemeClr>
                </a:solidFill>
              </a:rPr>
              <a:t> Numbers</a:t>
            </a:r>
            <a:endParaRPr lang="en-GB" b="1" u="sng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83B25D13-18D1-4F4D-AC70-32D5DD814E7F}"/>
              </a:ext>
            </a:extLst>
          </p:cNvPr>
          <p:cNvSpPr/>
          <p:nvPr/>
        </p:nvSpPr>
        <p:spPr>
          <a:xfrm>
            <a:off x="5771965" y="1791925"/>
            <a:ext cx="807868" cy="53266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F(</a:t>
            </a:r>
            <a:r>
              <a:rPr lang="en-GB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9C5F050-B9B9-49AD-94F9-9ACF20C671CE}"/>
              </a:ext>
            </a:extLst>
          </p:cNvPr>
          <p:cNvSpPr/>
          <p:nvPr/>
        </p:nvSpPr>
        <p:spPr>
          <a:xfrm>
            <a:off x="8130469" y="2826173"/>
            <a:ext cx="807868" cy="53266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F(2)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5DA8EDA-894D-45BA-993C-24F97ECA1B26}"/>
              </a:ext>
            </a:extLst>
          </p:cNvPr>
          <p:cNvSpPr/>
          <p:nvPr/>
        </p:nvSpPr>
        <p:spPr>
          <a:xfrm>
            <a:off x="3413463" y="2826173"/>
            <a:ext cx="807868" cy="53266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F(</a:t>
            </a:r>
            <a:r>
              <a:rPr lang="en-GB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28B0B21-7AD2-4422-B654-54415734F469}"/>
              </a:ext>
            </a:extLst>
          </p:cNvPr>
          <p:cNvSpPr/>
          <p:nvPr/>
        </p:nvSpPr>
        <p:spPr>
          <a:xfrm>
            <a:off x="7322601" y="3759209"/>
            <a:ext cx="807868" cy="53266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F(</a:t>
            </a:r>
            <a:r>
              <a:rPr lang="en-GB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4C031B2-462C-400E-AC62-3FAED7B7DE7F}"/>
              </a:ext>
            </a:extLst>
          </p:cNvPr>
          <p:cNvSpPr/>
          <p:nvPr/>
        </p:nvSpPr>
        <p:spPr>
          <a:xfrm>
            <a:off x="8938337" y="3759209"/>
            <a:ext cx="807868" cy="53266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F(0)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F5BD2E3-63D2-4DC7-A758-C1DDB8F78086}"/>
              </a:ext>
            </a:extLst>
          </p:cNvPr>
          <p:cNvSpPr/>
          <p:nvPr/>
        </p:nvSpPr>
        <p:spPr>
          <a:xfrm>
            <a:off x="4358197" y="3759209"/>
            <a:ext cx="807868" cy="53266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F(</a:t>
            </a:r>
            <a:r>
              <a:rPr lang="en-GB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839BB32-4E17-4087-99A9-C5CA54A79513}"/>
              </a:ext>
            </a:extLst>
          </p:cNvPr>
          <p:cNvSpPr/>
          <p:nvPr/>
        </p:nvSpPr>
        <p:spPr>
          <a:xfrm>
            <a:off x="2450239" y="3759209"/>
            <a:ext cx="807868" cy="53266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F(2)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8FDF645-E087-45C0-AA59-181E08424A1D}"/>
              </a:ext>
            </a:extLst>
          </p:cNvPr>
          <p:cNvSpPr/>
          <p:nvPr/>
        </p:nvSpPr>
        <p:spPr>
          <a:xfrm>
            <a:off x="1464817" y="4692245"/>
            <a:ext cx="807868" cy="53266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F(</a:t>
            </a:r>
            <a:r>
              <a:rPr lang="en-GB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19DC7A3-3F30-4272-91D4-99939FF185BE}"/>
              </a:ext>
            </a:extLst>
          </p:cNvPr>
          <p:cNvSpPr/>
          <p:nvPr/>
        </p:nvSpPr>
        <p:spPr>
          <a:xfrm>
            <a:off x="3373517" y="4692245"/>
            <a:ext cx="807868" cy="53266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F(0)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A97344A-2665-4FAC-BF6D-B4EF29D72A18}"/>
              </a:ext>
            </a:extLst>
          </p:cNvPr>
          <p:cNvCxnSpPr>
            <a:cxnSpLocks/>
            <a:stCxn id="2" idx="4"/>
            <a:endCxn id="9" idx="0"/>
          </p:cNvCxnSpPr>
          <p:nvPr/>
        </p:nvCxnSpPr>
        <p:spPr>
          <a:xfrm flipH="1">
            <a:off x="3817397" y="2324585"/>
            <a:ext cx="2358502" cy="501588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6A68E43-E4DA-4EAA-818D-CB7D492B1E06}"/>
              </a:ext>
            </a:extLst>
          </p:cNvPr>
          <p:cNvCxnSpPr>
            <a:cxnSpLocks/>
            <a:stCxn id="2" idx="4"/>
            <a:endCxn id="7" idx="0"/>
          </p:cNvCxnSpPr>
          <p:nvPr/>
        </p:nvCxnSpPr>
        <p:spPr>
          <a:xfrm>
            <a:off x="6175899" y="2324585"/>
            <a:ext cx="2358504" cy="501588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C348FF3-C552-4C5F-8DB5-D7D42BB3E375}"/>
              </a:ext>
            </a:extLst>
          </p:cNvPr>
          <p:cNvCxnSpPr>
            <a:cxnSpLocks/>
            <a:stCxn id="9" idx="4"/>
            <a:endCxn id="17" idx="0"/>
          </p:cNvCxnSpPr>
          <p:nvPr/>
        </p:nvCxnSpPr>
        <p:spPr>
          <a:xfrm flipH="1">
            <a:off x="2854173" y="3358833"/>
            <a:ext cx="963224" cy="400376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D8E392B-827D-4158-B6EE-BAA496491FB5}"/>
              </a:ext>
            </a:extLst>
          </p:cNvPr>
          <p:cNvCxnSpPr>
            <a:cxnSpLocks/>
            <a:stCxn id="16" idx="0"/>
            <a:endCxn id="9" idx="4"/>
          </p:cNvCxnSpPr>
          <p:nvPr/>
        </p:nvCxnSpPr>
        <p:spPr>
          <a:xfrm flipH="1" flipV="1">
            <a:off x="3817397" y="3358833"/>
            <a:ext cx="944734" cy="400376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4B7335E-0BBE-4BF2-8C53-543A797DB0E5}"/>
              </a:ext>
            </a:extLst>
          </p:cNvPr>
          <p:cNvCxnSpPr>
            <a:cxnSpLocks/>
            <a:stCxn id="7" idx="4"/>
            <a:endCxn id="14" idx="0"/>
          </p:cNvCxnSpPr>
          <p:nvPr/>
        </p:nvCxnSpPr>
        <p:spPr>
          <a:xfrm flipH="1">
            <a:off x="7726535" y="3358833"/>
            <a:ext cx="807868" cy="400376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46BA1C1-414F-42A7-9054-01126A7F1703}"/>
              </a:ext>
            </a:extLst>
          </p:cNvPr>
          <p:cNvCxnSpPr>
            <a:cxnSpLocks/>
            <a:stCxn id="15" idx="0"/>
            <a:endCxn id="7" idx="4"/>
          </p:cNvCxnSpPr>
          <p:nvPr/>
        </p:nvCxnSpPr>
        <p:spPr>
          <a:xfrm flipH="1" flipV="1">
            <a:off x="8534403" y="3358833"/>
            <a:ext cx="807868" cy="400376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E15F09C-4BDE-4E7A-8B94-84A2C3308244}"/>
              </a:ext>
            </a:extLst>
          </p:cNvPr>
          <p:cNvCxnSpPr>
            <a:cxnSpLocks/>
          </p:cNvCxnSpPr>
          <p:nvPr/>
        </p:nvCxnSpPr>
        <p:spPr>
          <a:xfrm flipH="1">
            <a:off x="1866906" y="4291869"/>
            <a:ext cx="963224" cy="400376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3ADB3782-3337-4609-8A11-A0B1C021F6A0}"/>
              </a:ext>
            </a:extLst>
          </p:cNvPr>
          <p:cNvCxnSpPr>
            <a:cxnSpLocks/>
          </p:cNvCxnSpPr>
          <p:nvPr/>
        </p:nvCxnSpPr>
        <p:spPr>
          <a:xfrm flipH="1" flipV="1">
            <a:off x="2830130" y="4291869"/>
            <a:ext cx="944734" cy="400376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2174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39897</TotalTime>
  <Words>7365</Words>
  <Application>Microsoft Office PowerPoint</Application>
  <PresentationFormat>Widescreen</PresentationFormat>
  <Paragraphs>1883</Paragraphs>
  <Slides>106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106</vt:i4>
      </vt:variant>
    </vt:vector>
  </HeadingPairs>
  <TitlesOfParts>
    <vt:vector size="110" baseType="lpstr">
      <vt:lpstr>Arial</vt:lpstr>
      <vt:lpstr>Calibri</vt:lpstr>
      <vt:lpstr>Calibri Light</vt:lpstr>
      <vt:lpstr>Office Theme</vt:lpstr>
      <vt:lpstr>Fibonacci Numbers Stack Memory Visualization (Algorithmic Problems)</vt:lpstr>
      <vt:lpstr>Fibonacci Numbers</vt:lpstr>
      <vt:lpstr>Fibonacci Numbers</vt:lpstr>
      <vt:lpstr>Fibonacci Numbers</vt:lpstr>
      <vt:lpstr>Fibonacci Numbers</vt:lpstr>
      <vt:lpstr>Fibonacci Numbers</vt:lpstr>
      <vt:lpstr>Fibonacci Numbers</vt:lpstr>
      <vt:lpstr>Fibonacci Numbers</vt:lpstr>
      <vt:lpstr>Fibonacci Numbers</vt:lpstr>
      <vt:lpstr>Fibonacci Numbers</vt:lpstr>
      <vt:lpstr>Fibonacci Numbers</vt:lpstr>
      <vt:lpstr>Fibonacci Numbers</vt:lpstr>
      <vt:lpstr>Fibonacci Numbers</vt:lpstr>
      <vt:lpstr>Fibonacci Numbers</vt:lpstr>
      <vt:lpstr>Fibonacci Numbers</vt:lpstr>
      <vt:lpstr>Fibonacci Numbers</vt:lpstr>
      <vt:lpstr>Fibonacci Numbers</vt:lpstr>
      <vt:lpstr>Fibonacci Numbers</vt:lpstr>
      <vt:lpstr>Fibonacci Numbers</vt:lpstr>
      <vt:lpstr>Fibonacci Numbers</vt:lpstr>
      <vt:lpstr>Fibonacci Numbers</vt:lpstr>
      <vt:lpstr>Fibonacci Numbers</vt:lpstr>
      <vt:lpstr>Fibonacci Numbers</vt:lpstr>
      <vt:lpstr>Fibonacci Numbers</vt:lpstr>
      <vt:lpstr>Fibonacci Numbers</vt:lpstr>
      <vt:lpstr>Fibonacci Numbers</vt:lpstr>
      <vt:lpstr>Fibonacci Numbers</vt:lpstr>
      <vt:lpstr>Fibonacci Numbers</vt:lpstr>
      <vt:lpstr>Fibonacci Numbers</vt:lpstr>
      <vt:lpstr>Fibonacci Numbers</vt:lpstr>
      <vt:lpstr>Fibonacci Numbers</vt:lpstr>
      <vt:lpstr>Fibonacci Numbers</vt:lpstr>
      <vt:lpstr>Fibonacci Numbers</vt:lpstr>
      <vt:lpstr>Fibonacci Numbers</vt:lpstr>
      <vt:lpstr>Fibonacci Numbers</vt:lpstr>
      <vt:lpstr>Fibonacci Numbers</vt:lpstr>
      <vt:lpstr>Fibonacci Numbers</vt:lpstr>
      <vt:lpstr>Fibonacci Numbers</vt:lpstr>
      <vt:lpstr>Fibonacci Numbers</vt:lpstr>
      <vt:lpstr>Fibonacci Numbers</vt:lpstr>
      <vt:lpstr>Fibonacci Numbers</vt:lpstr>
      <vt:lpstr>Fibonacci Numbers</vt:lpstr>
      <vt:lpstr>Fibonacci Numbers</vt:lpstr>
      <vt:lpstr>Fibonacci Numbers</vt:lpstr>
      <vt:lpstr>Fibonacci Numbers</vt:lpstr>
      <vt:lpstr>Fibonacci Numbers</vt:lpstr>
      <vt:lpstr>Fibonacci Numbers</vt:lpstr>
      <vt:lpstr>Fibonacci Numbers</vt:lpstr>
      <vt:lpstr>Fibonacci Numbers</vt:lpstr>
      <vt:lpstr>Fibonacci Numbers</vt:lpstr>
      <vt:lpstr>Fibonacci Numbers</vt:lpstr>
      <vt:lpstr>Fibonacci Numbers</vt:lpstr>
      <vt:lpstr>Fibonacci Numbers</vt:lpstr>
      <vt:lpstr>Fibonacci Numbers</vt:lpstr>
      <vt:lpstr>Fibonacci Numbers</vt:lpstr>
      <vt:lpstr>Fibonacci Numbers</vt:lpstr>
      <vt:lpstr>Fibonacci Numbers</vt:lpstr>
      <vt:lpstr>Fibonacci Numbers</vt:lpstr>
      <vt:lpstr>Fibonacci Numbers</vt:lpstr>
      <vt:lpstr>Fibonacci Numbers</vt:lpstr>
      <vt:lpstr>Fibonacci Numbers</vt:lpstr>
      <vt:lpstr>Fibonacci Numbers</vt:lpstr>
      <vt:lpstr>Fibonacci Numbers</vt:lpstr>
      <vt:lpstr>Fibonacci Numbers</vt:lpstr>
      <vt:lpstr>Fibonacci Numbers</vt:lpstr>
      <vt:lpstr>Fibonacci Numbers</vt:lpstr>
      <vt:lpstr>Fibonacci Numbers</vt:lpstr>
      <vt:lpstr>Fibonacci Numbers</vt:lpstr>
      <vt:lpstr>Fibonacci Numbers</vt:lpstr>
      <vt:lpstr>Fibonacci Numbers</vt:lpstr>
      <vt:lpstr>Fibonacci Numbers</vt:lpstr>
      <vt:lpstr>Fibonacci Numbers</vt:lpstr>
      <vt:lpstr>Fibonacci Numbers</vt:lpstr>
      <vt:lpstr>Fibonacci Numbers</vt:lpstr>
      <vt:lpstr>Fibonacci Numbers</vt:lpstr>
      <vt:lpstr>Fibonacci Numbers</vt:lpstr>
      <vt:lpstr>Fibonacci Numbers</vt:lpstr>
      <vt:lpstr>Fibonacci Numbers</vt:lpstr>
      <vt:lpstr>Fibonacci Numbers</vt:lpstr>
      <vt:lpstr>Fibonacci Numbers</vt:lpstr>
      <vt:lpstr>Fibonacci Numbers</vt:lpstr>
      <vt:lpstr>Fibonacci Numbers</vt:lpstr>
      <vt:lpstr>Fibonacci Numbers</vt:lpstr>
      <vt:lpstr>Fibonacci Numbers</vt:lpstr>
      <vt:lpstr>Fibonacci Numbers</vt:lpstr>
      <vt:lpstr>Fibonacci Numbers</vt:lpstr>
      <vt:lpstr>Fibonacci Numbers</vt:lpstr>
      <vt:lpstr>Fibonacci Numbers</vt:lpstr>
      <vt:lpstr>Fibonacci Numbers</vt:lpstr>
      <vt:lpstr>Fibonacci Numbers</vt:lpstr>
      <vt:lpstr>Fibonacci Numbers</vt:lpstr>
      <vt:lpstr>Fibonacci Numbers</vt:lpstr>
      <vt:lpstr>Fibonacci Numbers</vt:lpstr>
      <vt:lpstr>Fibonacci Numbers</vt:lpstr>
      <vt:lpstr>Fibonacci Numbers</vt:lpstr>
      <vt:lpstr>Fibonacci Numbers</vt:lpstr>
      <vt:lpstr>Fibonacci Numbers</vt:lpstr>
      <vt:lpstr>Fibonacci Numbers</vt:lpstr>
      <vt:lpstr>Fibonacci Numbers</vt:lpstr>
      <vt:lpstr>Fibonacci Numbers</vt:lpstr>
      <vt:lpstr>Fibonacci Numbers</vt:lpstr>
      <vt:lpstr>Fibonacci Numbers</vt:lpstr>
      <vt:lpstr>Fibonacci Numbers</vt:lpstr>
      <vt:lpstr>Fibonacci Numbers</vt:lpstr>
      <vt:lpstr>Fibonacci Numbers</vt:lpstr>
      <vt:lpstr>Fibonacci Numbers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6</dc:title>
  <dc:creator>User</dc:creator>
  <cp:lastModifiedBy>BALÁZS</cp:lastModifiedBy>
  <cp:revision>230</cp:revision>
  <dcterms:created xsi:type="dcterms:W3CDTF">2015-02-15T18:13:13Z</dcterms:created>
  <dcterms:modified xsi:type="dcterms:W3CDTF">2021-02-28T14:39:23Z</dcterms:modified>
</cp:coreProperties>
</file>