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A6BF85-3ABD-4452-B968-D645AF6B3410}"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9FD8E-1014-4247-B1E9-7A76D4FB10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15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6BF85-3ABD-4452-B968-D645AF6B3410}"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9FD8E-1014-4247-B1E9-7A76D4FB1029}" type="slidenum">
              <a:rPr lang="en-US" smtClean="0"/>
              <a:t>‹#›</a:t>
            </a:fld>
            <a:endParaRPr lang="en-US"/>
          </a:p>
        </p:txBody>
      </p:sp>
    </p:spTree>
    <p:extLst>
      <p:ext uri="{BB962C8B-B14F-4D97-AF65-F5344CB8AC3E}">
        <p14:creationId xmlns:p14="http://schemas.microsoft.com/office/powerpoint/2010/main" val="14489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6BF85-3ABD-4452-B968-D645AF6B3410}"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9FD8E-1014-4247-B1E9-7A76D4FB1029}" type="slidenum">
              <a:rPr lang="en-US" smtClean="0"/>
              <a:t>‹#›</a:t>
            </a:fld>
            <a:endParaRPr lang="en-US"/>
          </a:p>
        </p:txBody>
      </p:sp>
    </p:spTree>
    <p:extLst>
      <p:ext uri="{BB962C8B-B14F-4D97-AF65-F5344CB8AC3E}">
        <p14:creationId xmlns:p14="http://schemas.microsoft.com/office/powerpoint/2010/main" val="269853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A6BF85-3ABD-4452-B968-D645AF6B3410}"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9FD8E-1014-4247-B1E9-7A76D4FB1029}" type="slidenum">
              <a:rPr lang="en-US" smtClean="0"/>
              <a:t>‹#›</a:t>
            </a:fld>
            <a:endParaRPr lang="en-US"/>
          </a:p>
        </p:txBody>
      </p:sp>
    </p:spTree>
    <p:extLst>
      <p:ext uri="{BB962C8B-B14F-4D97-AF65-F5344CB8AC3E}">
        <p14:creationId xmlns:p14="http://schemas.microsoft.com/office/powerpoint/2010/main" val="141887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6BF85-3ABD-4452-B968-D645AF6B3410}"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89FD8E-1014-4247-B1E9-7A76D4FB102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70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A6BF85-3ABD-4452-B968-D645AF6B3410}"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9FD8E-1014-4247-B1E9-7A76D4FB1029}" type="slidenum">
              <a:rPr lang="en-US" smtClean="0"/>
              <a:t>‹#›</a:t>
            </a:fld>
            <a:endParaRPr lang="en-US"/>
          </a:p>
        </p:txBody>
      </p:sp>
    </p:spTree>
    <p:extLst>
      <p:ext uri="{BB962C8B-B14F-4D97-AF65-F5344CB8AC3E}">
        <p14:creationId xmlns:p14="http://schemas.microsoft.com/office/powerpoint/2010/main" val="147498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A6BF85-3ABD-4452-B968-D645AF6B3410}"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89FD8E-1014-4247-B1E9-7A76D4FB1029}" type="slidenum">
              <a:rPr lang="en-US" smtClean="0"/>
              <a:t>‹#›</a:t>
            </a:fld>
            <a:endParaRPr lang="en-US"/>
          </a:p>
        </p:txBody>
      </p:sp>
    </p:spTree>
    <p:extLst>
      <p:ext uri="{BB962C8B-B14F-4D97-AF65-F5344CB8AC3E}">
        <p14:creationId xmlns:p14="http://schemas.microsoft.com/office/powerpoint/2010/main" val="428051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A6BF85-3ABD-4452-B968-D645AF6B3410}"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89FD8E-1014-4247-B1E9-7A76D4FB1029}" type="slidenum">
              <a:rPr lang="en-US" smtClean="0"/>
              <a:t>‹#›</a:t>
            </a:fld>
            <a:endParaRPr lang="en-US"/>
          </a:p>
        </p:txBody>
      </p:sp>
    </p:spTree>
    <p:extLst>
      <p:ext uri="{BB962C8B-B14F-4D97-AF65-F5344CB8AC3E}">
        <p14:creationId xmlns:p14="http://schemas.microsoft.com/office/powerpoint/2010/main" val="35849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A6BF85-3ABD-4452-B968-D645AF6B3410}" type="datetimeFigureOut">
              <a:rPr lang="en-US" smtClean="0"/>
              <a:t>5/15/2020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89FD8E-1014-4247-B1E9-7A76D4FB1029}" type="slidenum">
              <a:rPr lang="en-US" smtClean="0"/>
              <a:t>‹#›</a:t>
            </a:fld>
            <a:endParaRPr lang="en-US"/>
          </a:p>
        </p:txBody>
      </p:sp>
    </p:spTree>
    <p:extLst>
      <p:ext uri="{BB962C8B-B14F-4D97-AF65-F5344CB8AC3E}">
        <p14:creationId xmlns:p14="http://schemas.microsoft.com/office/powerpoint/2010/main" val="204707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A6BF85-3ABD-4452-B968-D645AF6B3410}" type="datetimeFigureOut">
              <a:rPr lang="en-US" smtClean="0"/>
              <a:t>5/15/2020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89FD8E-1014-4247-B1E9-7A76D4FB1029}" type="slidenum">
              <a:rPr lang="en-US" smtClean="0"/>
              <a:t>‹#›</a:t>
            </a:fld>
            <a:endParaRPr lang="en-US"/>
          </a:p>
        </p:txBody>
      </p:sp>
    </p:spTree>
    <p:extLst>
      <p:ext uri="{BB962C8B-B14F-4D97-AF65-F5344CB8AC3E}">
        <p14:creationId xmlns:p14="http://schemas.microsoft.com/office/powerpoint/2010/main" val="339131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A6BF85-3ABD-4452-B968-D645AF6B3410}"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89FD8E-1014-4247-B1E9-7A76D4FB1029}" type="slidenum">
              <a:rPr lang="en-US" smtClean="0"/>
              <a:t>‹#›</a:t>
            </a:fld>
            <a:endParaRPr lang="en-US"/>
          </a:p>
        </p:txBody>
      </p:sp>
    </p:spTree>
    <p:extLst>
      <p:ext uri="{BB962C8B-B14F-4D97-AF65-F5344CB8AC3E}">
        <p14:creationId xmlns:p14="http://schemas.microsoft.com/office/powerpoint/2010/main" val="319073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A6BF85-3ABD-4452-B968-D645AF6B3410}" type="datetimeFigureOut">
              <a:rPr lang="en-US" smtClean="0"/>
              <a:t>5/15/2020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89FD8E-1014-4247-B1E9-7A76D4FB102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508965"/>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35540"/>
          </a:xfrm>
        </p:spPr>
        <p:txBody>
          <a:bodyPr>
            <a:normAutofit/>
          </a:bodyPr>
          <a:lstStyle/>
          <a:p>
            <a:r>
              <a:rPr lang="en-US" b="1" i="1" dirty="0" smtClean="0">
                <a:latin typeface="Times New Roman" panose="02020603050405020304" pitchFamily="18" charset="0"/>
                <a:cs typeface="Times New Roman" panose="02020603050405020304" pitchFamily="18" charset="0"/>
              </a:rPr>
              <a:t>WELCOME</a:t>
            </a:r>
            <a:br>
              <a:rPr lang="en-US" b="1" i="1" dirty="0" smtClean="0">
                <a:latin typeface="Times New Roman" panose="02020603050405020304" pitchFamily="18" charset="0"/>
                <a:cs typeface="Times New Roman" panose="02020603050405020304" pitchFamily="18" charset="0"/>
              </a:rPr>
            </a:br>
            <a:r>
              <a:rPr lang="en-US" sz="4000" b="1" i="1" dirty="0" smtClean="0">
                <a:latin typeface="Times New Roman" panose="02020603050405020304" pitchFamily="18" charset="0"/>
                <a:cs typeface="Times New Roman" panose="02020603050405020304" pitchFamily="18" charset="0"/>
              </a:rPr>
              <a:t>Case Study-3</a:t>
            </a:r>
            <a:endParaRPr lang="en-US" sz="4000" b="1" i="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3999" y="4487917"/>
            <a:ext cx="10258097" cy="1450428"/>
          </a:xfrm>
        </p:spPr>
        <p:txBody>
          <a:bodyPr>
            <a:normAutofit fontScale="85000" lnSpcReduction="20000"/>
          </a:bodyPr>
          <a:lstStyle/>
          <a:p>
            <a:pPr algn="l"/>
            <a:r>
              <a:rPr lang="en-US" sz="3600" dirty="0" smtClean="0">
                <a:latin typeface="Times New Roman" panose="02020603050405020304" pitchFamily="18" charset="0"/>
                <a:cs typeface="Times New Roman" panose="02020603050405020304" pitchFamily="18" charset="0"/>
              </a:rPr>
              <a:t>Guided by: </a:t>
            </a:r>
            <a:r>
              <a:rPr lang="en-US" sz="3600" dirty="0" err="1" smtClean="0">
                <a:latin typeface="Times New Roman" panose="02020603050405020304" pitchFamily="18" charset="0"/>
                <a:cs typeface="Times New Roman" panose="02020603050405020304" pitchFamily="18" charset="0"/>
              </a:rPr>
              <a:t>Mr</a:t>
            </a:r>
            <a:r>
              <a:rPr lang="en-US" sz="3600" dirty="0" smtClean="0">
                <a:latin typeface="Times New Roman" panose="02020603050405020304" pitchFamily="18" charset="0"/>
                <a:cs typeface="Times New Roman" panose="02020603050405020304" pitchFamily="18" charset="0"/>
              </a:rPr>
              <a:t> Bose</a:t>
            </a:r>
          </a:p>
          <a:p>
            <a:pPr algn="l"/>
            <a:r>
              <a:rPr lang="en-US" sz="3600" dirty="0" smtClean="0">
                <a:latin typeface="Times New Roman" panose="02020603050405020304" pitchFamily="18" charset="0"/>
                <a:cs typeface="Times New Roman" panose="02020603050405020304" pitchFamily="18" charset="0"/>
              </a:rPr>
              <a:t>Student: </a:t>
            </a:r>
            <a:r>
              <a:rPr lang="en-US" sz="3600" dirty="0" err="1" smtClean="0">
                <a:latin typeface="Times New Roman" panose="02020603050405020304" pitchFamily="18" charset="0"/>
                <a:cs typeface="Times New Roman" panose="02020603050405020304" pitchFamily="18" charset="0"/>
              </a:rPr>
              <a:t>Venkatesh</a:t>
            </a:r>
            <a:r>
              <a:rPr lang="en-US" sz="3600" dirty="0" smtClean="0">
                <a:latin typeface="Times New Roman" panose="02020603050405020304" pitchFamily="18" charset="0"/>
                <a:cs typeface="Times New Roman" panose="02020603050405020304" pitchFamily="18" charset="0"/>
              </a:rPr>
              <a:t> D.s      </a:t>
            </a:r>
          </a:p>
          <a:p>
            <a:pPr algn="l"/>
            <a:r>
              <a:rPr lang="en-US" sz="3600" dirty="0" smtClean="0">
                <a:latin typeface="Times New Roman" panose="02020603050405020304" pitchFamily="18" charset="0"/>
                <a:cs typeface="Times New Roman" panose="02020603050405020304" pitchFamily="18" charset="0"/>
              </a:rPr>
              <a:t>Academic:20192020</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96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amond(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amond(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252" y="134203"/>
            <a:ext cx="10058400" cy="1450757"/>
          </a:xfrm>
        </p:spPr>
        <p:txBody>
          <a:bodyPr>
            <a:normAutofit/>
          </a:bodyPr>
          <a:lstStyle/>
          <a:p>
            <a:r>
              <a:rPr lang="en-US" sz="4000" dirty="0" smtClean="0">
                <a:latin typeface="Times New Roman" panose="02020603050405020304" pitchFamily="18" charset="0"/>
                <a:cs typeface="Times New Roman" panose="02020603050405020304" pitchFamily="18" charset="0"/>
              </a:rPr>
              <a:t>Analysis of defects in Automobile Fuel pump</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040" y="2127790"/>
            <a:ext cx="6763206" cy="4022725"/>
          </a:xfrm>
        </p:spPr>
      </p:pic>
    </p:spTree>
    <p:extLst>
      <p:ext uri="{BB962C8B-B14F-4D97-AF65-F5344CB8AC3E}">
        <p14:creationId xmlns:p14="http://schemas.microsoft.com/office/powerpoint/2010/main" val="57480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0317" y="2154621"/>
            <a:ext cx="10523483" cy="4022342"/>
          </a:xfrm>
        </p:spPr>
        <p:txBody>
          <a:bodyPr>
            <a:normAutofit/>
          </a:bodyPr>
          <a:lstStyle/>
          <a:p>
            <a:pPr fontAlgn="base"/>
            <a:r>
              <a:rPr lang="en-US" dirty="0">
                <a:latin typeface="Times New Roman" panose="02020603050405020304" pitchFamily="18" charset="0"/>
                <a:cs typeface="Times New Roman" panose="02020603050405020304" pitchFamily="18" charset="0"/>
              </a:rPr>
              <a:t>The basic way your modern electrical fuel pump works is by utilizing a DC motor in the pump assembly which draws in the fuel sitting in your gas tank. From there, it sends it up the fuel line and into the fuel rail where it can be injected into a cylinder. It then mixes with air and a spark to create combustion.</a:t>
            </a:r>
          </a:p>
          <a:p>
            <a:pPr fontAlgn="base"/>
            <a:r>
              <a:rPr lang="en-US" dirty="0">
                <a:latin typeface="Times New Roman" panose="02020603050405020304" pitchFamily="18" charset="0"/>
                <a:cs typeface="Times New Roman" panose="02020603050405020304" pitchFamily="18" charset="0"/>
              </a:rPr>
              <a:t>There's a filter on the end of your pump that keeps any impurities in your tank from entering the fuel line. Additionally, there's a fuel float which literally floats on top of your fuel. This float has an arm attached to it that sends a signal through an electrical board. This resistance is read by your fuel gauge and tells you how much fuel is left in your tank. There's also another electrical resistor that is submerged, but when it's exposed to the air it knows you're very low on gas and tells your Low Fuel Warning light to illuminate.</a:t>
            </a:r>
          </a:p>
          <a:p>
            <a:endParaRPr lang="en-US" dirty="0"/>
          </a:p>
        </p:txBody>
      </p:sp>
    </p:spTree>
    <p:extLst>
      <p:ext uri="{BB962C8B-B14F-4D97-AF65-F5344CB8AC3E}">
        <p14:creationId xmlns:p14="http://schemas.microsoft.com/office/powerpoint/2010/main" val="13461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Some of major causes of defects in fuel pump……</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marL="0" indent="0">
              <a:buNone/>
            </a:pPr>
            <a:r>
              <a:rPr lang="en-US" sz="3200" b="1" dirty="0">
                <a:solidFill>
                  <a:srgbClr val="00B0F0"/>
                </a:solidFill>
                <a:latin typeface="Times New Roman" panose="02020603050405020304" pitchFamily="18" charset="0"/>
                <a:cs typeface="Times New Roman" panose="02020603050405020304" pitchFamily="18" charset="0"/>
              </a:rPr>
              <a:t>Manufacturing Defects </a:t>
            </a:r>
            <a:endParaRPr lang="en-US" sz="3200" b="1" dirty="0" smtClean="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Poor Quality of materials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Improper design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Unskilled worker</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Poor quality check</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Poor Material handling</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Vibration of metal parts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274676" y="1825625"/>
            <a:ext cx="5079124" cy="4351338"/>
          </a:xfrm>
        </p:spPr>
        <p:txBody>
          <a:bodyPr/>
          <a:lstStyle/>
          <a:p>
            <a:pPr marL="0" indent="0">
              <a:buNone/>
            </a:pPr>
            <a:r>
              <a:rPr lang="en-US" sz="3200" b="1" dirty="0" smtClean="0">
                <a:solidFill>
                  <a:srgbClr val="00B0F0"/>
                </a:solidFill>
                <a:latin typeface="Times New Roman" panose="02020603050405020304" pitchFamily="18" charset="0"/>
                <a:cs typeface="Times New Roman" panose="02020603050405020304" pitchFamily="18" charset="0"/>
              </a:rPr>
              <a:t>                     Equipment</a:t>
            </a: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Filters are not Cleaned properly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Pressure regulators not releasing excess pressure out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Pump receives high voltage ,which increases temperature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rgbClr val="00B0F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5660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0" presetClass="entr" presetSubtype="0" decel="100000" fill="hold"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 calcmode="lin" valueType="num">
                                      <p:cBhvr>
                                        <p:cTn id="63" dur="1000" fill="hold"/>
                                        <p:tgtEl>
                                          <p:spTgt spid="4">
                                            <p:txEl>
                                              <p:pRg st="0" end="0"/>
                                            </p:txEl>
                                          </p:spTgt>
                                        </p:tgtEl>
                                        <p:attrNameLst>
                                          <p:attrName>ppt_w</p:attrName>
                                        </p:attrNameLst>
                                      </p:cBhvr>
                                      <p:tavLst>
                                        <p:tav tm="0">
                                          <p:val>
                                            <p:strVal val="#ppt_w+.3"/>
                                          </p:val>
                                        </p:tav>
                                        <p:tav tm="100000">
                                          <p:val>
                                            <p:strVal val="#ppt_w"/>
                                          </p:val>
                                        </p:tav>
                                      </p:tavLst>
                                    </p:anim>
                                    <p:anim calcmode="lin" valueType="num">
                                      <p:cBhvr>
                                        <p:cTn id="64"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65" dur="1000"/>
                                        <p:tgtEl>
                                          <p:spTgt spid="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1000"/>
                                        <p:tgtEl>
                                          <p:spTgt spid="4">
                                            <p:txEl>
                                              <p:pRg st="1" end="1"/>
                                            </p:txEl>
                                          </p:spTgt>
                                        </p:tgtEl>
                                      </p:cBhvr>
                                    </p:animEffect>
                                    <p:anim calcmode="lin" valueType="num">
                                      <p:cBhvr>
                                        <p:cTn id="7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1000"/>
                                        <p:tgtEl>
                                          <p:spTgt spid="4">
                                            <p:txEl>
                                              <p:pRg st="2" end="2"/>
                                            </p:txEl>
                                          </p:spTgt>
                                        </p:tgtEl>
                                      </p:cBhvr>
                                    </p:animEffect>
                                    <p:anim calcmode="lin" valueType="num">
                                      <p:cBhvr>
                                        <p:cTn id="7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1000"/>
                                        <p:tgtEl>
                                          <p:spTgt spid="4">
                                            <p:txEl>
                                              <p:pRg st="3" end="3"/>
                                            </p:txEl>
                                          </p:spTgt>
                                        </p:tgtEl>
                                      </p:cBhvr>
                                    </p:animEffect>
                                    <p:anim calcmode="lin" valueType="num">
                                      <p:cBhvr>
                                        <p:cTn id="8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To be Continued…….</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72737" y="1932820"/>
            <a:ext cx="4937760" cy="4023360"/>
          </a:xfrm>
        </p:spPr>
        <p:txBody>
          <a:bodyPr>
            <a:normAutofit/>
          </a:bodyPr>
          <a:lstStyle/>
          <a:p>
            <a:pPr marL="0" indent="0">
              <a:buNone/>
            </a:pPr>
            <a:r>
              <a:rPr lang="en-US" sz="3200" b="1" dirty="0">
                <a:solidFill>
                  <a:srgbClr val="00B0F0"/>
                </a:solidFill>
                <a:latin typeface="Times New Roman" panose="02020603050405020304" pitchFamily="18" charset="0"/>
                <a:cs typeface="Times New Roman" panose="02020603050405020304" pitchFamily="18" charset="0"/>
              </a:rPr>
              <a:t>Measurement</a:t>
            </a:r>
            <a:r>
              <a:rPr lang="en-US" b="1" dirty="0">
                <a:solidFill>
                  <a:srgbClr val="00B0F0"/>
                </a:solidFill>
                <a:latin typeface="Times New Roman" panose="02020603050405020304" pitchFamily="18" charset="0"/>
                <a:cs typeface="Times New Roman" panose="02020603050405020304" pitchFamily="18" charset="0"/>
              </a:rPr>
              <a:t> </a:t>
            </a:r>
            <a:endParaRPr lang="en-US" b="1" dirty="0" smtClean="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Input Pressure from pressure regulator is not checked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Input voltage is not checked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Vibration of metal parts is not checked.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Suction pressure from pump is not noted.</a:t>
            </a: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marL="0" indent="0">
              <a:buNone/>
            </a:pPr>
            <a:r>
              <a:rPr lang="en-US" sz="3200" b="1" dirty="0">
                <a:solidFill>
                  <a:srgbClr val="00B0F0"/>
                </a:solidFill>
                <a:latin typeface="Times New Roman" panose="02020603050405020304" pitchFamily="18" charset="0"/>
                <a:cs typeface="Times New Roman" panose="02020603050405020304" pitchFamily="18" charset="0"/>
              </a:rPr>
              <a:t>People </a:t>
            </a:r>
            <a:endParaRPr lang="en-US" sz="3200" b="1" dirty="0" smtClean="0">
              <a:solidFill>
                <a:srgbClr val="00B0F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Caliberation</a:t>
            </a: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of pressure relief value is not done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Filters are not replaced frequently.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Motor parts are not </a:t>
            </a:r>
            <a:r>
              <a:rPr lang="en-US" dirty="0" err="1">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allign</a:t>
            </a: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properly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Electrical </a:t>
            </a:r>
            <a:r>
              <a:rPr lang="en-US"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components are not connected properly.</a:t>
            </a:r>
            <a:endParaRPr lang="en-US" dirty="0">
              <a:latin typeface="Times New Roman" panose="02020603050405020304" pitchFamily="18" charset="0"/>
              <a:cs typeface="Times New Roman" panose="02020603050405020304" pitchFamily="18" charset="0"/>
            </a:endParaRPr>
          </a:p>
          <a:p>
            <a:pPr marL="0" indent="0">
              <a:buNone/>
            </a:pPr>
            <a:endParaRPr lang="en-US" sz="32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72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2000"/>
                                        <p:tgtEl>
                                          <p:spTgt spid="3">
                                            <p:txEl>
                                              <p:pRg st="1" end="1"/>
                                            </p:txEl>
                                          </p:spTgt>
                                        </p:tgtEl>
                                      </p:cBhvr>
                                    </p:animEffect>
                                    <p:anim calcmode="lin" valueType="num">
                                      <p:cBhvr>
                                        <p:cTn id="19"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0"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2000" fill="hold"/>
                                        <p:tgtEl>
                                          <p:spTgt spid="3">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22" fill="hold">
                      <p:stCondLst>
                        <p:cond delay="indefinite"/>
                      </p:stCondLst>
                      <p:childTnLst>
                        <p:par>
                          <p:cTn id="23" fill="hold">
                            <p:stCondLst>
                              <p:cond delay="0"/>
                            </p:stCondLst>
                            <p:childTnLst>
                              <p:par>
                                <p:cTn id="24" presetID="35"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anim calcmode="lin" valueType="num">
                                      <p:cBhvr>
                                        <p:cTn id="27"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8"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30" fill="hold">
                      <p:stCondLst>
                        <p:cond delay="indefinite"/>
                      </p:stCondLst>
                      <p:childTnLst>
                        <p:par>
                          <p:cTn id="31" fill="hold">
                            <p:stCondLst>
                              <p:cond delay="0"/>
                            </p:stCondLst>
                            <p:childTnLst>
                              <p:par>
                                <p:cTn id="32" presetID="35"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2000"/>
                                        <p:tgtEl>
                                          <p:spTgt spid="3">
                                            <p:txEl>
                                              <p:pRg st="3" end="3"/>
                                            </p:txEl>
                                          </p:spTgt>
                                        </p:tgtEl>
                                      </p:cBhvr>
                                    </p:animEffect>
                                    <p:anim calcmode="lin" valueType="num">
                                      <p:cBhvr>
                                        <p:cTn id="35"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6"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38" fill="hold">
                      <p:stCondLst>
                        <p:cond delay="indefinite"/>
                      </p:stCondLst>
                      <p:childTnLst>
                        <p:par>
                          <p:cTn id="39" fill="hold">
                            <p:stCondLst>
                              <p:cond delay="0"/>
                            </p:stCondLst>
                            <p:childTnLst>
                              <p:par>
                                <p:cTn id="40" presetID="35"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2000"/>
                                        <p:tgtEl>
                                          <p:spTgt spid="3">
                                            <p:txEl>
                                              <p:pRg st="4" end="4"/>
                                            </p:txEl>
                                          </p:spTgt>
                                        </p:tgtEl>
                                      </p:cBhvr>
                                    </p:animEffect>
                                    <p:anim calcmode="lin" valueType="num">
                                      <p:cBhvr>
                                        <p:cTn id="43"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44"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2000" fill="hold"/>
                                        <p:tgtEl>
                                          <p:spTgt spid="3">
                                            <p:txEl>
                                              <p:pRg st="4" end="4"/>
                                            </p:txEl>
                                          </p:spTgt>
                                        </p:tgtEl>
                                        <p:attrNameLst>
                                          <p:attrName>ppt_w</p:attrName>
                                        </p:attrNameLst>
                                      </p:cBhvr>
                                      <p:tavLst>
                                        <p:tav tm="0">
                                          <p:val>
                                            <p:fltVal val="0"/>
                                          </p:val>
                                        </p:tav>
                                        <p:tav tm="100000">
                                          <p:val>
                                            <p:strVal val="#ppt_w"/>
                                          </p:val>
                                        </p:tav>
                                      </p:tavLst>
                                    </p:anim>
                                  </p:childTnLst>
                                </p:cTn>
                              </p:par>
                            </p:childTnLst>
                          </p:cTn>
                        </p:par>
                      </p:childTnLst>
                    </p:cTn>
                  </p:par>
                  <p:par>
                    <p:cTn id="46" fill="hold">
                      <p:stCondLst>
                        <p:cond delay="indefinite"/>
                      </p:stCondLst>
                      <p:childTnLst>
                        <p:par>
                          <p:cTn id="47" fill="hold">
                            <p:stCondLst>
                              <p:cond delay="0"/>
                            </p:stCondLst>
                            <p:childTnLst>
                              <p:par>
                                <p:cTn id="48" presetID="17" presetClass="entr" presetSubtype="10" fill="hold" nodeType="clickEffect">
                                  <p:stCondLst>
                                    <p:cond delay="0"/>
                                  </p:stCondLst>
                                  <p:childTnLst>
                                    <p:set>
                                      <p:cBhvr>
                                        <p:cTn id="49" dur="1" fill="hold">
                                          <p:stCondLst>
                                            <p:cond delay="0"/>
                                          </p:stCondLst>
                                        </p:cTn>
                                        <p:tgtEl>
                                          <p:spTgt spid="4">
                                            <p:txEl>
                                              <p:pRg st="0" end="0"/>
                                            </p:txEl>
                                          </p:spTgt>
                                        </p:tgtEl>
                                        <p:attrNameLst>
                                          <p:attrName>style.visibility</p:attrName>
                                        </p:attrNameLst>
                                      </p:cBhvr>
                                      <p:to>
                                        <p:strVal val="visible"/>
                                      </p:to>
                                    </p:set>
                                    <p:anim calcmode="lin" valueType="num">
                                      <p:cBhvr>
                                        <p:cTn id="50"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35" presetClass="entr" presetSubtype="0" fill="hold" nodeType="clickEffect">
                                  <p:stCondLst>
                                    <p:cond delay="0"/>
                                  </p:stCondLst>
                                  <p:childTnLst>
                                    <p:set>
                                      <p:cBhvr>
                                        <p:cTn id="55" dur="1" fill="hold">
                                          <p:stCondLst>
                                            <p:cond delay="0"/>
                                          </p:stCondLst>
                                        </p:cTn>
                                        <p:tgtEl>
                                          <p:spTgt spid="4">
                                            <p:txEl>
                                              <p:pRg st="1" end="1"/>
                                            </p:txEl>
                                          </p:spTgt>
                                        </p:tgtEl>
                                        <p:attrNameLst>
                                          <p:attrName>style.visibility</p:attrName>
                                        </p:attrNameLst>
                                      </p:cBhvr>
                                      <p:to>
                                        <p:strVal val="visible"/>
                                      </p:to>
                                    </p:set>
                                    <p:animEffect transition="in" filter="fade">
                                      <p:cBhvr>
                                        <p:cTn id="56" dur="2000"/>
                                        <p:tgtEl>
                                          <p:spTgt spid="4">
                                            <p:txEl>
                                              <p:pRg st="1" end="1"/>
                                            </p:txEl>
                                          </p:spTgt>
                                        </p:tgtEl>
                                      </p:cBhvr>
                                    </p:animEffect>
                                    <p:anim calcmode="lin" valueType="num">
                                      <p:cBhvr>
                                        <p:cTn id="57" dur="2000" fill="hold"/>
                                        <p:tgtEl>
                                          <p:spTgt spid="4">
                                            <p:txEl>
                                              <p:pRg st="1" end="1"/>
                                            </p:txEl>
                                          </p:spTgt>
                                        </p:tgtEl>
                                        <p:attrNameLst>
                                          <p:attrName>style.rotation</p:attrName>
                                        </p:attrNameLst>
                                      </p:cBhvr>
                                      <p:tavLst>
                                        <p:tav tm="0">
                                          <p:val>
                                            <p:fltVal val="720"/>
                                          </p:val>
                                        </p:tav>
                                        <p:tav tm="100000">
                                          <p:val>
                                            <p:fltVal val="0"/>
                                          </p:val>
                                        </p:tav>
                                      </p:tavLst>
                                    </p:anim>
                                    <p:anim calcmode="lin" valueType="num">
                                      <p:cBhvr>
                                        <p:cTn id="58" dur="2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59" dur="2000" fill="hold"/>
                                        <p:tgtEl>
                                          <p:spTgt spid="4">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60" fill="hold">
                      <p:stCondLst>
                        <p:cond delay="indefinite"/>
                      </p:stCondLst>
                      <p:childTnLst>
                        <p:par>
                          <p:cTn id="61" fill="hold">
                            <p:stCondLst>
                              <p:cond delay="0"/>
                            </p:stCondLst>
                            <p:childTnLst>
                              <p:par>
                                <p:cTn id="62" presetID="35" presetClass="entr" presetSubtype="0" fill="hold" nodeType="clickEffect">
                                  <p:stCondLst>
                                    <p:cond delay="0"/>
                                  </p:stCondLst>
                                  <p:childTnLst>
                                    <p:set>
                                      <p:cBhvr>
                                        <p:cTn id="63" dur="1" fill="hold">
                                          <p:stCondLst>
                                            <p:cond delay="0"/>
                                          </p:stCondLst>
                                        </p:cTn>
                                        <p:tgtEl>
                                          <p:spTgt spid="4">
                                            <p:txEl>
                                              <p:pRg st="2" end="2"/>
                                            </p:txEl>
                                          </p:spTgt>
                                        </p:tgtEl>
                                        <p:attrNameLst>
                                          <p:attrName>style.visibility</p:attrName>
                                        </p:attrNameLst>
                                      </p:cBhvr>
                                      <p:to>
                                        <p:strVal val="visible"/>
                                      </p:to>
                                    </p:set>
                                    <p:animEffect transition="in" filter="fade">
                                      <p:cBhvr>
                                        <p:cTn id="64" dur="2000"/>
                                        <p:tgtEl>
                                          <p:spTgt spid="4">
                                            <p:txEl>
                                              <p:pRg st="2" end="2"/>
                                            </p:txEl>
                                          </p:spTgt>
                                        </p:tgtEl>
                                      </p:cBhvr>
                                    </p:animEffect>
                                    <p:anim calcmode="lin" valueType="num">
                                      <p:cBhvr>
                                        <p:cTn id="65" dur="2000" fill="hold"/>
                                        <p:tgtEl>
                                          <p:spTgt spid="4">
                                            <p:txEl>
                                              <p:pRg st="2" end="2"/>
                                            </p:txEl>
                                          </p:spTgt>
                                        </p:tgtEl>
                                        <p:attrNameLst>
                                          <p:attrName>style.rotation</p:attrName>
                                        </p:attrNameLst>
                                      </p:cBhvr>
                                      <p:tavLst>
                                        <p:tav tm="0">
                                          <p:val>
                                            <p:fltVal val="720"/>
                                          </p:val>
                                        </p:tav>
                                        <p:tav tm="100000">
                                          <p:val>
                                            <p:fltVal val="0"/>
                                          </p:val>
                                        </p:tav>
                                      </p:tavLst>
                                    </p:anim>
                                    <p:anim calcmode="lin" valueType="num">
                                      <p:cBhvr>
                                        <p:cTn id="66" dur="2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67" dur="2000" fill="hold"/>
                                        <p:tgtEl>
                                          <p:spTgt spid="4">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68" fill="hold">
                      <p:stCondLst>
                        <p:cond delay="indefinite"/>
                      </p:stCondLst>
                      <p:childTnLst>
                        <p:par>
                          <p:cTn id="69" fill="hold">
                            <p:stCondLst>
                              <p:cond delay="0"/>
                            </p:stCondLst>
                            <p:childTnLst>
                              <p:par>
                                <p:cTn id="70" presetID="35" presetClass="entr" presetSubtype="0" fill="hold"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fade">
                                      <p:cBhvr>
                                        <p:cTn id="72" dur="2000"/>
                                        <p:tgtEl>
                                          <p:spTgt spid="4">
                                            <p:txEl>
                                              <p:pRg st="3" end="3"/>
                                            </p:txEl>
                                          </p:spTgt>
                                        </p:tgtEl>
                                      </p:cBhvr>
                                    </p:animEffect>
                                    <p:anim calcmode="lin" valueType="num">
                                      <p:cBhvr>
                                        <p:cTn id="73" dur="2000" fill="hold"/>
                                        <p:tgtEl>
                                          <p:spTgt spid="4">
                                            <p:txEl>
                                              <p:pRg st="3" end="3"/>
                                            </p:txEl>
                                          </p:spTgt>
                                        </p:tgtEl>
                                        <p:attrNameLst>
                                          <p:attrName>style.rotation</p:attrName>
                                        </p:attrNameLst>
                                      </p:cBhvr>
                                      <p:tavLst>
                                        <p:tav tm="0">
                                          <p:val>
                                            <p:fltVal val="720"/>
                                          </p:val>
                                        </p:tav>
                                        <p:tav tm="100000">
                                          <p:val>
                                            <p:fltVal val="0"/>
                                          </p:val>
                                        </p:tav>
                                      </p:tavLst>
                                    </p:anim>
                                    <p:anim calcmode="lin" valueType="num">
                                      <p:cBhvr>
                                        <p:cTn id="74" dur="2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75" dur="2000" fill="hold"/>
                                        <p:tgtEl>
                                          <p:spTgt spid="4">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76" fill="hold">
                      <p:stCondLst>
                        <p:cond delay="indefinite"/>
                      </p:stCondLst>
                      <p:childTnLst>
                        <p:par>
                          <p:cTn id="77" fill="hold">
                            <p:stCondLst>
                              <p:cond delay="0"/>
                            </p:stCondLst>
                            <p:childTnLst>
                              <p:par>
                                <p:cTn id="78" presetID="35" presetClass="entr" presetSubtype="0" fill="hold" nodeType="clickEffect">
                                  <p:stCondLst>
                                    <p:cond delay="0"/>
                                  </p:stCondLst>
                                  <p:childTnLst>
                                    <p:set>
                                      <p:cBhvr>
                                        <p:cTn id="79" dur="1" fill="hold">
                                          <p:stCondLst>
                                            <p:cond delay="0"/>
                                          </p:stCondLst>
                                        </p:cTn>
                                        <p:tgtEl>
                                          <p:spTgt spid="4">
                                            <p:txEl>
                                              <p:pRg st="4" end="4"/>
                                            </p:txEl>
                                          </p:spTgt>
                                        </p:tgtEl>
                                        <p:attrNameLst>
                                          <p:attrName>style.visibility</p:attrName>
                                        </p:attrNameLst>
                                      </p:cBhvr>
                                      <p:to>
                                        <p:strVal val="visible"/>
                                      </p:to>
                                    </p:set>
                                    <p:animEffect transition="in" filter="fade">
                                      <p:cBhvr>
                                        <p:cTn id="80" dur="2000"/>
                                        <p:tgtEl>
                                          <p:spTgt spid="4">
                                            <p:txEl>
                                              <p:pRg st="4" end="4"/>
                                            </p:txEl>
                                          </p:spTgt>
                                        </p:tgtEl>
                                      </p:cBhvr>
                                    </p:animEffect>
                                    <p:anim calcmode="lin" valueType="num">
                                      <p:cBhvr>
                                        <p:cTn id="81" dur="2000" fill="hold"/>
                                        <p:tgtEl>
                                          <p:spTgt spid="4">
                                            <p:txEl>
                                              <p:pRg st="4" end="4"/>
                                            </p:txEl>
                                          </p:spTgt>
                                        </p:tgtEl>
                                        <p:attrNameLst>
                                          <p:attrName>style.rotation</p:attrName>
                                        </p:attrNameLst>
                                      </p:cBhvr>
                                      <p:tavLst>
                                        <p:tav tm="0">
                                          <p:val>
                                            <p:fltVal val="720"/>
                                          </p:val>
                                        </p:tav>
                                        <p:tav tm="100000">
                                          <p:val>
                                            <p:fltVal val="0"/>
                                          </p:val>
                                        </p:tav>
                                      </p:tavLst>
                                    </p:anim>
                                    <p:anim calcmode="lin" valueType="num">
                                      <p:cBhvr>
                                        <p:cTn id="82" dur="2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83" dur="2000" fill="hold"/>
                                        <p:tgtEl>
                                          <p:spTgt spid="4">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By combining all this causes we draw the </a:t>
            </a:r>
            <a:r>
              <a:rPr lang="en-US" sz="4000" dirty="0" err="1">
                <a:latin typeface="Times New Roman" panose="02020603050405020304" pitchFamily="18" charset="0"/>
                <a:cs typeface="Times New Roman" panose="02020603050405020304" pitchFamily="18" charset="0"/>
              </a:rPr>
              <a:t>I</a:t>
            </a:r>
            <a:r>
              <a:rPr lang="en-US" sz="4000" dirty="0" err="1" smtClean="0">
                <a:latin typeface="Times New Roman" panose="02020603050405020304" pitchFamily="18" charset="0"/>
                <a:cs typeface="Times New Roman" panose="02020603050405020304" pitchFamily="18" charset="0"/>
              </a:rPr>
              <a:t>shakawa</a:t>
            </a:r>
            <a:r>
              <a:rPr lang="en-US" sz="4000" dirty="0" smtClean="0">
                <a:latin typeface="Times New Roman" panose="02020603050405020304" pitchFamily="18" charset="0"/>
                <a:cs typeface="Times New Roman" panose="02020603050405020304" pitchFamily="18" charset="0"/>
              </a:rPr>
              <a:t> diagram[Fishbone diagram]..</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262" y="2869324"/>
            <a:ext cx="5044966" cy="3090042"/>
          </a:xfrm>
        </p:spPr>
      </p:pic>
    </p:spTree>
    <p:extLst>
      <p:ext uri="{BB962C8B-B14F-4D97-AF65-F5344CB8AC3E}">
        <p14:creationId xmlns:p14="http://schemas.microsoft.com/office/powerpoint/2010/main" val="86991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0" fill="hold"/>
                                        <p:tgtEl>
                                          <p:spTgt spid="4"/>
                                        </p:tgtEl>
                                        <p:attrNameLst>
                                          <p:attrName>ppt_w</p:attrName>
                                        </p:attrNameLst>
                                      </p:cBhvr>
                                      <p:tavLst>
                                        <p:tav tm="0" fmla="#ppt_w*sin(2.5*pi*$)">
                                          <p:val>
                                            <p:fltVal val="0"/>
                                          </p:val>
                                        </p:tav>
                                        <p:tav tm="100000">
                                          <p:val>
                                            <p:fltVal val="1"/>
                                          </p:val>
                                        </p:tav>
                                      </p:tavLst>
                                    </p:anim>
                                    <p:anim calcmode="lin" valueType="num">
                                      <p:cBhvr>
                                        <p:cTn id="26"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10" y="270532"/>
            <a:ext cx="10515600" cy="894239"/>
          </a:xfrm>
        </p:spPr>
        <p:txBody>
          <a:bodyPr>
            <a:normAutofit/>
          </a:bodyPr>
          <a:lstStyle/>
          <a:p>
            <a:r>
              <a:rPr lang="en-US" sz="4000" dirty="0" smtClean="0">
                <a:latin typeface="Times New Roman" panose="02020603050405020304" pitchFamily="18" charset="0"/>
                <a:cs typeface="Times New Roman" panose="02020603050405020304" pitchFamily="18" charset="0"/>
              </a:rPr>
              <a:t>Fish bone diagram.</a:t>
            </a:r>
            <a:endParaRPr lang="en-US"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309" y="1926771"/>
            <a:ext cx="8292662" cy="4147458"/>
          </a:xfrm>
        </p:spPr>
      </p:pic>
    </p:spTree>
    <p:extLst>
      <p:ext uri="{BB962C8B-B14F-4D97-AF65-F5344CB8AC3E}">
        <p14:creationId xmlns:p14="http://schemas.microsoft.com/office/powerpoint/2010/main" val="271315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994" y="165628"/>
            <a:ext cx="10058400" cy="1450757"/>
          </a:xfrm>
        </p:spPr>
        <p:txBody>
          <a:bodyPr>
            <a:normAutofit/>
          </a:bodyPr>
          <a:lstStyle/>
          <a:p>
            <a:r>
              <a:rPr lang="en-US" sz="4000" dirty="0" smtClean="0">
                <a:latin typeface="Times New Roman" panose="02020603050405020304" pitchFamily="18" charset="0"/>
                <a:cs typeface="Times New Roman" panose="02020603050405020304" pitchFamily="18" charset="0"/>
              </a:rPr>
              <a:t>From above Fishbone Diagram.</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We can find  the cause for the defects in the Fuel Pump.</a:t>
            </a:r>
          </a:p>
          <a:p>
            <a:pPr marL="0" indent="0">
              <a:buNone/>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6166" y="2837793"/>
            <a:ext cx="4876800" cy="2984938"/>
          </a:xfrm>
          <a:prstGeom prst="rect">
            <a:avLst/>
          </a:prstGeom>
        </p:spPr>
      </p:pic>
    </p:spTree>
    <p:extLst>
      <p:ext uri="{BB962C8B-B14F-4D97-AF65-F5344CB8AC3E}">
        <p14:creationId xmlns:p14="http://schemas.microsoft.com/office/powerpoint/2010/main" val="38511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Scale>
                                      <p:cBhvr>
                                        <p:cTn id="28"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4"/>
                                        </p:tgtEl>
                                        <p:attrNameLst>
                                          <p:attrName>ppt_x</p:attrName>
                                          <p:attrName>ppt_y</p:attrName>
                                        </p:attrNameLst>
                                      </p:cBhvr>
                                    </p:animMotion>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0" y="1846263"/>
            <a:ext cx="4022725" cy="4022725"/>
          </a:xfrm>
        </p:spPr>
      </p:pic>
    </p:spTree>
    <p:extLst>
      <p:ext uri="{BB962C8B-B14F-4D97-AF65-F5344CB8AC3E}">
        <p14:creationId xmlns:p14="http://schemas.microsoft.com/office/powerpoint/2010/main" val="13170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84</TotalTime>
  <Words>347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Times New Roman</vt:lpstr>
      <vt:lpstr>Wingdings</vt:lpstr>
      <vt:lpstr>Retrospect</vt:lpstr>
      <vt:lpstr>WELCOME Case Study-3</vt:lpstr>
      <vt:lpstr>Analysis of defects in Automobile Fuel pump</vt:lpstr>
      <vt:lpstr>Introduction…</vt:lpstr>
      <vt:lpstr>Some of major causes of defects in fuel pump……</vt:lpstr>
      <vt:lpstr>To be Continued…….</vt:lpstr>
      <vt:lpstr>By combining all this causes we draw the Ishakawa diagram[Fishbone diagram]..</vt:lpstr>
      <vt:lpstr>Fish bone diagram.</vt:lpstr>
      <vt:lpstr>From above Fishbone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Case Study-3</dc:title>
  <dc:creator>Venky</dc:creator>
  <cp:lastModifiedBy>Venky</cp:lastModifiedBy>
  <cp:revision>7</cp:revision>
  <dcterms:created xsi:type="dcterms:W3CDTF">2020-05-15T04:30:40Z</dcterms:created>
  <dcterms:modified xsi:type="dcterms:W3CDTF">2020-05-15T05:54:43Z</dcterms:modified>
</cp:coreProperties>
</file>