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5/17/2020</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rIns="45720"/>
          <a:lstStyle/>
          <a:p>
            <a:fld id="{6D22F896-40B5-4ADD-8801-0D06FADFA095}" type="slidenum">
              <a:rPr lang="en-US" smtClean="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925544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5/17/2020</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4376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5/17/2020</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4631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5/17/2020</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448188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5/17/2020</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1853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5/17/2020</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68978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5/17/2020</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5405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5/17/2020</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05747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smtClean="0"/>
              <a:t>5/17/2020</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84485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5/17/2020</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8214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5/17/2020</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1099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a:p>
            <a:pPr lvl="4"/>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smtClean="0"/>
              <a:t>5/17/2020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46653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000" dirty="0">
                <a:solidFill>
                  <a:schemeClr val="accent3">
                    <a:lumMod val="40000"/>
                    <a:lumOff val="60000"/>
                  </a:schemeClr>
                </a:solidFill>
                <a:latin typeface="Times New Roman" panose="02020603050405020304" pitchFamily="18" charset="0"/>
                <a:cs typeface="Times New Roman" panose="02020603050405020304" pitchFamily="18" charset="0"/>
              </a:rPr>
              <a:t>Guided by: </a:t>
            </a:r>
            <a:r>
              <a:rPr lang="en-US" sz="4000" dirty="0" err="1">
                <a:solidFill>
                  <a:srgbClr val="00B0F0"/>
                </a:solidFill>
                <a:latin typeface="Times New Roman" panose="02020603050405020304" pitchFamily="18" charset="0"/>
                <a:cs typeface="Times New Roman" panose="02020603050405020304" pitchFamily="18" charset="0"/>
              </a:rPr>
              <a:t>Mr</a:t>
            </a:r>
            <a:r>
              <a:rPr lang="en-US" sz="4000" dirty="0">
                <a:solidFill>
                  <a:srgbClr val="00B0F0"/>
                </a:solidFill>
                <a:latin typeface="Times New Roman" panose="02020603050405020304" pitchFamily="18" charset="0"/>
                <a:cs typeface="Times New Roman" panose="02020603050405020304" pitchFamily="18" charset="0"/>
              </a:rPr>
              <a:t> Bose</a:t>
            </a:r>
            <a:br>
              <a:rPr lang="en-US" sz="4000" dirty="0">
                <a:solidFill>
                  <a:srgbClr val="00B0F0"/>
                </a:solidFill>
                <a:latin typeface="Times New Roman" panose="02020603050405020304" pitchFamily="18" charset="0"/>
                <a:cs typeface="Times New Roman" panose="02020603050405020304" pitchFamily="18" charset="0"/>
              </a:rPr>
            </a:br>
            <a:r>
              <a:rPr lang="en-US" sz="4000" dirty="0">
                <a:solidFill>
                  <a:schemeClr val="tx2"/>
                </a:solidFill>
                <a:latin typeface="Times New Roman" panose="02020603050405020304" pitchFamily="18" charset="0"/>
                <a:cs typeface="Times New Roman" panose="02020603050405020304" pitchFamily="18" charset="0"/>
              </a:rPr>
              <a:t>Student:</a:t>
            </a:r>
            <a:r>
              <a:rPr lang="en-US" sz="4000" dirty="0">
                <a:latin typeface="Times New Roman" panose="02020603050405020304" pitchFamily="18" charset="0"/>
                <a:cs typeface="Times New Roman" panose="02020603050405020304" pitchFamily="18" charset="0"/>
              </a:rPr>
              <a:t> </a:t>
            </a:r>
            <a:r>
              <a:rPr lang="en-US" sz="4000" dirty="0" err="1">
                <a:solidFill>
                  <a:schemeClr val="accent5">
                    <a:lumMod val="60000"/>
                    <a:lumOff val="40000"/>
                  </a:schemeClr>
                </a:solidFill>
                <a:latin typeface="Times New Roman" panose="02020603050405020304" pitchFamily="18" charset="0"/>
                <a:cs typeface="Times New Roman" panose="02020603050405020304" pitchFamily="18" charset="0"/>
              </a:rPr>
              <a:t>Venkatesh</a:t>
            </a:r>
            <a:r>
              <a:rPr lang="en-US" sz="4000" dirty="0">
                <a:solidFill>
                  <a:schemeClr val="accent5">
                    <a:lumMod val="60000"/>
                    <a:lumOff val="40000"/>
                  </a:schemeClr>
                </a:solidFill>
                <a:latin typeface="Times New Roman" panose="02020603050405020304" pitchFamily="18" charset="0"/>
                <a:cs typeface="Times New Roman" panose="02020603050405020304" pitchFamily="18" charset="0"/>
              </a:rPr>
              <a:t> D.s</a:t>
            </a:r>
            <a:r>
              <a:rPr lang="en-US" sz="4000" dirty="0">
                <a:latin typeface="Times New Roman" panose="02020603050405020304" pitchFamily="18" charset="0"/>
                <a:cs typeface="Times New Roman" panose="02020603050405020304" pitchFamily="18" charset="0"/>
              </a:rPr>
              <a:t>      </a:t>
            </a:r>
            <a:br>
              <a:rPr lang="en-US" sz="4000" dirty="0">
                <a:latin typeface="Times New Roman" panose="02020603050405020304" pitchFamily="18" charset="0"/>
                <a:cs typeface="Times New Roman" panose="02020603050405020304" pitchFamily="18" charset="0"/>
              </a:rPr>
            </a:br>
            <a:r>
              <a:rPr lang="en-US" sz="4000" dirty="0" smtClean="0">
                <a:solidFill>
                  <a:schemeClr val="accent5"/>
                </a:solidFill>
                <a:latin typeface="Times New Roman" panose="02020603050405020304" pitchFamily="18" charset="0"/>
                <a:cs typeface="Times New Roman" panose="02020603050405020304" pitchFamily="18" charset="0"/>
              </a:rPr>
              <a:t>Academic:</a:t>
            </a:r>
            <a:r>
              <a:rPr lang="en-US" sz="4000" dirty="0" smtClean="0">
                <a:solidFill>
                  <a:srgbClr val="FFC000"/>
                </a:solidFill>
                <a:latin typeface="Times New Roman" panose="02020603050405020304" pitchFamily="18" charset="0"/>
                <a:cs typeface="Times New Roman" panose="02020603050405020304" pitchFamily="18" charset="0"/>
              </a:rPr>
              <a:t>2019-2020</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Subtitle 2"/>
          <p:cNvSpPr>
            <a:spLocks noGrp="1"/>
          </p:cNvSpPr>
          <p:nvPr>
            <p:ph type="subTitle" idx="1"/>
          </p:nvPr>
        </p:nvSpPr>
        <p:spPr>
          <a:xfrm>
            <a:off x="3066564" y="2121641"/>
            <a:ext cx="5357600" cy="1160213"/>
          </a:xfrm>
        </p:spPr>
        <p:txBody>
          <a:bodyPr>
            <a:normAutofit fontScale="92500" lnSpcReduction="10000"/>
          </a:bodyPr>
          <a:lstStyle/>
          <a:p>
            <a:r>
              <a:rPr lang="en-US" sz="4000" b="1" dirty="0" smtClean="0">
                <a:solidFill>
                  <a:schemeClr val="accent1"/>
                </a:solidFill>
                <a:latin typeface="Times New Roman" panose="02020603050405020304" pitchFamily="18" charset="0"/>
                <a:cs typeface="Times New Roman" panose="02020603050405020304" pitchFamily="18" charset="0"/>
              </a:rPr>
              <a:t>Welcome</a:t>
            </a:r>
          </a:p>
          <a:p>
            <a:r>
              <a:rPr lang="en-US" sz="2200" dirty="0" smtClean="0">
                <a:solidFill>
                  <a:srgbClr val="92D050"/>
                </a:solidFill>
                <a:latin typeface="Times New Roman" panose="02020603050405020304" pitchFamily="18" charset="0"/>
                <a:cs typeface="Times New Roman" panose="02020603050405020304" pitchFamily="18" charset="0"/>
              </a:rPr>
              <a:t>Case study-2</a:t>
            </a:r>
            <a:endParaRPr lang="en-US" sz="2200" dirty="0">
              <a:solidFill>
                <a:srgbClr val="92D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625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amond(in)">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strVal val="#ppt_w*0.70"/>
                                          </p:val>
                                        </p:tav>
                                        <p:tav tm="100000">
                                          <p:val>
                                            <p:strVal val="#ppt_w"/>
                                          </p:val>
                                        </p:tav>
                                      </p:tavLst>
                                    </p:anim>
                                    <p:anim calcmode="lin" valueType="num">
                                      <p:cBhvr>
                                        <p:cTn id="16" dur="1000" fill="hold"/>
                                        <p:tgtEl>
                                          <p:spTgt spid="2"/>
                                        </p:tgtEl>
                                        <p:attrNameLst>
                                          <p:attrName>ppt_h</p:attrName>
                                        </p:attrNameLst>
                                      </p:cBhvr>
                                      <p:tavLst>
                                        <p:tav tm="0">
                                          <p:val>
                                            <p:strVal val="#ppt_h"/>
                                          </p:val>
                                        </p:tav>
                                        <p:tav tm="100000">
                                          <p:val>
                                            <p:strVal val="#ppt_h"/>
                                          </p:val>
                                        </p:tav>
                                      </p:tavLst>
                                    </p:anim>
                                    <p:animEffect transition="in" filter="fade">
                                      <p:cBhvr>
                                        <p:cTn id="1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solidFill>
                  <a:schemeClr val="accent5">
                    <a:lumMod val="75000"/>
                  </a:schemeClr>
                </a:solidFill>
                <a:latin typeface="Times New Roman" panose="02020603050405020304" pitchFamily="18" charset="0"/>
                <a:cs typeface="Times New Roman" panose="02020603050405020304" pitchFamily="18" charset="0"/>
              </a:rPr>
              <a:t>From the above chart we can conclude..</a:t>
            </a:r>
            <a:endParaRPr lang="en-US" sz="36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73599" y="1709058"/>
            <a:ext cx="7796540" cy="3755572"/>
          </a:xfrm>
        </p:spPr>
        <p:txBody>
          <a:bodyPr>
            <a:normAutofit/>
          </a:bodyPr>
          <a:lstStyle/>
          <a:p>
            <a:pPr>
              <a:buFont typeface="Wingdings" panose="05000000000000000000" pitchFamily="2" charset="2"/>
              <a:buChar char="v"/>
            </a:pPr>
            <a:r>
              <a:rPr lang="en-US" sz="2400" dirty="0" smtClean="0">
                <a:solidFill>
                  <a:srgbClr val="00B0F0"/>
                </a:solidFill>
                <a:latin typeface="Times New Roman" panose="02020603050405020304" pitchFamily="18" charset="0"/>
                <a:cs typeface="Times New Roman" panose="02020603050405020304" pitchFamily="18" charset="0"/>
              </a:rPr>
              <a:t>Categories like Selection of food, Entertainment, Availability of parking space, Ticket price and Traffic corresponds to the 80% of data which leads to dissatisfaction among the AFL fans.</a:t>
            </a:r>
          </a:p>
          <a:p>
            <a:pPr>
              <a:buFont typeface="Wingdings" panose="05000000000000000000" pitchFamily="2" charset="2"/>
              <a:buChar char="v"/>
            </a:pPr>
            <a:r>
              <a:rPr lang="en-US" sz="2400" dirty="0" smtClean="0">
                <a:solidFill>
                  <a:srgbClr val="00B0F0"/>
                </a:solidFill>
                <a:latin typeface="Times New Roman" panose="02020603050405020304" pitchFamily="18" charset="0"/>
                <a:cs typeface="Times New Roman" panose="02020603050405020304" pitchFamily="18" charset="0"/>
              </a:rPr>
              <a:t>These categories have to resolved in order to provide satisfaction to the AFL fans.</a:t>
            </a:r>
            <a:endParaRPr lang="en-US" sz="24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3480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Scale>
                                      <p:cBhvr>
                                        <p:cTn id="13"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3">
                                            <p:txEl>
                                              <p:pRg st="0" end="0"/>
                                            </p:txEl>
                                          </p:spTgt>
                                        </p:tgtEl>
                                        <p:attrNameLst>
                                          <p:attrName>ppt_x</p:attrName>
                                          <p:attrName>ppt_y</p:attrName>
                                        </p:attrNameLst>
                                      </p:cBhvr>
                                    </p:animMotion>
                                    <p:animEffect transition="in" filter="fade">
                                      <p:cBhvr>
                                        <p:cTn id="15" dur="1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2"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Scale>
                                      <p:cBhvr>
                                        <p:cTn id="20" dur="1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1" dur="1000" decel="50000" fill="hold">
                                          <p:stCondLst>
                                            <p:cond delay="0"/>
                                          </p:stCondLst>
                                        </p:cTn>
                                        <p:tgtEl>
                                          <p:spTgt spid="3">
                                            <p:txEl>
                                              <p:pRg st="1" end="1"/>
                                            </p:txEl>
                                          </p:spTgt>
                                        </p:tgtEl>
                                        <p:attrNameLst>
                                          <p:attrName>ppt_x</p:attrName>
                                          <p:attrName>ppt_y</p:attrName>
                                        </p:attrNameLst>
                                      </p:cBhvr>
                                    </p:animMotion>
                                    <p:animEffect transition="in" filter="fade">
                                      <p:cBhvr>
                                        <p:cTn id="22"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FF00"/>
                </a:solidFill>
                <a:latin typeface="Times New Roman" panose="02020603050405020304" pitchFamily="18" charset="0"/>
                <a:cs typeface="Times New Roman" panose="02020603050405020304" pitchFamily="18" charset="0"/>
              </a:rPr>
              <a:t>Determine the cause and effect by using Fishbone diagram .</a:t>
            </a:r>
            <a:endParaRPr lang="en-US" sz="3600"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827608" y="2483040"/>
            <a:ext cx="3891960" cy="3997828"/>
          </a:xfrm>
        </p:spPr>
        <p:txBody>
          <a:bodyPr>
            <a:normAutofit lnSpcReduction="10000"/>
          </a:bodyPr>
          <a:lstStyle/>
          <a:p>
            <a:pPr marL="6160" indent="0" algn="ctr">
              <a:buNone/>
            </a:pPr>
            <a:r>
              <a:rPr lang="en-US" dirty="0"/>
              <a:t> </a:t>
            </a:r>
            <a:r>
              <a:rPr lang="en-US" sz="2800" dirty="0">
                <a:solidFill>
                  <a:srgbClr val="00B050"/>
                </a:solidFill>
                <a:latin typeface="Times New Roman" panose="02020603050405020304" pitchFamily="18" charset="0"/>
                <a:cs typeface="Times New Roman" panose="02020603050405020304" pitchFamily="18" charset="0"/>
              </a:rPr>
              <a:t>Selection of food </a:t>
            </a:r>
            <a:endParaRPr lang="en-US" sz="2800" dirty="0" smtClean="0">
              <a:solidFill>
                <a:srgbClr val="00B050"/>
              </a:solidFill>
              <a:latin typeface="Times New Roman" panose="02020603050405020304" pitchFamily="18" charset="0"/>
              <a:cs typeface="Times New Roman" panose="02020603050405020304" pitchFamily="18" charset="0"/>
            </a:endParaRPr>
          </a:p>
          <a:p>
            <a:r>
              <a:rPr lang="en-US" sz="2400" dirty="0">
                <a:solidFill>
                  <a:srgbClr val="FFC000"/>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Combination of food items are less.</a:t>
            </a:r>
            <a:endParaRPr lang="en-US" sz="2400" dirty="0">
              <a:solidFill>
                <a:srgbClr val="FFC000"/>
              </a:solidFill>
              <a:latin typeface="Times New Roman" panose="02020603050405020304" pitchFamily="18" charset="0"/>
              <a:cs typeface="Times New Roman" panose="02020603050405020304" pitchFamily="18" charset="0"/>
            </a:endParaRPr>
          </a:p>
          <a:p>
            <a:r>
              <a:rPr lang="en-US" sz="2400" dirty="0">
                <a:solidFill>
                  <a:srgbClr val="FFC000"/>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Quantity and Quality of food was not sufficient</a:t>
            </a:r>
            <a:endParaRPr lang="en-US" sz="2400" dirty="0">
              <a:solidFill>
                <a:srgbClr val="FFC000"/>
              </a:solidFill>
              <a:latin typeface="Times New Roman" panose="02020603050405020304" pitchFamily="18" charset="0"/>
              <a:cs typeface="Times New Roman" panose="02020603050405020304" pitchFamily="18" charset="0"/>
            </a:endParaRPr>
          </a:p>
          <a:p>
            <a:r>
              <a:rPr lang="en-US" sz="2400" dirty="0">
                <a:solidFill>
                  <a:srgbClr val="FFC000"/>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System of food supply was poor</a:t>
            </a:r>
            <a:endParaRPr lang="en-US" sz="2400" dirty="0">
              <a:solidFill>
                <a:srgbClr val="FFC000"/>
              </a:solidFill>
              <a:latin typeface="Times New Roman" panose="02020603050405020304" pitchFamily="18" charset="0"/>
              <a:cs typeface="Times New Roman" panose="02020603050405020304" pitchFamily="18" charset="0"/>
            </a:endParaRPr>
          </a:p>
          <a:p>
            <a:pPr marL="6160" indent="0">
              <a:buNone/>
            </a:pPr>
            <a:r>
              <a:rPr lang="en-US" dirty="0">
                <a:effectLst>
                  <a:outerShdw blurRad="38100" dist="19050" dir="2700000" algn="tl">
                    <a:schemeClr val="dk1">
                      <a:alpha val="40000"/>
                    </a:schemeClr>
                  </a:outerShdw>
                </a:effectLst>
              </a:rPr>
              <a:t> </a:t>
            </a:r>
            <a:endParaRPr lang="en-US" dirty="0"/>
          </a:p>
          <a:p>
            <a:pPr>
              <a:buFont typeface="Courier New" panose="02070309020205020404" pitchFamily="49" charset="0"/>
              <a:buChar char="o"/>
            </a:pPr>
            <a:endParaRPr lang="en-US"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585365" y="2483039"/>
            <a:ext cx="3894222" cy="3997829"/>
          </a:xfrm>
        </p:spPr>
        <p:txBody>
          <a:bodyPr>
            <a:normAutofit lnSpcReduction="10000"/>
          </a:bodyPr>
          <a:lstStyle/>
          <a:p>
            <a:pPr marL="6160" indent="0">
              <a:buNone/>
            </a:pPr>
            <a:r>
              <a:rPr lang="en-US" sz="2800" dirty="0" smtClean="0">
                <a:solidFill>
                  <a:srgbClr val="00B050"/>
                </a:solidFill>
                <a:latin typeface="Times New Roman" panose="02020603050405020304" pitchFamily="18" charset="0"/>
                <a:cs typeface="Times New Roman" panose="02020603050405020304" pitchFamily="18" charset="0"/>
              </a:rPr>
              <a:t>         Ticket </a:t>
            </a:r>
            <a:r>
              <a:rPr lang="en-US" sz="2800" dirty="0">
                <a:solidFill>
                  <a:srgbClr val="00B050"/>
                </a:solidFill>
                <a:latin typeface="Times New Roman" panose="02020603050405020304" pitchFamily="18" charset="0"/>
                <a:cs typeface="Times New Roman" panose="02020603050405020304" pitchFamily="18" charset="0"/>
              </a:rPr>
              <a:t>price </a:t>
            </a:r>
            <a:endParaRPr lang="en-US" sz="2800" dirty="0" smtClean="0">
              <a:solidFill>
                <a:srgbClr val="00B050"/>
              </a:solidFill>
              <a:latin typeface="Times New Roman" panose="02020603050405020304" pitchFamily="18" charset="0"/>
              <a:cs typeface="Times New Roman" panose="02020603050405020304" pitchFamily="18" charset="0"/>
            </a:endParaRPr>
          </a:p>
          <a:p>
            <a:r>
              <a:rPr lang="en-US" sz="2400" dirty="0">
                <a:solidFill>
                  <a:srgbClr val="FFC000"/>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Ticket price was quite high </a:t>
            </a:r>
            <a:endParaRPr lang="en-US" sz="2400" dirty="0">
              <a:solidFill>
                <a:srgbClr val="FFC000"/>
              </a:solidFill>
              <a:latin typeface="Times New Roman" panose="02020603050405020304" pitchFamily="18" charset="0"/>
              <a:cs typeface="Times New Roman" panose="02020603050405020304" pitchFamily="18" charset="0"/>
            </a:endParaRPr>
          </a:p>
          <a:p>
            <a:r>
              <a:rPr lang="en-US" sz="2400" dirty="0">
                <a:solidFill>
                  <a:srgbClr val="FFC000"/>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Discount is not provided</a:t>
            </a:r>
            <a:endParaRPr lang="en-US" sz="2400" dirty="0">
              <a:solidFill>
                <a:srgbClr val="FFC000"/>
              </a:solidFill>
              <a:latin typeface="Times New Roman" panose="02020603050405020304" pitchFamily="18" charset="0"/>
              <a:cs typeface="Times New Roman" panose="02020603050405020304" pitchFamily="18" charset="0"/>
            </a:endParaRPr>
          </a:p>
          <a:p>
            <a:r>
              <a:rPr lang="en-US" sz="2400" dirty="0">
                <a:solidFill>
                  <a:srgbClr val="FFC000"/>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Extra facilities like gift coupons are not provided</a:t>
            </a:r>
            <a:endParaRPr lang="en-US" sz="2400" dirty="0">
              <a:solidFill>
                <a:srgbClr val="FFC000"/>
              </a:solidFill>
              <a:latin typeface="Times New Roman" panose="02020603050405020304" pitchFamily="18" charset="0"/>
              <a:cs typeface="Times New Roman" panose="02020603050405020304" pitchFamily="18" charset="0"/>
            </a:endParaRPr>
          </a:p>
          <a:p>
            <a:endParaRPr lang="en-US" sz="28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049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16"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7" dur="10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7"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1000"/>
                                        <p:tgtEl>
                                          <p:spTgt spid="3">
                                            <p:txEl>
                                              <p:pRg st="2" end="2"/>
                                            </p:txEl>
                                          </p:spTgt>
                                        </p:tgtEl>
                                      </p:cBhvr>
                                    </p:animEffect>
                                    <p:anim calcmode="lin" valueType="num">
                                      <p:cBhvr>
                                        <p:cTn id="3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7" presetClass="entr" presetSubtype="0" fill="hold"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fade">
                                      <p:cBhvr>
                                        <p:cTn id="36" dur="1000"/>
                                        <p:tgtEl>
                                          <p:spTgt spid="3">
                                            <p:txEl>
                                              <p:pRg st="3" end="3"/>
                                            </p:txEl>
                                          </p:spTgt>
                                        </p:tgtEl>
                                      </p:cBhvr>
                                    </p:animEffect>
                                    <p:anim calcmode="lin" valueType="num">
                                      <p:cBhvr>
                                        <p:cTn id="3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9" presetID="47" presetClass="entr" presetSubtype="0" fill="hold" nodeType="with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55" presetClass="entr" presetSubtype="0" fill="hold" nodeType="clickEffect">
                                  <p:stCondLst>
                                    <p:cond delay="0"/>
                                  </p:stCondLst>
                                  <p:childTnLst>
                                    <p:set>
                                      <p:cBhvr>
                                        <p:cTn id="47" dur="1" fill="hold">
                                          <p:stCondLst>
                                            <p:cond delay="0"/>
                                          </p:stCondLst>
                                        </p:cTn>
                                        <p:tgtEl>
                                          <p:spTgt spid="4">
                                            <p:txEl>
                                              <p:pRg st="0" end="0"/>
                                            </p:txEl>
                                          </p:spTgt>
                                        </p:tgtEl>
                                        <p:attrNameLst>
                                          <p:attrName>style.visibility</p:attrName>
                                        </p:attrNameLst>
                                      </p:cBhvr>
                                      <p:to>
                                        <p:strVal val="visible"/>
                                      </p:to>
                                    </p:set>
                                    <p:anim calcmode="lin" valueType="num">
                                      <p:cBhvr>
                                        <p:cTn id="48" dur="1000" fill="hold"/>
                                        <p:tgtEl>
                                          <p:spTgt spid="4">
                                            <p:txEl>
                                              <p:pRg st="0" end="0"/>
                                            </p:txEl>
                                          </p:spTgt>
                                        </p:tgtEl>
                                        <p:attrNameLst>
                                          <p:attrName>ppt_w</p:attrName>
                                        </p:attrNameLst>
                                      </p:cBhvr>
                                      <p:tavLst>
                                        <p:tav tm="0">
                                          <p:val>
                                            <p:strVal val="#ppt_w*0.70"/>
                                          </p:val>
                                        </p:tav>
                                        <p:tav tm="100000">
                                          <p:val>
                                            <p:strVal val="#ppt_w"/>
                                          </p:val>
                                        </p:tav>
                                      </p:tavLst>
                                    </p:anim>
                                    <p:anim calcmode="lin" valueType="num">
                                      <p:cBhvr>
                                        <p:cTn id="49" dur="1000" fill="hold"/>
                                        <p:tgtEl>
                                          <p:spTgt spid="4">
                                            <p:txEl>
                                              <p:pRg st="0" end="0"/>
                                            </p:txEl>
                                          </p:spTgt>
                                        </p:tgtEl>
                                        <p:attrNameLst>
                                          <p:attrName>ppt_h</p:attrName>
                                        </p:attrNameLst>
                                      </p:cBhvr>
                                      <p:tavLst>
                                        <p:tav tm="0">
                                          <p:val>
                                            <p:strVal val="#ppt_h"/>
                                          </p:val>
                                        </p:tav>
                                        <p:tav tm="100000">
                                          <p:val>
                                            <p:strVal val="#ppt_h"/>
                                          </p:val>
                                        </p:tav>
                                      </p:tavLst>
                                    </p:anim>
                                    <p:animEffect transition="in" filter="fade">
                                      <p:cBhvr>
                                        <p:cTn id="50" dur="1000"/>
                                        <p:tgtEl>
                                          <p:spTgt spid="4">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7" presetClass="entr" presetSubtype="0" fill="hold" nodeType="clickEffect">
                                  <p:stCondLst>
                                    <p:cond delay="0"/>
                                  </p:stCondLst>
                                  <p:childTnLst>
                                    <p:set>
                                      <p:cBhvr>
                                        <p:cTn id="54" dur="1" fill="hold">
                                          <p:stCondLst>
                                            <p:cond delay="0"/>
                                          </p:stCondLst>
                                        </p:cTn>
                                        <p:tgtEl>
                                          <p:spTgt spid="4">
                                            <p:txEl>
                                              <p:pRg st="1" end="1"/>
                                            </p:txEl>
                                          </p:spTgt>
                                        </p:tgtEl>
                                        <p:attrNameLst>
                                          <p:attrName>style.visibility</p:attrName>
                                        </p:attrNameLst>
                                      </p:cBhvr>
                                      <p:to>
                                        <p:strVal val="visible"/>
                                      </p:to>
                                    </p:set>
                                    <p:animEffect transition="in" filter="fade">
                                      <p:cBhvr>
                                        <p:cTn id="55" dur="1000"/>
                                        <p:tgtEl>
                                          <p:spTgt spid="4">
                                            <p:txEl>
                                              <p:pRg st="1" end="1"/>
                                            </p:txEl>
                                          </p:spTgt>
                                        </p:tgtEl>
                                      </p:cBhvr>
                                    </p:animEffect>
                                    <p:anim calcmode="lin" valueType="num">
                                      <p:cBhvr>
                                        <p:cTn id="56"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57"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7" presetClass="entr" presetSubtype="0" fill="hold" nodeType="clickEffect">
                                  <p:stCondLst>
                                    <p:cond delay="0"/>
                                  </p:stCondLst>
                                  <p:childTnLst>
                                    <p:set>
                                      <p:cBhvr>
                                        <p:cTn id="61" dur="1" fill="hold">
                                          <p:stCondLst>
                                            <p:cond delay="0"/>
                                          </p:stCondLst>
                                        </p:cTn>
                                        <p:tgtEl>
                                          <p:spTgt spid="4">
                                            <p:txEl>
                                              <p:pRg st="2" end="2"/>
                                            </p:txEl>
                                          </p:spTgt>
                                        </p:tgtEl>
                                        <p:attrNameLst>
                                          <p:attrName>style.visibility</p:attrName>
                                        </p:attrNameLst>
                                      </p:cBhvr>
                                      <p:to>
                                        <p:strVal val="visible"/>
                                      </p:to>
                                    </p:set>
                                    <p:animEffect transition="in" filter="fade">
                                      <p:cBhvr>
                                        <p:cTn id="62" dur="1000"/>
                                        <p:tgtEl>
                                          <p:spTgt spid="4">
                                            <p:txEl>
                                              <p:pRg st="2" end="2"/>
                                            </p:txEl>
                                          </p:spTgt>
                                        </p:tgtEl>
                                      </p:cBhvr>
                                    </p:animEffect>
                                    <p:anim calcmode="lin" valueType="num">
                                      <p:cBhvr>
                                        <p:cTn id="6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6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7" presetClass="entr" presetSubtype="0" fill="hold" nodeType="clickEffect">
                                  <p:stCondLst>
                                    <p:cond delay="0"/>
                                  </p:stCondLst>
                                  <p:childTnLst>
                                    <p:set>
                                      <p:cBhvr>
                                        <p:cTn id="68" dur="1" fill="hold">
                                          <p:stCondLst>
                                            <p:cond delay="0"/>
                                          </p:stCondLst>
                                        </p:cTn>
                                        <p:tgtEl>
                                          <p:spTgt spid="4">
                                            <p:txEl>
                                              <p:pRg st="3" end="3"/>
                                            </p:txEl>
                                          </p:spTgt>
                                        </p:tgtEl>
                                        <p:attrNameLst>
                                          <p:attrName>style.visibility</p:attrName>
                                        </p:attrNameLst>
                                      </p:cBhvr>
                                      <p:to>
                                        <p:strVal val="visible"/>
                                      </p:to>
                                    </p:set>
                                    <p:animEffect transition="in" filter="fade">
                                      <p:cBhvr>
                                        <p:cTn id="69" dur="1000"/>
                                        <p:tgtEl>
                                          <p:spTgt spid="4">
                                            <p:txEl>
                                              <p:pRg st="3" end="3"/>
                                            </p:txEl>
                                          </p:spTgt>
                                        </p:tgtEl>
                                      </p:cBhvr>
                                    </p:animEffect>
                                    <p:anim calcmode="lin" valueType="num">
                                      <p:cBhvr>
                                        <p:cTn id="7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7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solidFill>
                  <a:srgbClr val="FFFF00"/>
                </a:solidFill>
                <a:latin typeface="Times New Roman" panose="02020603050405020304" pitchFamily="18" charset="0"/>
                <a:cs typeface="Times New Roman" panose="02020603050405020304" pitchFamily="18" charset="0"/>
              </a:rPr>
              <a:t>To be continued….</a:t>
            </a:r>
            <a:endParaRPr lang="en-US" sz="4000"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rmAutofit/>
          </a:bodyPr>
          <a:lstStyle/>
          <a:p>
            <a:pPr marL="6160" indent="0">
              <a:buNone/>
            </a:pPr>
            <a:r>
              <a:rPr lang="en-US" sz="2400" dirty="0" smtClean="0">
                <a:solidFill>
                  <a:srgbClr val="00B050"/>
                </a:solidFill>
                <a:latin typeface="Times New Roman" panose="02020603050405020304" pitchFamily="18" charset="0"/>
                <a:cs typeface="Times New Roman" panose="02020603050405020304" pitchFamily="18" charset="0"/>
              </a:rPr>
              <a:t>           Entertainment</a:t>
            </a:r>
            <a:r>
              <a:rPr lang="en-US" sz="2800" dirty="0" smtClean="0">
                <a:solidFill>
                  <a:srgbClr val="00B050"/>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US" sz="2400" dirty="0" err="1">
                <a:solidFill>
                  <a:schemeClr val="tx2">
                    <a:lumMod val="50000"/>
                  </a:schemeClr>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Favourite</a:t>
            </a:r>
            <a:r>
              <a:rPr lang="en-US" sz="2400" dirty="0">
                <a:solidFill>
                  <a:schemeClr val="tx2">
                    <a:lumMod val="50000"/>
                  </a:schemeClr>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 team lost the game.</a:t>
            </a:r>
            <a:endParaRPr lang="en-US" sz="2400" dirty="0">
              <a:solidFill>
                <a:schemeClr val="tx2">
                  <a:lumMod val="5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a:solidFill>
                  <a:schemeClr val="tx2">
                    <a:lumMod val="50000"/>
                  </a:schemeClr>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Cheering up in the ground was not sufficient</a:t>
            </a:r>
            <a:endParaRPr lang="en-US" sz="2400" dirty="0">
              <a:solidFill>
                <a:schemeClr val="tx2">
                  <a:lumMod val="5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a:solidFill>
                  <a:schemeClr val="tx2">
                    <a:lumMod val="50000"/>
                  </a:schemeClr>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Disc jockey was not so good</a:t>
            </a:r>
            <a:endParaRPr lang="en-US" sz="2400" dirty="0">
              <a:solidFill>
                <a:schemeClr val="tx2">
                  <a:lumMod val="50000"/>
                </a:schemeClr>
              </a:solidFill>
              <a:latin typeface="Times New Roman" panose="02020603050405020304" pitchFamily="18" charset="0"/>
              <a:cs typeface="Times New Roman" panose="02020603050405020304" pitchFamily="18" charset="0"/>
            </a:endParaRPr>
          </a:p>
          <a:p>
            <a:pPr marL="6160" indent="0">
              <a:buNone/>
            </a:pPr>
            <a:endParaRPr lang="en-US" sz="24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a:bodyPr>
          <a:lstStyle/>
          <a:p>
            <a:pPr marL="6160" indent="0">
              <a:buNone/>
            </a:pPr>
            <a:r>
              <a:rPr lang="en-US" sz="2800" dirty="0" smtClean="0">
                <a:latin typeface="Times New Roman" panose="02020603050405020304" pitchFamily="18" charset="0"/>
                <a:cs typeface="Times New Roman" panose="02020603050405020304" pitchFamily="18" charset="0"/>
              </a:rPr>
              <a:t>        </a:t>
            </a:r>
            <a:r>
              <a:rPr lang="en-US" sz="2400" dirty="0" smtClean="0">
                <a:solidFill>
                  <a:srgbClr val="92D050"/>
                </a:solidFill>
                <a:latin typeface="Times New Roman" panose="02020603050405020304" pitchFamily="18" charset="0"/>
                <a:cs typeface="Times New Roman" panose="02020603050405020304" pitchFamily="18" charset="0"/>
              </a:rPr>
              <a:t>Availability </a:t>
            </a:r>
            <a:r>
              <a:rPr lang="en-US" sz="2400" dirty="0">
                <a:solidFill>
                  <a:srgbClr val="92D050"/>
                </a:solidFill>
                <a:latin typeface="Times New Roman" panose="02020603050405020304" pitchFamily="18" charset="0"/>
                <a:cs typeface="Times New Roman" panose="02020603050405020304" pitchFamily="18" charset="0"/>
              </a:rPr>
              <a:t> </a:t>
            </a:r>
            <a:r>
              <a:rPr lang="en-US" sz="2400" dirty="0" smtClean="0">
                <a:solidFill>
                  <a:srgbClr val="92D050"/>
                </a:solidFill>
                <a:latin typeface="Times New Roman" panose="02020603050405020304" pitchFamily="18" charset="0"/>
                <a:cs typeface="Times New Roman" panose="02020603050405020304" pitchFamily="18" charset="0"/>
              </a:rPr>
              <a:t>of parking </a:t>
            </a:r>
          </a:p>
          <a:p>
            <a:r>
              <a:rPr lang="en-US" sz="2400" dirty="0">
                <a:solidFill>
                  <a:schemeClr val="tx2">
                    <a:lumMod val="75000"/>
                  </a:schemeClr>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Parking facility was poor due to less available space.</a:t>
            </a:r>
            <a:endParaRPr lang="en-US" sz="2400" dirty="0">
              <a:solidFill>
                <a:schemeClr val="tx2">
                  <a:lumMod val="75000"/>
                </a:schemeClr>
              </a:solidFill>
              <a:latin typeface="Times New Roman" panose="02020603050405020304" pitchFamily="18" charset="0"/>
              <a:cs typeface="Times New Roman" panose="02020603050405020304" pitchFamily="18" charset="0"/>
            </a:endParaRPr>
          </a:p>
          <a:p>
            <a:r>
              <a:rPr lang="en-US" sz="2400" dirty="0">
                <a:solidFill>
                  <a:schemeClr val="tx2">
                    <a:lumMod val="75000"/>
                  </a:schemeClr>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Parking sign boards was not clear</a:t>
            </a:r>
            <a:endParaRPr lang="en-US" sz="2400" dirty="0">
              <a:solidFill>
                <a:schemeClr val="tx2">
                  <a:lumMod val="75000"/>
                </a:schemeClr>
              </a:solidFill>
              <a:latin typeface="Times New Roman" panose="02020603050405020304" pitchFamily="18" charset="0"/>
              <a:cs typeface="Times New Roman" panose="02020603050405020304" pitchFamily="18" charset="0"/>
            </a:endParaRPr>
          </a:p>
          <a:p>
            <a:r>
              <a:rPr lang="en-US" sz="2400" dirty="0">
                <a:solidFill>
                  <a:schemeClr val="tx2">
                    <a:lumMod val="75000"/>
                  </a:schemeClr>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Parking staff was not trained properly</a:t>
            </a:r>
            <a:endParaRPr lang="en-US" sz="2400" dirty="0">
              <a:solidFill>
                <a:schemeClr val="tx2">
                  <a:lumMod val="7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400"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3173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15"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50" presetClass="entr" presetSubtype="0" decel="100000" fill="hold" nodeType="click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 calcmode="lin" valueType="num">
                                      <p:cBhvr>
                                        <p:cTn id="42" dur="1000" fill="hold"/>
                                        <p:tgtEl>
                                          <p:spTgt spid="4">
                                            <p:txEl>
                                              <p:pRg st="0" end="0"/>
                                            </p:txEl>
                                          </p:spTgt>
                                        </p:tgtEl>
                                        <p:attrNameLst>
                                          <p:attrName>ppt_w</p:attrName>
                                        </p:attrNameLst>
                                      </p:cBhvr>
                                      <p:tavLst>
                                        <p:tav tm="0">
                                          <p:val>
                                            <p:strVal val="#ppt_w+.3"/>
                                          </p:val>
                                        </p:tav>
                                        <p:tav tm="100000">
                                          <p:val>
                                            <p:strVal val="#ppt_w"/>
                                          </p:val>
                                        </p:tav>
                                      </p:tavLst>
                                    </p:anim>
                                    <p:anim calcmode="lin" valueType="num">
                                      <p:cBhvr>
                                        <p:cTn id="43" dur="1000" fill="hold"/>
                                        <p:tgtEl>
                                          <p:spTgt spid="4">
                                            <p:txEl>
                                              <p:pRg st="0" end="0"/>
                                            </p:txEl>
                                          </p:spTgt>
                                        </p:tgtEl>
                                        <p:attrNameLst>
                                          <p:attrName>ppt_h</p:attrName>
                                        </p:attrNameLst>
                                      </p:cBhvr>
                                      <p:tavLst>
                                        <p:tav tm="0">
                                          <p:val>
                                            <p:strVal val="#ppt_h"/>
                                          </p:val>
                                        </p:tav>
                                        <p:tav tm="100000">
                                          <p:val>
                                            <p:strVal val="#ppt_h"/>
                                          </p:val>
                                        </p:tav>
                                      </p:tavLst>
                                    </p:anim>
                                    <p:animEffect transition="in" filter="fade">
                                      <p:cBhvr>
                                        <p:cTn id="44" dur="1000"/>
                                        <p:tgtEl>
                                          <p:spTgt spid="4">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nodeType="clickEffect">
                                  <p:stCondLst>
                                    <p:cond delay="0"/>
                                  </p:stCondLst>
                                  <p:childTnLst>
                                    <p:set>
                                      <p:cBhvr>
                                        <p:cTn id="48" dur="1" fill="hold">
                                          <p:stCondLst>
                                            <p:cond delay="0"/>
                                          </p:stCondLst>
                                        </p:cTn>
                                        <p:tgtEl>
                                          <p:spTgt spid="4">
                                            <p:txEl>
                                              <p:pRg st="1" end="1"/>
                                            </p:txEl>
                                          </p:spTgt>
                                        </p:tgtEl>
                                        <p:attrNameLst>
                                          <p:attrName>style.visibility</p:attrName>
                                        </p:attrNameLst>
                                      </p:cBhvr>
                                      <p:to>
                                        <p:strVal val="visible"/>
                                      </p:to>
                                    </p:set>
                                    <p:animEffect transition="in" filter="fade">
                                      <p:cBhvr>
                                        <p:cTn id="49" dur="1000"/>
                                        <p:tgtEl>
                                          <p:spTgt spid="4">
                                            <p:txEl>
                                              <p:pRg st="1" end="1"/>
                                            </p:txEl>
                                          </p:spTgt>
                                        </p:tgtEl>
                                      </p:cBhvr>
                                    </p:animEffect>
                                    <p:anim calcmode="lin" valueType="num">
                                      <p:cBhvr>
                                        <p:cTn id="5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nodeType="clickEffect">
                                  <p:stCondLst>
                                    <p:cond delay="0"/>
                                  </p:stCondLst>
                                  <p:childTnLst>
                                    <p:set>
                                      <p:cBhvr>
                                        <p:cTn id="55" dur="1" fill="hold">
                                          <p:stCondLst>
                                            <p:cond delay="0"/>
                                          </p:stCondLst>
                                        </p:cTn>
                                        <p:tgtEl>
                                          <p:spTgt spid="4">
                                            <p:txEl>
                                              <p:pRg st="2" end="2"/>
                                            </p:txEl>
                                          </p:spTgt>
                                        </p:tgtEl>
                                        <p:attrNameLst>
                                          <p:attrName>style.visibility</p:attrName>
                                        </p:attrNameLst>
                                      </p:cBhvr>
                                      <p:to>
                                        <p:strVal val="visible"/>
                                      </p:to>
                                    </p:set>
                                    <p:animEffect transition="in" filter="fade">
                                      <p:cBhvr>
                                        <p:cTn id="56" dur="1000"/>
                                        <p:tgtEl>
                                          <p:spTgt spid="4">
                                            <p:txEl>
                                              <p:pRg st="2" end="2"/>
                                            </p:txEl>
                                          </p:spTgt>
                                        </p:tgtEl>
                                      </p:cBhvr>
                                    </p:animEffect>
                                    <p:anim calcmode="lin" valueType="num">
                                      <p:cBhvr>
                                        <p:cTn id="5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nodeType="clickEffect">
                                  <p:stCondLst>
                                    <p:cond delay="0"/>
                                  </p:stCondLst>
                                  <p:childTnLst>
                                    <p:set>
                                      <p:cBhvr>
                                        <p:cTn id="62" dur="1" fill="hold">
                                          <p:stCondLst>
                                            <p:cond delay="0"/>
                                          </p:stCondLst>
                                        </p:cTn>
                                        <p:tgtEl>
                                          <p:spTgt spid="4">
                                            <p:txEl>
                                              <p:pRg st="3" end="3"/>
                                            </p:txEl>
                                          </p:spTgt>
                                        </p:tgtEl>
                                        <p:attrNameLst>
                                          <p:attrName>style.visibility</p:attrName>
                                        </p:attrNameLst>
                                      </p:cBhvr>
                                      <p:to>
                                        <p:strVal val="visible"/>
                                      </p:to>
                                    </p:set>
                                    <p:animEffect transition="in" filter="fade">
                                      <p:cBhvr>
                                        <p:cTn id="63" dur="1000"/>
                                        <p:tgtEl>
                                          <p:spTgt spid="4">
                                            <p:txEl>
                                              <p:pRg st="3" end="3"/>
                                            </p:txEl>
                                          </p:spTgt>
                                        </p:tgtEl>
                                      </p:cBhvr>
                                    </p:animEffect>
                                    <p:anim calcmode="lin" valueType="num">
                                      <p:cBhvr>
                                        <p:cTn id="6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solidFill>
                  <a:srgbClr val="FFFF00"/>
                </a:solidFill>
                <a:latin typeface="Times New Roman" panose="02020603050405020304" pitchFamily="18" charset="0"/>
                <a:cs typeface="Times New Roman" panose="02020603050405020304" pitchFamily="18" charset="0"/>
              </a:rPr>
              <a:t>To be continued….</a:t>
            </a:r>
            <a:endParaRPr lang="en-US" dirty="0"/>
          </a:p>
        </p:txBody>
      </p:sp>
      <p:sp>
        <p:nvSpPr>
          <p:cNvPr id="3" name="Content Placeholder 2"/>
          <p:cNvSpPr>
            <a:spLocks noGrp="1"/>
          </p:cNvSpPr>
          <p:nvPr>
            <p:ph sz="half" idx="1"/>
          </p:nvPr>
        </p:nvSpPr>
        <p:spPr>
          <a:xfrm>
            <a:off x="3666919" y="1887522"/>
            <a:ext cx="3891960" cy="3997828"/>
          </a:xfrm>
        </p:spPr>
        <p:txBody>
          <a:bodyPr>
            <a:normAutofit/>
          </a:bodyPr>
          <a:lstStyle/>
          <a:p>
            <a:pPr marL="6160" indent="0">
              <a:buNone/>
            </a:pPr>
            <a:r>
              <a:rPr lang="en-US" sz="2800" dirty="0" smtClean="0">
                <a:latin typeface="Times New Roman" panose="02020603050405020304" pitchFamily="18" charset="0"/>
                <a:cs typeface="Times New Roman" panose="02020603050405020304" pitchFamily="18" charset="0"/>
              </a:rPr>
              <a:t>           </a:t>
            </a:r>
            <a:r>
              <a:rPr lang="en-US" sz="2800" dirty="0" smtClean="0">
                <a:solidFill>
                  <a:srgbClr val="00B050"/>
                </a:solidFill>
                <a:latin typeface="Times New Roman" panose="02020603050405020304" pitchFamily="18" charset="0"/>
                <a:cs typeface="Times New Roman" panose="02020603050405020304" pitchFamily="18" charset="0"/>
              </a:rPr>
              <a:t>Traffic</a:t>
            </a:r>
          </a:p>
          <a:p>
            <a:r>
              <a:rPr lang="en-US" sz="2400" dirty="0">
                <a:solidFill>
                  <a:schemeClr val="tx2">
                    <a:lumMod val="75000"/>
                  </a:schemeClr>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Que system is not maintained </a:t>
            </a:r>
            <a:r>
              <a:rPr lang="en-US" sz="2400" dirty="0" smtClean="0">
                <a:solidFill>
                  <a:schemeClr val="tx2">
                    <a:lumMod val="75000"/>
                  </a:schemeClr>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properly.</a:t>
            </a:r>
            <a:endParaRPr lang="en-US" sz="2400" dirty="0">
              <a:solidFill>
                <a:schemeClr val="tx2">
                  <a:lumMod val="75000"/>
                </a:schemeClr>
              </a:solidFill>
              <a:latin typeface="Times New Roman" panose="02020603050405020304" pitchFamily="18" charset="0"/>
              <a:cs typeface="Times New Roman" panose="02020603050405020304" pitchFamily="18" charset="0"/>
            </a:endParaRPr>
          </a:p>
          <a:p>
            <a:r>
              <a:rPr lang="en-US" sz="2400" dirty="0">
                <a:solidFill>
                  <a:schemeClr val="tx2">
                    <a:lumMod val="75000"/>
                  </a:schemeClr>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Crowed </a:t>
            </a:r>
            <a:r>
              <a:rPr lang="en-US" sz="2400" dirty="0" smtClean="0">
                <a:solidFill>
                  <a:schemeClr val="tx2">
                    <a:lumMod val="75000"/>
                  </a:schemeClr>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were </a:t>
            </a:r>
            <a:r>
              <a:rPr lang="en-US" sz="2400" dirty="0">
                <a:solidFill>
                  <a:schemeClr val="tx2">
                    <a:lumMod val="75000"/>
                  </a:schemeClr>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not cleared </a:t>
            </a:r>
            <a:r>
              <a:rPr lang="en-US" sz="2400" dirty="0" smtClean="0">
                <a:solidFill>
                  <a:schemeClr val="tx2">
                    <a:lumMod val="75000"/>
                  </a:schemeClr>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properly.</a:t>
            </a:r>
            <a:endParaRPr lang="en-US" sz="2400" dirty="0">
              <a:solidFill>
                <a:schemeClr val="tx2">
                  <a:lumMod val="75000"/>
                </a:schemeClr>
              </a:solidFill>
              <a:latin typeface="Times New Roman" panose="02020603050405020304" pitchFamily="18" charset="0"/>
              <a:cs typeface="Times New Roman" panose="02020603050405020304" pitchFamily="18" charset="0"/>
            </a:endParaRPr>
          </a:p>
          <a:p>
            <a:r>
              <a:rPr lang="en-US" sz="2400" dirty="0">
                <a:solidFill>
                  <a:schemeClr val="tx2">
                    <a:lumMod val="75000"/>
                  </a:schemeClr>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Vehicle passing lane is not </a:t>
            </a:r>
            <a:r>
              <a:rPr lang="en-US" sz="2400" dirty="0" smtClean="0">
                <a:solidFill>
                  <a:schemeClr val="tx2">
                    <a:lumMod val="75000"/>
                  </a:schemeClr>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good.</a:t>
            </a:r>
            <a:endParaRPr lang="en-US" sz="2400" dirty="0">
              <a:solidFill>
                <a:schemeClr val="tx2">
                  <a:lumMod val="75000"/>
                </a:schemeClr>
              </a:solidFill>
              <a:latin typeface="Times New Roman" panose="02020603050405020304" pitchFamily="18" charset="0"/>
              <a:cs typeface="Times New Roman" panose="02020603050405020304" pitchFamily="18" charset="0"/>
            </a:endParaRPr>
          </a:p>
          <a:p>
            <a:endParaRPr lang="en-US" sz="28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7787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heel(1)">
                                      <p:cBhvr>
                                        <p:cTn id="13" dur="20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7"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7"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7" presetClass="entr" presetSubtype="0" fill="hold"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7"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rgbClr val="FF0000"/>
                </a:solidFill>
                <a:latin typeface="Times New Roman" panose="02020603050405020304" pitchFamily="18" charset="0"/>
                <a:cs typeface="Times New Roman" panose="02020603050405020304" pitchFamily="18" charset="0"/>
              </a:rPr>
              <a:t>Fishbone Diagram……</a:t>
            </a:r>
            <a:endParaRPr lang="en-US" sz="4000"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4938" y="1885286"/>
            <a:ext cx="7210096" cy="4641638"/>
          </a:xfrm>
        </p:spPr>
      </p:pic>
    </p:spTree>
    <p:extLst>
      <p:ext uri="{BB962C8B-B14F-4D97-AF65-F5344CB8AC3E}">
        <p14:creationId xmlns:p14="http://schemas.microsoft.com/office/powerpoint/2010/main" val="313982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rgbClr val="FFFF00"/>
                </a:solidFill>
                <a:latin typeface="Times New Roman" panose="02020603050405020304" pitchFamily="18" charset="0"/>
                <a:cs typeface="Times New Roman" panose="02020603050405020304" pitchFamily="18" charset="0"/>
              </a:rPr>
              <a:t>Thank you…</a:t>
            </a:r>
            <a:endParaRPr lang="en-US" sz="4000" dirty="0">
              <a:solidFill>
                <a:srgbClr val="FFFF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7503" y="2052638"/>
            <a:ext cx="4740165" cy="3997325"/>
          </a:xfrm>
        </p:spPr>
      </p:pic>
    </p:spTree>
    <p:extLst>
      <p:ext uri="{BB962C8B-B14F-4D97-AF65-F5344CB8AC3E}">
        <p14:creationId xmlns:p14="http://schemas.microsoft.com/office/powerpoint/2010/main" val="420725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1000" fill="hold"/>
                                        <p:tgtEl>
                                          <p:spTgt spid="4"/>
                                        </p:tgtEl>
                                        <p:attrNameLst>
                                          <p:attrName>ppt_w</p:attrName>
                                        </p:attrNameLst>
                                      </p:cBhvr>
                                      <p:tavLst>
                                        <p:tav tm="0">
                                          <p:val>
                                            <p:fltVal val="0"/>
                                          </p:val>
                                        </p:tav>
                                        <p:tav tm="100000">
                                          <p:val>
                                            <p:strVal val="#ppt_w"/>
                                          </p:val>
                                        </p:tav>
                                      </p:tavLst>
                                    </p:anim>
                                    <p:anim calcmode="lin" valueType="num">
                                      <p:cBhvr>
                                        <p:cTn id="26" dur="1000" fill="hold"/>
                                        <p:tgtEl>
                                          <p:spTgt spid="4"/>
                                        </p:tgtEl>
                                        <p:attrNameLst>
                                          <p:attrName>ppt_h</p:attrName>
                                        </p:attrNameLst>
                                      </p:cBhvr>
                                      <p:tavLst>
                                        <p:tav tm="0">
                                          <p:val>
                                            <p:fltVal val="0"/>
                                          </p:val>
                                        </p:tav>
                                        <p:tav tm="100000">
                                          <p:val>
                                            <p:strVal val="#ppt_h"/>
                                          </p:val>
                                        </p:tav>
                                      </p:tavLst>
                                    </p:anim>
                                    <p:anim calcmode="lin" valueType="num">
                                      <p:cBhvr>
                                        <p:cTn id="27"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9294" y="2375599"/>
            <a:ext cx="8770895" cy="1346565"/>
          </a:xfrm>
        </p:spPr>
        <p:txBody>
          <a:bodyPr>
            <a:normAutofit fontScale="90000"/>
          </a:bodyPr>
          <a:lstStyle/>
          <a:p>
            <a:r>
              <a:rPr lang="en-US" sz="4400" dirty="0" smtClean="0">
                <a:solidFill>
                  <a:srgbClr val="FFFF00"/>
                </a:solidFill>
                <a:latin typeface="Times New Roman" panose="02020603050405020304" pitchFamily="18" charset="0"/>
                <a:cs typeface="Times New Roman" panose="02020603050405020304" pitchFamily="18" charset="0"/>
              </a:rPr>
              <a:t>“</a:t>
            </a:r>
            <a:r>
              <a:rPr lang="en-US" sz="4400" dirty="0" err="1" smtClean="0">
                <a:solidFill>
                  <a:srgbClr val="FFFF00"/>
                </a:solidFill>
                <a:latin typeface="Times New Roman" panose="02020603050405020304" pitchFamily="18" charset="0"/>
                <a:cs typeface="Times New Roman" panose="02020603050405020304" pitchFamily="18" charset="0"/>
              </a:rPr>
              <a:t>Analysing</a:t>
            </a:r>
            <a:r>
              <a:rPr lang="en-US" sz="4400" dirty="0" smtClean="0">
                <a:solidFill>
                  <a:srgbClr val="FFFF00"/>
                </a:solidFill>
                <a:latin typeface="Times New Roman" panose="02020603050405020304" pitchFamily="18" charset="0"/>
                <a:cs typeface="Times New Roman" panose="02020603050405020304" pitchFamily="18" charset="0"/>
              </a:rPr>
              <a:t> the source </a:t>
            </a:r>
            <a:r>
              <a:rPr lang="en-US" sz="4400" dirty="0">
                <a:solidFill>
                  <a:srgbClr val="FFFF00"/>
                </a:solidFill>
                <a:latin typeface="Times New Roman" panose="02020603050405020304" pitchFamily="18" charset="0"/>
                <a:cs typeface="Times New Roman" panose="02020603050405020304" pitchFamily="18" charset="0"/>
              </a:rPr>
              <a:t>of dissatisfaction among AFL </a:t>
            </a:r>
            <a:r>
              <a:rPr lang="en-US" sz="4400" dirty="0" smtClean="0">
                <a:solidFill>
                  <a:srgbClr val="FFFF00"/>
                </a:solidFill>
                <a:latin typeface="Times New Roman" panose="02020603050405020304" pitchFamily="18" charset="0"/>
                <a:cs typeface="Times New Roman" panose="02020603050405020304" pitchFamily="18" charset="0"/>
              </a:rPr>
              <a:t>fans”</a:t>
            </a:r>
            <a:r>
              <a:rPr lang="en-US" sz="4400" dirty="0">
                <a:solidFill>
                  <a:srgbClr val="FFFF00"/>
                </a:solidFill>
                <a:latin typeface="Times New Roman" panose="02020603050405020304" pitchFamily="18" charset="0"/>
                <a:cs typeface="Times New Roman" panose="02020603050405020304" pitchFamily="18" charset="0"/>
              </a:rPr>
              <a:t/>
            </a:r>
            <a:br>
              <a:rPr lang="en-US" sz="4400" dirty="0">
                <a:solidFill>
                  <a:srgbClr val="FFFF00"/>
                </a:solidFill>
                <a:latin typeface="Times New Roman" panose="02020603050405020304" pitchFamily="18" charset="0"/>
                <a:cs typeface="Times New Roman" panose="02020603050405020304" pitchFamily="18" charset="0"/>
              </a:rPr>
            </a:br>
            <a:r>
              <a:rPr lang="en-US" dirty="0"/>
              <a:t>.</a:t>
            </a:r>
            <a:br>
              <a:rPr lang="en-US" dirty="0"/>
            </a:br>
            <a:endParaRPr lang="en-US" dirty="0"/>
          </a:p>
        </p:txBody>
      </p:sp>
    </p:spTree>
    <p:extLst>
      <p:ext uri="{BB962C8B-B14F-4D97-AF65-F5344CB8AC3E}">
        <p14:creationId xmlns:p14="http://schemas.microsoft.com/office/powerpoint/2010/main" val="2748502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solidFill>
                  <a:schemeClr val="tx2">
                    <a:lumMod val="50000"/>
                  </a:schemeClr>
                </a:solidFill>
                <a:latin typeface="Times New Roman" panose="02020603050405020304" pitchFamily="18" charset="0"/>
                <a:cs typeface="Times New Roman" panose="02020603050405020304" pitchFamily="18" charset="0"/>
              </a:rPr>
              <a:t>Introduction….</a:t>
            </a:r>
            <a:endParaRPr lang="en-US" sz="4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07476" y="1776248"/>
            <a:ext cx="8734095" cy="4498428"/>
          </a:xfrm>
        </p:spPr>
        <p:txBody>
          <a:bodyPr>
            <a:noAutofit/>
          </a:bodyPr>
          <a:lstStyle/>
          <a:p>
            <a:pPr>
              <a:buFont typeface="Wingdings" panose="05000000000000000000" pitchFamily="2" charset="2"/>
              <a:buChar char="v"/>
            </a:pPr>
            <a:r>
              <a:rPr lang="en-US" sz="2400" dirty="0" smtClean="0">
                <a:solidFill>
                  <a:srgbClr val="00B0F0"/>
                </a:solidFill>
                <a:latin typeface="Times New Roman" panose="02020603050405020304" pitchFamily="18" charset="0"/>
                <a:cs typeface="Times New Roman" panose="02020603050405020304" pitchFamily="18" charset="0"/>
              </a:rPr>
              <a:t>The AFL Grand Final is an annual Australian rules football match,  traditionally held on the final Saturday in September at the Melbourne Cricket Ground in Melbourne, Australia, to determine the Australian Football League (AFL) premiers for that year.</a:t>
            </a:r>
          </a:p>
          <a:p>
            <a:pPr>
              <a:buFont typeface="Wingdings" panose="05000000000000000000" pitchFamily="2" charset="2"/>
              <a:buChar char="v"/>
            </a:pPr>
            <a:r>
              <a:rPr lang="en-US" sz="2400" dirty="0" smtClean="0">
                <a:solidFill>
                  <a:srgbClr val="00B0F0"/>
                </a:solidFill>
                <a:latin typeface="Times New Roman" panose="02020603050405020304" pitchFamily="18" charset="0"/>
                <a:cs typeface="Times New Roman" panose="02020603050405020304" pitchFamily="18" charset="0"/>
              </a:rPr>
              <a:t>The AFL Commission received many complaints from fan in 2018 so Deputy conducted a survey of 200 random fans in order to determine the  source of dissatisfaction  among the AFL fans.</a:t>
            </a:r>
            <a:endParaRPr lang="en-US" sz="24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670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80">
                                          <p:stCondLst>
                                            <p:cond delay="0"/>
                                          </p:stCondLst>
                                        </p:cTn>
                                        <p:tgtEl>
                                          <p:spTgt spid="3">
                                            <p:txEl>
                                              <p:pRg st="0" end="0"/>
                                            </p:txEl>
                                          </p:spTgt>
                                        </p:tgtEl>
                                      </p:cBhvr>
                                    </p:animEffect>
                                    <p:anim calcmode="lin" valueType="num">
                                      <p:cBhvr>
                                        <p:cTn id="15"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xEl>
                                              <p:pRg st="0" end="0"/>
                                            </p:txEl>
                                          </p:spTgt>
                                        </p:tgtEl>
                                      </p:cBhvr>
                                      <p:to x="100000" y="60000"/>
                                    </p:animScale>
                                    <p:animScale>
                                      <p:cBhvr>
                                        <p:cTn id="21" dur="166" decel="50000">
                                          <p:stCondLst>
                                            <p:cond delay="676"/>
                                          </p:stCondLst>
                                        </p:cTn>
                                        <p:tgtEl>
                                          <p:spTgt spid="3">
                                            <p:txEl>
                                              <p:pRg st="0" end="0"/>
                                            </p:txEl>
                                          </p:spTgt>
                                        </p:tgtEl>
                                      </p:cBhvr>
                                      <p:to x="100000" y="100000"/>
                                    </p:animScale>
                                    <p:animScale>
                                      <p:cBhvr>
                                        <p:cTn id="22" dur="26">
                                          <p:stCondLst>
                                            <p:cond delay="1312"/>
                                          </p:stCondLst>
                                        </p:cTn>
                                        <p:tgtEl>
                                          <p:spTgt spid="3">
                                            <p:txEl>
                                              <p:pRg st="0" end="0"/>
                                            </p:txEl>
                                          </p:spTgt>
                                        </p:tgtEl>
                                      </p:cBhvr>
                                      <p:to x="100000" y="80000"/>
                                    </p:animScale>
                                    <p:animScale>
                                      <p:cBhvr>
                                        <p:cTn id="23" dur="166" decel="50000">
                                          <p:stCondLst>
                                            <p:cond delay="1338"/>
                                          </p:stCondLst>
                                        </p:cTn>
                                        <p:tgtEl>
                                          <p:spTgt spid="3">
                                            <p:txEl>
                                              <p:pRg st="0" end="0"/>
                                            </p:txEl>
                                          </p:spTgt>
                                        </p:tgtEl>
                                      </p:cBhvr>
                                      <p:to x="100000" y="100000"/>
                                    </p:animScale>
                                    <p:animScale>
                                      <p:cBhvr>
                                        <p:cTn id="24" dur="26">
                                          <p:stCondLst>
                                            <p:cond delay="1642"/>
                                          </p:stCondLst>
                                        </p:cTn>
                                        <p:tgtEl>
                                          <p:spTgt spid="3">
                                            <p:txEl>
                                              <p:pRg st="0" end="0"/>
                                            </p:txEl>
                                          </p:spTgt>
                                        </p:tgtEl>
                                      </p:cBhvr>
                                      <p:to x="100000" y="90000"/>
                                    </p:animScale>
                                    <p:animScale>
                                      <p:cBhvr>
                                        <p:cTn id="25" dur="166" decel="50000">
                                          <p:stCondLst>
                                            <p:cond delay="1668"/>
                                          </p:stCondLst>
                                        </p:cTn>
                                        <p:tgtEl>
                                          <p:spTgt spid="3">
                                            <p:txEl>
                                              <p:pRg st="0" end="0"/>
                                            </p:txEl>
                                          </p:spTgt>
                                        </p:tgtEl>
                                      </p:cBhvr>
                                      <p:to x="100000" y="100000"/>
                                    </p:animScale>
                                    <p:animScale>
                                      <p:cBhvr>
                                        <p:cTn id="26" dur="26">
                                          <p:stCondLst>
                                            <p:cond delay="1808"/>
                                          </p:stCondLst>
                                        </p:cTn>
                                        <p:tgtEl>
                                          <p:spTgt spid="3">
                                            <p:txEl>
                                              <p:pRg st="0" end="0"/>
                                            </p:txEl>
                                          </p:spTgt>
                                        </p:tgtEl>
                                      </p:cBhvr>
                                      <p:to x="100000" y="95000"/>
                                    </p:animScale>
                                    <p:animScale>
                                      <p:cBhvr>
                                        <p:cTn id="27" dur="166" decel="50000">
                                          <p:stCondLst>
                                            <p:cond delay="1834"/>
                                          </p:stCondLst>
                                        </p:cTn>
                                        <p:tgtEl>
                                          <p:spTgt spid="3">
                                            <p:txEl>
                                              <p:pRg st="0" end="0"/>
                                            </p:txEl>
                                          </p:spTgt>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wipe(down)">
                                      <p:cBhvr>
                                        <p:cTn id="32" dur="580">
                                          <p:stCondLst>
                                            <p:cond delay="0"/>
                                          </p:stCondLst>
                                        </p:cTn>
                                        <p:tgtEl>
                                          <p:spTgt spid="3">
                                            <p:txEl>
                                              <p:pRg st="1" end="1"/>
                                            </p:txEl>
                                          </p:spTgt>
                                        </p:tgtEl>
                                      </p:cBhvr>
                                    </p:animEffect>
                                    <p:anim calcmode="lin" valueType="num">
                                      <p:cBhvr>
                                        <p:cTn id="33"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8" dur="26">
                                          <p:stCondLst>
                                            <p:cond delay="650"/>
                                          </p:stCondLst>
                                        </p:cTn>
                                        <p:tgtEl>
                                          <p:spTgt spid="3">
                                            <p:txEl>
                                              <p:pRg st="1" end="1"/>
                                            </p:txEl>
                                          </p:spTgt>
                                        </p:tgtEl>
                                      </p:cBhvr>
                                      <p:to x="100000" y="60000"/>
                                    </p:animScale>
                                    <p:animScale>
                                      <p:cBhvr>
                                        <p:cTn id="39" dur="166" decel="50000">
                                          <p:stCondLst>
                                            <p:cond delay="676"/>
                                          </p:stCondLst>
                                        </p:cTn>
                                        <p:tgtEl>
                                          <p:spTgt spid="3">
                                            <p:txEl>
                                              <p:pRg st="1" end="1"/>
                                            </p:txEl>
                                          </p:spTgt>
                                        </p:tgtEl>
                                      </p:cBhvr>
                                      <p:to x="100000" y="100000"/>
                                    </p:animScale>
                                    <p:animScale>
                                      <p:cBhvr>
                                        <p:cTn id="40" dur="26">
                                          <p:stCondLst>
                                            <p:cond delay="1312"/>
                                          </p:stCondLst>
                                        </p:cTn>
                                        <p:tgtEl>
                                          <p:spTgt spid="3">
                                            <p:txEl>
                                              <p:pRg st="1" end="1"/>
                                            </p:txEl>
                                          </p:spTgt>
                                        </p:tgtEl>
                                      </p:cBhvr>
                                      <p:to x="100000" y="80000"/>
                                    </p:animScale>
                                    <p:animScale>
                                      <p:cBhvr>
                                        <p:cTn id="41" dur="166" decel="50000">
                                          <p:stCondLst>
                                            <p:cond delay="1338"/>
                                          </p:stCondLst>
                                        </p:cTn>
                                        <p:tgtEl>
                                          <p:spTgt spid="3">
                                            <p:txEl>
                                              <p:pRg st="1" end="1"/>
                                            </p:txEl>
                                          </p:spTgt>
                                        </p:tgtEl>
                                      </p:cBhvr>
                                      <p:to x="100000" y="100000"/>
                                    </p:animScale>
                                    <p:animScale>
                                      <p:cBhvr>
                                        <p:cTn id="42" dur="26">
                                          <p:stCondLst>
                                            <p:cond delay="1642"/>
                                          </p:stCondLst>
                                        </p:cTn>
                                        <p:tgtEl>
                                          <p:spTgt spid="3">
                                            <p:txEl>
                                              <p:pRg st="1" end="1"/>
                                            </p:txEl>
                                          </p:spTgt>
                                        </p:tgtEl>
                                      </p:cBhvr>
                                      <p:to x="100000" y="90000"/>
                                    </p:animScale>
                                    <p:animScale>
                                      <p:cBhvr>
                                        <p:cTn id="43" dur="166" decel="50000">
                                          <p:stCondLst>
                                            <p:cond delay="1668"/>
                                          </p:stCondLst>
                                        </p:cTn>
                                        <p:tgtEl>
                                          <p:spTgt spid="3">
                                            <p:txEl>
                                              <p:pRg st="1" end="1"/>
                                            </p:txEl>
                                          </p:spTgt>
                                        </p:tgtEl>
                                      </p:cBhvr>
                                      <p:to x="100000" y="100000"/>
                                    </p:animScale>
                                    <p:animScale>
                                      <p:cBhvr>
                                        <p:cTn id="44" dur="26">
                                          <p:stCondLst>
                                            <p:cond delay="1808"/>
                                          </p:stCondLst>
                                        </p:cTn>
                                        <p:tgtEl>
                                          <p:spTgt spid="3">
                                            <p:txEl>
                                              <p:pRg st="1" end="1"/>
                                            </p:txEl>
                                          </p:spTgt>
                                        </p:tgtEl>
                                      </p:cBhvr>
                                      <p:to x="100000" y="95000"/>
                                    </p:animScale>
                                    <p:animScale>
                                      <p:cBhvr>
                                        <p:cTn id="45"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solidFill>
                  <a:srgbClr val="FFC000"/>
                </a:solidFill>
                <a:latin typeface="Times New Roman" panose="02020603050405020304" pitchFamily="18" charset="0"/>
                <a:cs typeface="Times New Roman" panose="02020603050405020304" pitchFamily="18" charset="0"/>
              </a:rPr>
              <a:t>Survey Form ….</a:t>
            </a:r>
            <a:endParaRPr lang="en-US" sz="4000" dirty="0">
              <a:solidFill>
                <a:srgbClr val="FFC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0683" y="2052638"/>
            <a:ext cx="7781572" cy="3997325"/>
          </a:xfrm>
        </p:spPr>
      </p:pic>
    </p:spTree>
    <p:extLst>
      <p:ext uri="{BB962C8B-B14F-4D97-AF65-F5344CB8AC3E}">
        <p14:creationId xmlns:p14="http://schemas.microsoft.com/office/powerpoint/2010/main" val="126855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900" decel="100000" fill="hold"/>
                                        <p:tgtEl>
                                          <p:spTgt spid="4"/>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4000" dirty="0" smtClean="0">
                <a:solidFill>
                  <a:srgbClr val="92D050"/>
                </a:solidFill>
                <a:latin typeface="Times New Roman" panose="02020603050405020304" pitchFamily="18" charset="0"/>
                <a:cs typeface="Times New Roman" panose="02020603050405020304" pitchFamily="18" charset="0"/>
              </a:rPr>
              <a:t>Complaints Received by the AFL fans..</a:t>
            </a:r>
            <a:endParaRPr lang="en-US" sz="4000" dirty="0">
              <a:solidFill>
                <a:srgbClr val="92D05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8648" y="2550903"/>
            <a:ext cx="6925642" cy="300079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156906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Scale>
                                      <p:cBhvr>
                                        <p:cTn id="14"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4"/>
                                        </p:tgtEl>
                                        <p:attrNameLst>
                                          <p:attrName>ppt_x</p:attrName>
                                          <p:attrName>ppt_y</p:attrName>
                                        </p:attrNameLst>
                                      </p:cBhvr>
                                    </p:animMotion>
                                    <p:animEffect transition="in" filter="fade">
                                      <p:cBhvr>
                                        <p:cTn id="1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solidFill>
                  <a:schemeClr val="accent2">
                    <a:lumMod val="75000"/>
                  </a:schemeClr>
                </a:solidFill>
                <a:latin typeface="Times New Roman" panose="02020603050405020304" pitchFamily="18" charset="0"/>
                <a:cs typeface="Times New Roman" panose="02020603050405020304" pitchFamily="18" charset="0"/>
              </a:rPr>
              <a:t>Time to </a:t>
            </a:r>
            <a:r>
              <a:rPr lang="en-US" sz="4000" dirty="0" err="1" smtClean="0">
                <a:solidFill>
                  <a:schemeClr val="accent2">
                    <a:lumMod val="75000"/>
                  </a:schemeClr>
                </a:solidFill>
                <a:latin typeface="Times New Roman" panose="02020603050405020304" pitchFamily="18" charset="0"/>
                <a:cs typeface="Times New Roman" panose="02020603050405020304" pitchFamily="18" charset="0"/>
              </a:rPr>
              <a:t>Analyse</a:t>
            </a:r>
            <a:r>
              <a:rPr lang="en-US" sz="4000" dirty="0" smtClean="0">
                <a:solidFill>
                  <a:schemeClr val="accent2">
                    <a:lumMod val="75000"/>
                  </a:schemeClr>
                </a:solidFill>
                <a:latin typeface="Times New Roman" panose="02020603050405020304" pitchFamily="18" charset="0"/>
                <a:cs typeface="Times New Roman" panose="02020603050405020304" pitchFamily="18" charset="0"/>
              </a:rPr>
              <a:t> the Data…..</a:t>
            </a:r>
            <a:endParaRPr lang="en-US" sz="4000"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0372" y="2890345"/>
            <a:ext cx="3373821" cy="2680138"/>
          </a:xfrm>
        </p:spPr>
      </p:pic>
    </p:spTree>
    <p:extLst>
      <p:ext uri="{BB962C8B-B14F-4D97-AF65-F5344CB8AC3E}">
        <p14:creationId xmlns:p14="http://schemas.microsoft.com/office/powerpoint/2010/main" val="336734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900" decel="100000" fill="hold"/>
                                        <p:tgtEl>
                                          <p:spTgt spid="4"/>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74206" y="725214"/>
            <a:ext cx="7796540" cy="5549462"/>
          </a:xfrm>
        </p:spPr>
        <p:txBody>
          <a:bodyPr>
            <a:normAutofit fontScale="85000" lnSpcReduction="20000"/>
          </a:bodyPr>
          <a:lstStyle/>
          <a:p>
            <a:pPr>
              <a:buFont typeface="Wingdings" panose="05000000000000000000" pitchFamily="2" charset="2"/>
              <a:buChar char="q"/>
            </a:pPr>
            <a:r>
              <a:rPr lang="en-US" sz="3800" dirty="0">
                <a:solidFill>
                  <a:srgbClr val="FFC000"/>
                </a:solidFill>
                <a:latin typeface="Times New Roman" panose="02020603050405020304" pitchFamily="18" charset="0"/>
                <a:cs typeface="Times New Roman" panose="02020603050405020304" pitchFamily="18" charset="0"/>
              </a:rPr>
              <a:t>Since the frequency in the given data is not same ,to calculate the average use the concept </a:t>
            </a:r>
            <a:r>
              <a:rPr lang="en-US" sz="3800" dirty="0" smtClean="0">
                <a:solidFill>
                  <a:srgbClr val="FFC000"/>
                </a:solidFill>
                <a:latin typeface="Times New Roman" panose="02020603050405020304" pitchFamily="18" charset="0"/>
                <a:cs typeface="Times New Roman" panose="02020603050405020304" pitchFamily="18" charset="0"/>
              </a:rPr>
              <a:t>of “ </a:t>
            </a:r>
            <a:r>
              <a:rPr lang="en-US" sz="3800" dirty="0">
                <a:solidFill>
                  <a:srgbClr val="FFC000"/>
                </a:solidFill>
                <a:latin typeface="Times New Roman" panose="02020603050405020304" pitchFamily="18" charset="0"/>
                <a:cs typeface="Times New Roman" panose="02020603050405020304" pitchFamily="18" charset="0"/>
              </a:rPr>
              <a:t>weighted </a:t>
            </a:r>
            <a:r>
              <a:rPr lang="en-US" sz="3800" dirty="0" smtClean="0">
                <a:solidFill>
                  <a:srgbClr val="FFC000"/>
                </a:solidFill>
                <a:latin typeface="Times New Roman" panose="02020603050405020304" pitchFamily="18" charset="0"/>
                <a:cs typeface="Times New Roman" panose="02020603050405020304" pitchFamily="18" charset="0"/>
              </a:rPr>
              <a:t>average”.</a:t>
            </a:r>
          </a:p>
          <a:p>
            <a:pPr>
              <a:buFont typeface="Wingdings" panose="05000000000000000000" pitchFamily="2" charset="2"/>
              <a:buChar char="q"/>
            </a:pPr>
            <a:r>
              <a:rPr lang="en-US" sz="3800" dirty="0" smtClean="0">
                <a:solidFill>
                  <a:srgbClr val="FFC000"/>
                </a:solidFill>
                <a:latin typeface="Times New Roman" panose="02020603050405020304" pitchFamily="18" charset="0"/>
                <a:cs typeface="Times New Roman" panose="02020603050405020304" pitchFamily="18" charset="0"/>
              </a:rPr>
              <a:t>Calculate the cumulative frequency and cumulative </a:t>
            </a:r>
            <a:r>
              <a:rPr lang="en-US" sz="3800" dirty="0" err="1" smtClean="0">
                <a:solidFill>
                  <a:srgbClr val="FFC000"/>
                </a:solidFill>
                <a:latin typeface="Times New Roman" panose="02020603050405020304" pitchFamily="18" charset="0"/>
                <a:cs typeface="Times New Roman" panose="02020603050405020304" pitchFamily="18" charset="0"/>
              </a:rPr>
              <a:t>percentage,to</a:t>
            </a:r>
            <a:r>
              <a:rPr lang="en-US" sz="3800" dirty="0" smtClean="0">
                <a:solidFill>
                  <a:srgbClr val="FFC000"/>
                </a:solidFill>
                <a:latin typeface="Times New Roman" panose="02020603050405020304" pitchFamily="18" charset="0"/>
                <a:cs typeface="Times New Roman" panose="02020603050405020304" pitchFamily="18" charset="0"/>
              </a:rPr>
              <a:t> determine the priority of the cause.</a:t>
            </a:r>
          </a:p>
          <a:p>
            <a:pPr>
              <a:buFont typeface="Wingdings" panose="05000000000000000000" pitchFamily="2" charset="2"/>
              <a:buChar char="q"/>
            </a:pPr>
            <a:r>
              <a:rPr lang="en-US" sz="3800" dirty="0" smtClean="0">
                <a:solidFill>
                  <a:srgbClr val="FFC000"/>
                </a:solidFill>
                <a:latin typeface="Times New Roman" panose="02020603050405020304" pitchFamily="18" charset="0"/>
                <a:cs typeface="Times New Roman" panose="02020603050405020304" pitchFamily="18" charset="0"/>
              </a:rPr>
              <a:t>Draw the Pareto chart and Fish bone diagram to represent graphically .</a:t>
            </a:r>
          </a:p>
          <a:p>
            <a:pPr marL="6160" indent="0">
              <a:buNone/>
            </a:pP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12197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chemeClr val="accent1">
                    <a:lumMod val="60000"/>
                    <a:lumOff val="40000"/>
                  </a:schemeClr>
                </a:solidFill>
                <a:latin typeface="Times New Roman" panose="02020603050405020304" pitchFamily="18" charset="0"/>
                <a:cs typeface="Times New Roman" panose="02020603050405020304" pitchFamily="18" charset="0"/>
              </a:rPr>
              <a:t>Calculations….</a:t>
            </a:r>
            <a:endParaRPr lang="en-US" sz="40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3298" y="2448911"/>
            <a:ext cx="8236278" cy="3615558"/>
          </a:xfrm>
        </p:spPr>
      </p:pic>
    </p:spTree>
    <p:extLst>
      <p:ext uri="{BB962C8B-B14F-4D97-AF65-F5344CB8AC3E}">
        <p14:creationId xmlns:p14="http://schemas.microsoft.com/office/powerpoint/2010/main" val="283305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0" fill="hold"/>
                                        <p:tgtEl>
                                          <p:spTgt spid="2"/>
                                        </p:tgtEl>
                                        <p:attrNameLst>
                                          <p:attrName>ppt_w</p:attrName>
                                        </p:attrNameLst>
                                      </p:cBhvr>
                                      <p:tavLst>
                                        <p:tav tm="0" fmla="#ppt_w*sin(2.5*pi*$)">
                                          <p:val>
                                            <p:fltVal val="0"/>
                                          </p:val>
                                        </p:tav>
                                        <p:tav tm="100000">
                                          <p:val>
                                            <p:fltVal val="1"/>
                                          </p:val>
                                        </p:tav>
                                      </p:tavLst>
                                    </p:anim>
                                    <p:anim calcmode="lin" valueType="num">
                                      <p:cBhvr>
                                        <p:cTn id="8" dur="5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3"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
                                        <p:tgtEl>
                                          <p:spTgt spid="4"/>
                                        </p:tgtEl>
                                      </p:cBhvr>
                                    </p:animEffect>
                                    <p:anim calcmode="lin" valueType="num">
                                      <p:cBhvr>
                                        <p:cTn id="14" dur="400" fill="hold"/>
                                        <p:tgtEl>
                                          <p:spTgt spid="4"/>
                                        </p:tgtEl>
                                        <p:attrNameLst>
                                          <p:attrName>ppt_x</p:attrName>
                                        </p:attrNameLst>
                                      </p:cBhvr>
                                      <p:tavLst>
                                        <p:tav tm="0">
                                          <p:val>
                                            <p:strVal val="#ppt_x"/>
                                          </p:val>
                                        </p:tav>
                                        <p:tav tm="100000">
                                          <p:val>
                                            <p:strVal val="#ppt_x"/>
                                          </p:val>
                                        </p:tav>
                                      </p:tavLst>
                                    </p:anim>
                                    <p:anim calcmode="lin" valueType="num">
                                      <p:cBhvr>
                                        <p:cTn id="15" dur="400" fill="hold"/>
                                        <p:tgtEl>
                                          <p:spTgt spid="4"/>
                                        </p:tgtEl>
                                        <p:attrNameLst>
                                          <p:attrName>ppt_y</p:attrName>
                                        </p:attrNameLst>
                                      </p:cBhvr>
                                      <p:tavLst>
                                        <p:tav tm="0">
                                          <p:val>
                                            <p:strVal val="#ppt_y+0.31"/>
                                          </p:val>
                                        </p:tav>
                                        <p:tav tm="100000">
                                          <p:val>
                                            <p:strVal val="#ppt_y+0.31"/>
                                          </p:val>
                                        </p:tav>
                                      </p:tavLst>
                                    </p:anim>
                                    <p:anim calcmode="lin" valueType="num">
                                      <p:cBhvr>
                                        <p:cTn id="16" dur="600" decel="50000" fill="hold">
                                          <p:stCondLst>
                                            <p:cond delay="400"/>
                                          </p:stCondLst>
                                        </p:cTn>
                                        <p:tgtEl>
                                          <p:spTgt spid="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7" dur="600" decel="50000" fill="hold">
                                          <p:stCondLst>
                                            <p:cond delay="400"/>
                                          </p:stCondLst>
                                        </p:cTn>
                                        <p:tgtEl>
                                          <p:spTgt spid="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1808" y="568570"/>
            <a:ext cx="7958331" cy="1077229"/>
          </a:xfrm>
        </p:spPr>
        <p:txBody>
          <a:bodyPr>
            <a:normAutofit/>
          </a:bodyPr>
          <a:lstStyle/>
          <a:p>
            <a:pPr algn="l"/>
            <a:r>
              <a:rPr lang="en-US" sz="4000" dirty="0" smtClean="0">
                <a:solidFill>
                  <a:schemeClr val="accent1">
                    <a:lumMod val="60000"/>
                    <a:lumOff val="40000"/>
                  </a:schemeClr>
                </a:solidFill>
                <a:latin typeface="Times New Roman" panose="02020603050405020304" pitchFamily="18" charset="0"/>
                <a:cs typeface="Times New Roman" panose="02020603050405020304" pitchFamily="18" charset="0"/>
              </a:rPr>
              <a:t>Pareto Chart..</a:t>
            </a:r>
            <a:endParaRPr lang="en-US" sz="40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1808" y="1645799"/>
            <a:ext cx="7215364" cy="5212201"/>
          </a:xfrm>
        </p:spPr>
      </p:pic>
    </p:spTree>
    <p:extLst>
      <p:ext uri="{BB962C8B-B14F-4D97-AF65-F5344CB8AC3E}">
        <p14:creationId xmlns:p14="http://schemas.microsoft.com/office/powerpoint/2010/main" val="1723033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900" decel="100000" fill="hold"/>
                                        <p:tgtEl>
                                          <p:spTgt spid="5"/>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D251F"/>
      </a:dk2>
      <a:lt2>
        <a:srgbClr val="FAE9C5"/>
      </a:lt2>
      <a:accent1>
        <a:srgbClr val="ED3846"/>
      </a:accent1>
      <a:accent2>
        <a:srgbClr val="F87184"/>
      </a:accent2>
      <a:accent3>
        <a:srgbClr val="EC9DA9"/>
      </a:accent3>
      <a:accent4>
        <a:srgbClr val="ECC190"/>
      </a:accent4>
      <a:accent5>
        <a:srgbClr val="FFB268"/>
      </a:accent5>
      <a:accent6>
        <a:srgbClr val="F98657"/>
      </a:accent6>
      <a:hlink>
        <a:srgbClr val="B97669"/>
      </a:hlink>
      <a:folHlink>
        <a:srgbClr val="9E94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BCCF8060-3FCB-4641-B728-8A589529B13F}"/>
    </a:ext>
  </a:extLst>
</a:theme>
</file>

<file path=docProps/app.xml><?xml version="1.0" encoding="utf-8"?>
<Properties xmlns="http://schemas.openxmlformats.org/officeDocument/2006/extended-properties" xmlns:vt="http://schemas.openxmlformats.org/officeDocument/2006/docPropsVTypes">
  <Template>TM16401375[[fn=Madison]]</Template>
  <TotalTime>191</TotalTime>
  <Words>361</Words>
  <Application>Microsoft Office PowerPoint</Application>
  <PresentationFormat>Widescreen</PresentationFormat>
  <Paragraphs>45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Courier New</vt:lpstr>
      <vt:lpstr>MS Shell Dlg 2</vt:lpstr>
      <vt:lpstr>Times New Roman</vt:lpstr>
      <vt:lpstr>Wingdings</vt:lpstr>
      <vt:lpstr>Wingdings 3</vt:lpstr>
      <vt:lpstr>Madison</vt:lpstr>
      <vt:lpstr>Guided by: Mr Bose Student: Venkatesh D.s       Academic:2019-2020 </vt:lpstr>
      <vt:lpstr>“Analysing the source of dissatisfaction among AFL fans” . </vt:lpstr>
      <vt:lpstr>Introduction….</vt:lpstr>
      <vt:lpstr>Survey Form ….</vt:lpstr>
      <vt:lpstr>Complaints Received by the AFL fans..</vt:lpstr>
      <vt:lpstr>Time to Analyse the Data…..</vt:lpstr>
      <vt:lpstr>PowerPoint Presentation</vt:lpstr>
      <vt:lpstr>Calculations….</vt:lpstr>
      <vt:lpstr>Pareto Chart..</vt:lpstr>
      <vt:lpstr>From the above chart we can conclude..</vt:lpstr>
      <vt:lpstr>Determine the cause and effect by using Fishbone diagram .</vt:lpstr>
      <vt:lpstr>To be continued….</vt:lpstr>
      <vt:lpstr>To be continued….</vt:lpstr>
      <vt:lpstr>Fishbone Diagram……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Guided by: Mr Bose Student: Venkatesh D.s       Academic:2019-2020</dc:title>
  <dc:creator>Venky</dc:creator>
  <cp:lastModifiedBy>Venky</cp:lastModifiedBy>
  <cp:revision>12</cp:revision>
  <dcterms:created xsi:type="dcterms:W3CDTF">2020-05-16T03:03:43Z</dcterms:created>
  <dcterms:modified xsi:type="dcterms:W3CDTF">2020-05-17T04:58:44Z</dcterms:modified>
</cp:coreProperties>
</file>