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8" r:id="rId2"/>
  </p:sldMasterIdLst>
  <p:notesMasterIdLst>
    <p:notesMasterId r:id="rId26"/>
  </p:notesMasterIdLst>
  <p:sldIdLst>
    <p:sldId id="256" r:id="rId3"/>
    <p:sldId id="258" r:id="rId4"/>
    <p:sldId id="267" r:id="rId5"/>
    <p:sldId id="259"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64" r:id="rId23"/>
    <p:sldId id="266" r:id="rId24"/>
    <p:sldId id="284" r:id="rId2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60"/>
  </p:normalViewPr>
  <p:slideViewPr>
    <p:cSldViewPr>
      <p:cViewPr varScale="1">
        <p:scale>
          <a:sx n="81" d="100"/>
          <a:sy n="81" d="100"/>
        </p:scale>
        <p:origin x="109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8/11/2015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62532959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68171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28905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345330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extLst>
      <p:ext uri="{BB962C8B-B14F-4D97-AF65-F5344CB8AC3E}">
        <p14:creationId xmlns:p14="http://schemas.microsoft.com/office/powerpoint/2010/main" val="196963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extLst>
      <p:ext uri="{BB962C8B-B14F-4D97-AF65-F5344CB8AC3E}">
        <p14:creationId xmlns:p14="http://schemas.microsoft.com/office/powerpoint/2010/main" val="2691372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ctr"/>
            <a:fld id="{743653DA-8BF4-4869-96FE-9BCF43372D46}" type="datetime8">
              <a:rPr lang="en-US" smtClean="0"/>
              <a:pPr algn="ctr"/>
              <a:t>8/11/2015 12:25 AM</a:t>
            </a:fld>
            <a:endParaRPr lang="en-US" sz="2000" dirty="0">
              <a:solidFill>
                <a:srgbClr val="FFFFFF"/>
              </a:solidFill>
            </a:endParaRPr>
          </a:p>
        </p:txBody>
      </p:sp>
      <p:sp>
        <p:nvSpPr>
          <p:cNvPr id="19" name="Footer Placeholder 18"/>
          <p:cNvSpPr>
            <a:spLocks noGrp="1"/>
          </p:cNvSpPr>
          <p:nvPr>
            <p:ph type="ftr" sz="quarter" idx="11"/>
          </p:nvPr>
        </p:nvSpPr>
        <p:spPr/>
        <p:txBody>
          <a:bodyPr/>
          <a:lstStyle/>
          <a:p>
            <a:pPr algn="r"/>
            <a:endParaRPr lang="en-US" dirty="0">
              <a:solidFill>
                <a:schemeClr val="tx2"/>
              </a:solidFill>
            </a:endParaRPr>
          </a:p>
        </p:txBody>
      </p:sp>
      <p:sp>
        <p:nvSpPr>
          <p:cNvPr id="27" name="Slide Number Placeholder 26"/>
          <p:cNvSpPr>
            <a:spLocks noGrp="1"/>
          </p:cNvSpPr>
          <p:nvPr>
            <p:ph type="sldNum" sz="quarter" idx="12"/>
          </p:nvPr>
        </p:nvSpPr>
        <p:spPr/>
        <p:txBody>
          <a:body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8/11/2015 12:25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8/11/2015 12:25 AM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129108-AC8D-4212-9283-60D9E99BF07A}" type="datetime8">
              <a:rPr lang="en-US" smtClean="0"/>
              <a:pPr/>
              <a:t>8/11/2015 12:25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DED3D3-6235-4F4C-B439-DF277FB555A7}" type="datetime8">
              <a:rPr lang="en-US" smtClean="0"/>
              <a:pPr/>
              <a:t>8/11/2015 12:25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5F1E3E-4B2F-4895-B65E-28B2E64F39F6}" type="datetime8">
              <a:rPr lang="en-US" smtClean="0"/>
              <a:pPr/>
              <a:t>8/11/2015 12:25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85435-8225-4333-BFFA-0096413F0D76}" type="datetime8">
              <a:rPr lang="en-US" smtClean="0"/>
              <a:pPr/>
              <a:t>8/11/2015 12:25 AM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1AD93096-5B34-4342-9326-69289CEAE4C2}" type="slidenum">
              <a:rPr lang="en-US" smtClean="0"/>
              <a:pPr algn="ct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83C494-2A87-468C-A21B-CB14FB9ABB00}" type="datetime8">
              <a:rPr lang="en-US" smtClean="0"/>
              <a:pPr/>
              <a:t>8/11/2015 12:25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8/11/2015 12:25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BECC0C8-36B8-442A-833D-B6AACE86BB77}" type="datetime8">
              <a:rPr lang="en-US" smtClean="0"/>
              <a:pPr/>
              <a:t>8/11/2015 12:25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E20EC5-AC53-4169-941E-EDF10CD23748}" type="datetime8">
              <a:rPr lang="en-US" smtClean="0"/>
              <a:pPr/>
              <a:t>8/11/2015 12:25 AM</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lgn="ctr"/>
            <a:fld id="{1AD93096-5B34-4342-9326-69289CEAE4C2}" type="slidenum">
              <a:rPr lang="en-US" smtClean="0"/>
              <a:pPr algn="ctr"/>
              <a:t>‹#›</a:t>
            </a:fld>
            <a:endParaRPr lang="en-US" sz="2800"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3816DF-213E-421B-92D3-C068DBB023D6}" type="datetime8">
              <a:rPr lang="en-US" smtClean="0">
                <a:solidFill>
                  <a:schemeClr val="tx2"/>
                </a:solidFill>
              </a:rPr>
              <a:pPr/>
              <a:t>8/11/2015 12:25 AM</a:t>
            </a:fld>
            <a:endParaRPr lang="en-US" sz="1400" dirty="0">
              <a:solidFill>
                <a:schemeClr val="tx2"/>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a:endParaRPr lang="en-US" sz="1400" dirty="0">
              <a:solidFill>
                <a:schemeClr val="tx2"/>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m/url?q=http%3A%2F%2Fnlp.stanford.edu%2FIR-book%2Fpdf%2F13bayes.pdf&amp;sa=D&amp;sntz=1&amp;usg=AFQjCNFyCGiyOCNASrCs798mzDVo0ZlF1A"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dirty="0" smtClean="0"/>
              <a:t>BIGDATA PROJECT DEMO</a:t>
            </a:r>
            <a:r>
              <a:rPr lang="en-US" sz="3600" dirty="0" smtClean="0"/>
              <a:t/>
            </a:r>
            <a:br>
              <a:rPr lang="en-US" sz="3600" dirty="0" smtClean="0"/>
            </a:br>
            <a:endParaRPr lang="en-US" dirty="0"/>
          </a:p>
        </p:txBody>
      </p:sp>
      <p:sp>
        <p:nvSpPr>
          <p:cNvPr id="3" name="Rectangle 2"/>
          <p:cNvSpPr>
            <a:spLocks noGrp="1"/>
          </p:cNvSpPr>
          <p:nvPr>
            <p:ph type="subTitle" idx="1"/>
          </p:nvPr>
        </p:nvSpPr>
        <p:spPr/>
        <p:txBody>
          <a:bodyPr>
            <a:normAutofit fontScale="92500" lnSpcReduction="10000"/>
          </a:bodyPr>
          <a:lstStyle/>
          <a:p>
            <a:r>
              <a:rPr lang="en-US" dirty="0" smtClean="0"/>
              <a:t>Venkata Vinay Kumar Marpina – vxm133430</a:t>
            </a:r>
          </a:p>
          <a:p>
            <a:r>
              <a:rPr lang="en-US" dirty="0" smtClean="0"/>
              <a:t>Venkatesh Avula – vxa141230</a:t>
            </a:r>
          </a:p>
          <a:p>
            <a:r>
              <a:rPr lang="en-US" dirty="0" smtClean="0"/>
              <a:t>Vijay Krishn Vantipalli – </a:t>
            </a:r>
            <a:r>
              <a:rPr lang="en-US" dirty="0"/>
              <a:t>vxv140430</a:t>
            </a:r>
            <a:r>
              <a:rPr lang="en-US" dirty="0" smtClean="0"/>
              <a:t> </a:t>
            </a:r>
          </a:p>
          <a:p>
            <a:r>
              <a:rPr lang="en-US" dirty="0" smtClean="0"/>
              <a:t>Karthik Velaga</a:t>
            </a:r>
            <a:r>
              <a:rPr lang="en-US" dirty="0"/>
              <a:t> </a:t>
            </a:r>
            <a:r>
              <a:rPr lang="en-US" dirty="0" smtClean="0"/>
              <a:t>- </a:t>
            </a:r>
            <a:r>
              <a:rPr lang="en-US" dirty="0"/>
              <a:t>kxv140730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E-mail Classification</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 Cont.….</a:t>
            </a:r>
          </a:p>
          <a:p>
            <a:pPr algn="just"/>
            <a:r>
              <a:rPr lang="en-US" dirty="0" smtClean="0"/>
              <a:t>Both these classifiers takes vocabulary generated using Hadoop concepts and Spam/Ham big text files as input for training purpose.</a:t>
            </a:r>
          </a:p>
          <a:p>
            <a:pPr algn="just"/>
            <a:r>
              <a:rPr lang="en-US" dirty="0" smtClean="0"/>
              <a:t>Naïve Bayes classifier uses word count in each file to calculate the conditional probability of the words using Bayes Theorem concepts for training purpose.</a:t>
            </a:r>
          </a:p>
          <a:p>
            <a:pPr lvl="1"/>
            <a:endParaRPr lang="en-US" dirty="0"/>
          </a:p>
        </p:txBody>
      </p:sp>
      <p:graphicFrame>
        <p:nvGraphicFramePr>
          <p:cNvPr id="4" name="Object 3"/>
          <p:cNvGraphicFramePr>
            <a:graphicFrameLocks noChangeAspect="1"/>
          </p:cNvGraphicFramePr>
          <p:nvPr/>
        </p:nvGraphicFramePr>
        <p:xfrm>
          <a:off x="1600200" y="5029200"/>
          <a:ext cx="4440238" cy="1157288"/>
        </p:xfrm>
        <a:graphic>
          <a:graphicData uri="http://schemas.openxmlformats.org/presentationml/2006/ole">
            <mc:AlternateContent xmlns:mc="http://schemas.openxmlformats.org/markup-compatibility/2006">
              <mc:Choice xmlns:v="urn:schemas-microsoft-com:vml" Requires="v">
                <p:oleObj spid="_x0000_s1079" name="Equation" r:id="rId3" imgW="3022560" imgH="787320" progId="Equation.3">
                  <p:embed/>
                </p:oleObj>
              </mc:Choice>
              <mc:Fallback>
                <p:oleObj name="Equation" r:id="rId3" imgW="3022560" imgH="787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029200"/>
                        <a:ext cx="4440238"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94680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E-mail Classification</a:t>
            </a:r>
          </a:p>
        </p:txBody>
      </p:sp>
      <p:sp>
        <p:nvSpPr>
          <p:cNvPr id="3" name="Content Placeholder 2"/>
          <p:cNvSpPr>
            <a:spLocks noGrp="1"/>
          </p:cNvSpPr>
          <p:nvPr>
            <p:ph idx="1"/>
          </p:nvPr>
        </p:nvSpPr>
        <p:spPr/>
        <p:txBody>
          <a:bodyPr/>
          <a:lstStyle/>
          <a:p>
            <a:pPr marL="0" indent="0">
              <a:buNone/>
            </a:pPr>
            <a:r>
              <a:rPr lang="en-US" dirty="0" smtClean="0"/>
              <a:t>Machine Learning Cont.….</a:t>
            </a:r>
          </a:p>
          <a:p>
            <a:r>
              <a:rPr lang="en-US" dirty="0" smtClean="0"/>
              <a:t>Once training is completed in Naïve Bayes it uses the conditional probabilities of each word to calculate the over all probability of the document given class labels to predict the new email class label.</a:t>
            </a:r>
          </a:p>
          <a:p>
            <a:pPr algn="just"/>
            <a:r>
              <a:rPr lang="en-US" dirty="0" smtClean="0"/>
              <a:t>Logistic Regression uses the concepts of weights to train the data. It uses the following equation to update the weights.</a:t>
            </a:r>
          </a:p>
          <a:p>
            <a:pPr lvl="1"/>
            <a:r>
              <a:rPr lang="en-US" dirty="0" err="1"/>
              <a:t>wi</a:t>
            </a:r>
            <a:r>
              <a:rPr lang="en-US" dirty="0"/>
              <a:t> ← </a:t>
            </a:r>
            <a:r>
              <a:rPr lang="en-US" dirty="0" err="1"/>
              <a:t>wi</a:t>
            </a:r>
            <a:r>
              <a:rPr lang="en-US" dirty="0"/>
              <a:t> +</a:t>
            </a:r>
            <a:r>
              <a:rPr lang="el-GR" dirty="0"/>
              <a:t>η∑ </a:t>
            </a:r>
            <a:r>
              <a:rPr lang="en-US" dirty="0"/>
              <a:t>l X l i (Y l −Pˆ(Y l = 1|X l ,W)) </a:t>
            </a:r>
          </a:p>
          <a:p>
            <a:endParaRPr lang="en-US" dirty="0" smtClean="0"/>
          </a:p>
          <a:p>
            <a:pPr marL="0" indent="0">
              <a:buNone/>
            </a:pPr>
            <a:endParaRPr lang="en-US" dirty="0"/>
          </a:p>
        </p:txBody>
      </p:sp>
    </p:spTree>
    <p:extLst>
      <p:ext uri="{BB962C8B-B14F-4D97-AF65-F5344CB8AC3E}">
        <p14:creationId xmlns:p14="http://schemas.microsoft.com/office/powerpoint/2010/main" val="1464731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E-mail Classification</a:t>
            </a:r>
            <a:endParaRPr lang="en-US" dirty="0"/>
          </a:p>
        </p:txBody>
      </p:sp>
      <p:sp>
        <p:nvSpPr>
          <p:cNvPr id="3" name="Content Placeholder 2"/>
          <p:cNvSpPr>
            <a:spLocks noGrp="1"/>
          </p:cNvSpPr>
          <p:nvPr>
            <p:ph idx="1"/>
          </p:nvPr>
        </p:nvSpPr>
        <p:spPr/>
        <p:txBody>
          <a:bodyPr/>
          <a:lstStyle/>
          <a:p>
            <a:pPr marL="0" indent="0">
              <a:buNone/>
            </a:pPr>
            <a:r>
              <a:rPr lang="en-US" dirty="0" smtClean="0"/>
              <a:t>Machine Learning Cont...</a:t>
            </a:r>
          </a:p>
          <a:p>
            <a:pPr algn="just"/>
            <a:r>
              <a:rPr lang="en-US" dirty="0" smtClean="0"/>
              <a:t>Once training is done we will uses the learned weights to calculate the over all weight of the document to test the new text file classification.</a:t>
            </a:r>
          </a:p>
          <a:p>
            <a:pPr algn="just"/>
            <a:r>
              <a:rPr lang="en-US" dirty="0" smtClean="0"/>
              <a:t>Both classifiers are stable classifiers. So the prediction accuracy is pretty good with the given data.</a:t>
            </a:r>
          </a:p>
          <a:p>
            <a:pPr algn="just"/>
            <a:r>
              <a:rPr lang="en-US" dirty="0" smtClean="0"/>
              <a:t>Both the classifiers reaches accuracy more than 80%</a:t>
            </a:r>
          </a:p>
          <a:p>
            <a:pPr algn="just"/>
            <a:r>
              <a:rPr lang="en-US" dirty="0" smtClean="0"/>
              <a:t>We can improve the accuracy of the classifiers to almost 85 to 90% using some other special techniques.</a:t>
            </a:r>
            <a:endParaRPr lang="en-US" dirty="0"/>
          </a:p>
        </p:txBody>
      </p:sp>
    </p:spTree>
    <p:extLst>
      <p:ext uri="{BB962C8B-B14F-4D97-AF65-F5344CB8AC3E}">
        <p14:creationId xmlns:p14="http://schemas.microsoft.com/office/powerpoint/2010/main" val="3747066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Findings/Results</a:t>
            </a:r>
            <a:endParaRPr lang="en-US" dirty="0"/>
          </a:p>
        </p:txBody>
      </p:sp>
      <p:sp>
        <p:nvSpPr>
          <p:cNvPr id="3" name="Content Placeholder 2"/>
          <p:cNvSpPr>
            <a:spLocks noGrp="1"/>
          </p:cNvSpPr>
          <p:nvPr>
            <p:ph idx="1"/>
          </p:nvPr>
        </p:nvSpPr>
        <p:spPr/>
        <p:txBody>
          <a:bodyPr/>
          <a:lstStyle/>
          <a:p>
            <a:pPr marL="0" indent="0">
              <a:buNone/>
            </a:pPr>
            <a:r>
              <a:rPr lang="en-US" dirty="0" smtClean="0"/>
              <a:t>Accuracy on Sample Data:</a:t>
            </a:r>
          </a:p>
          <a:p>
            <a:pPr marL="0" indent="0">
              <a:buNone/>
            </a:pPr>
            <a:endParaRPr lang="en-US" dirty="0" smtClean="0"/>
          </a:p>
          <a:p>
            <a:pPr marL="0" indent="0">
              <a:buNone/>
            </a:pPr>
            <a:r>
              <a:rPr lang="en-US" dirty="0" smtClean="0"/>
              <a:t>	Naïve Bayes : </a:t>
            </a:r>
            <a:r>
              <a:rPr lang="en-US" b="1" dirty="0" smtClean="0">
                <a:solidFill>
                  <a:srgbClr val="FF0000"/>
                </a:solidFill>
              </a:rPr>
              <a:t>83.095%</a:t>
            </a:r>
          </a:p>
          <a:p>
            <a:pPr marL="0" indent="0">
              <a:buNone/>
            </a:pPr>
            <a:endParaRPr lang="en-US" dirty="0"/>
          </a:p>
          <a:p>
            <a:pPr marL="0" indent="0">
              <a:buNone/>
            </a:pPr>
            <a:r>
              <a:rPr lang="en-US" dirty="0" smtClean="0"/>
              <a:t>	Logistic Regression : </a:t>
            </a:r>
            <a:r>
              <a:rPr lang="en-US" b="1" dirty="0" smtClean="0">
                <a:solidFill>
                  <a:srgbClr val="FF0000"/>
                </a:solidFill>
              </a:rPr>
              <a:t>84% to 89%</a:t>
            </a:r>
            <a:r>
              <a:rPr lang="en-US" b="1" dirty="0" smtClean="0"/>
              <a:t>(</a:t>
            </a:r>
            <a:r>
              <a:rPr lang="en-US" dirty="0" smtClean="0"/>
              <a:t>multiple tries)</a:t>
            </a:r>
            <a:endParaRPr lang="en-US" b="1" dirty="0" smtClean="0">
              <a:solidFill>
                <a:srgbClr val="FF0000"/>
              </a:solidFill>
            </a:endParaRPr>
          </a:p>
          <a:p>
            <a:pPr marL="0" indent="0">
              <a:buNone/>
            </a:pPr>
            <a:endParaRPr lang="en-US" dirty="0"/>
          </a:p>
          <a:p>
            <a:pPr marL="0" indent="0" algn="just">
              <a:buNone/>
            </a:pPr>
            <a:r>
              <a:rPr lang="en-US" dirty="0" smtClean="0"/>
              <a:t>Logistic Regression accuracy can be Improved by removing stop words and fine tuning of the parameters</a:t>
            </a:r>
            <a:endParaRPr lang="en-US" dirty="0"/>
          </a:p>
        </p:txBody>
      </p:sp>
    </p:spTree>
    <p:extLst>
      <p:ext uri="{BB962C8B-B14F-4D97-AF65-F5344CB8AC3E}">
        <p14:creationId xmlns:p14="http://schemas.microsoft.com/office/powerpoint/2010/main" val="1292344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Rating Prediction</a:t>
            </a:r>
            <a:endParaRPr lang="en-US" dirty="0"/>
          </a:p>
        </p:txBody>
      </p:sp>
      <p:sp>
        <p:nvSpPr>
          <p:cNvPr id="3" name="Content Placeholder 2"/>
          <p:cNvSpPr>
            <a:spLocks noGrp="1"/>
          </p:cNvSpPr>
          <p:nvPr>
            <p:ph idx="1"/>
          </p:nvPr>
        </p:nvSpPr>
        <p:spPr/>
        <p:txBody>
          <a:bodyPr/>
          <a:lstStyle/>
          <a:p>
            <a:pPr marL="0" indent="0">
              <a:buNone/>
            </a:pPr>
            <a:r>
              <a:rPr lang="en-US" dirty="0" smtClean="0"/>
              <a:t>Data Description:</a:t>
            </a:r>
          </a:p>
          <a:p>
            <a:pPr algn="just"/>
            <a:r>
              <a:rPr lang="en-US" dirty="0" smtClean="0"/>
              <a:t>This data is taken from Netflix and contains movie ID, User ID, Movie rating, Movie title.</a:t>
            </a:r>
          </a:p>
          <a:p>
            <a:pPr algn="just"/>
            <a:r>
              <a:rPr lang="en-US" dirty="0" smtClean="0"/>
              <a:t>The data set contains 1821 movies , 28978 users.</a:t>
            </a:r>
          </a:p>
          <a:p>
            <a:pPr algn="just"/>
            <a:r>
              <a:rPr lang="en-US" dirty="0" smtClean="0"/>
              <a:t>Training set contains 3.25 million rows and test set contains 100,000 rows</a:t>
            </a:r>
          </a:p>
          <a:p>
            <a:pPr algn="just"/>
            <a:r>
              <a:rPr lang="en-US" dirty="0" smtClean="0"/>
              <a:t>Data is well formatted but data is in multiple files with unique id as Movie ID. Required some Big joins to club the data into one Big file.</a:t>
            </a:r>
            <a:endParaRPr lang="en-US" dirty="0"/>
          </a:p>
        </p:txBody>
      </p:sp>
    </p:spTree>
    <p:extLst>
      <p:ext uri="{BB962C8B-B14F-4D97-AF65-F5344CB8AC3E}">
        <p14:creationId xmlns:p14="http://schemas.microsoft.com/office/powerpoint/2010/main" val="149730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Rating Prediction</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How to Predict Movie Ratings with Out any 			Information about users/movies?</a:t>
            </a:r>
            <a:endParaRPr lang="en-US" dirty="0"/>
          </a:p>
        </p:txBody>
      </p:sp>
    </p:spTree>
    <p:extLst>
      <p:ext uri="{BB962C8B-B14F-4D97-AF65-F5344CB8AC3E}">
        <p14:creationId xmlns:p14="http://schemas.microsoft.com/office/powerpoint/2010/main" val="364479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Rating Prediction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Machine Learning Concepts:</a:t>
                </a:r>
              </a:p>
              <a:p>
                <a:pPr algn="just"/>
                <a:r>
                  <a:rPr lang="en-US" dirty="0" smtClean="0"/>
                  <a:t>We built a prediction system by implementing concept of Collaborative filtering.</a:t>
                </a:r>
              </a:p>
              <a:p>
                <a:pPr algn="just"/>
                <a:r>
                  <a:rPr lang="en-US" dirty="0" smtClean="0"/>
                  <a:t>In Collaborative filtering, basic concept is we will calculate the similarity between each row of training data by the following equation.</a:t>
                </a:r>
              </a:p>
              <a:p>
                <a:pPr marL="0" indent="0">
                  <a:buNone/>
                </a:pPr>
                <a:r>
                  <a:rPr lang="en-US" sz="2800" b="1" dirty="0" smtClean="0">
                    <a:cs typeface="Arial" pitchFamily="34" charset="0"/>
                  </a:rPr>
                  <a:t>	sim</a:t>
                </a:r>
                <a14:m>
                  <m:oMath xmlns:m="http://schemas.openxmlformats.org/officeDocument/2006/math">
                    <m:d>
                      <m:dPr>
                        <m:ctrlPr>
                          <a:rPr lang="en-US" sz="2800" b="1" i="1">
                            <a:latin typeface="Cambria Math" panose="02040503050406030204" pitchFamily="18" charset="0"/>
                            <a:cs typeface="Arial" pitchFamily="34" charset="0"/>
                          </a:rPr>
                        </m:ctrlPr>
                      </m:dPr>
                      <m:e>
                        <m:r>
                          <a:rPr lang="en-US" sz="2800" b="1" i="1">
                            <a:latin typeface="Cambria Math"/>
                            <a:cs typeface="Arial" pitchFamily="34" charset="0"/>
                          </a:rPr>
                          <m:t>𝒙</m:t>
                        </m:r>
                        <m:r>
                          <a:rPr lang="en-US" sz="2800" b="1" i="1">
                            <a:latin typeface="Cambria Math"/>
                            <a:cs typeface="Arial" pitchFamily="34" charset="0"/>
                          </a:rPr>
                          <m:t>,</m:t>
                        </m:r>
                        <m:r>
                          <a:rPr lang="en-US" sz="2800" b="1" i="1">
                            <a:latin typeface="Cambria Math"/>
                            <a:cs typeface="Arial" pitchFamily="34" charset="0"/>
                          </a:rPr>
                          <m:t>𝒚</m:t>
                        </m:r>
                      </m:e>
                    </m:d>
                    <m:r>
                      <a:rPr lang="en-US" sz="2800" b="1" i="1">
                        <a:latin typeface="Cambria Math"/>
                        <a:cs typeface="Arial" pitchFamily="34" charset="0"/>
                      </a:rPr>
                      <m:t>=</m:t>
                    </m:r>
                    <m:f>
                      <m:fPr>
                        <m:ctrlPr>
                          <a:rPr lang="en-US" sz="2800" b="1" i="1">
                            <a:latin typeface="Cambria Math" panose="02040503050406030204" pitchFamily="18" charset="0"/>
                            <a:cs typeface="Arial" pitchFamily="34" charset="0"/>
                          </a:rPr>
                        </m:ctrlPr>
                      </m:fPr>
                      <m:num>
                        <m:nary>
                          <m:naryPr>
                            <m:chr m:val="∑"/>
                            <m:supHide m:val="on"/>
                            <m:ctrlPr>
                              <a:rPr lang="en-US" sz="2800" b="1" i="1">
                                <a:latin typeface="Cambria Math" panose="02040503050406030204" pitchFamily="18" charset="0"/>
                                <a:cs typeface="Arial" pitchFamily="34" charset="0"/>
                              </a:rPr>
                            </m:ctrlPr>
                          </m:naryPr>
                          <m:sub>
                            <m:r>
                              <a:rPr lang="en-US" sz="2800" b="1" i="1">
                                <a:latin typeface="Cambria Math"/>
                                <a:cs typeface="Arial" pitchFamily="34" charset="0"/>
                              </a:rPr>
                              <m:t>𝒔</m:t>
                            </m:r>
                            <m:r>
                              <a:rPr lang="en-US" sz="2800" b="1" i="1">
                                <a:latin typeface="Cambria Math"/>
                                <a:cs typeface="Arial" pitchFamily="34" charset="0"/>
                              </a:rPr>
                              <m:t>∈</m:t>
                            </m:r>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𝑺</m:t>
                                </m:r>
                              </m:e>
                              <m:sub>
                                <m:r>
                                  <a:rPr lang="en-US" sz="2800" b="1" i="1">
                                    <a:latin typeface="Cambria Math"/>
                                    <a:cs typeface="Arial" pitchFamily="34" charset="0"/>
                                  </a:rPr>
                                  <m:t>𝒙𝒚</m:t>
                                </m:r>
                              </m:sub>
                            </m:sSub>
                          </m:sub>
                          <m:sup/>
                          <m:e>
                            <m:d>
                              <m:dPr>
                                <m:ctrlPr>
                                  <a:rPr lang="en-US" sz="2800" b="1" i="1">
                                    <a:latin typeface="Cambria Math" panose="02040503050406030204" pitchFamily="18" charset="0"/>
                                    <a:cs typeface="Arial" pitchFamily="34" charset="0"/>
                                  </a:rPr>
                                </m:ctrlPr>
                              </m:dPr>
                              <m:e>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𝒓</m:t>
                                    </m:r>
                                  </m:e>
                                  <m:sub>
                                    <m:r>
                                      <a:rPr lang="en-US" sz="2800" b="1" i="1">
                                        <a:latin typeface="Cambria Math"/>
                                        <a:cs typeface="Arial" pitchFamily="34" charset="0"/>
                                      </a:rPr>
                                      <m:t>𝒙𝒔</m:t>
                                    </m:r>
                                  </m:sub>
                                </m:sSub>
                                <m:r>
                                  <a:rPr lang="en-US" sz="2800" b="1" i="1">
                                    <a:latin typeface="Cambria Math"/>
                                    <a:cs typeface="Arial" pitchFamily="34" charset="0"/>
                                  </a:rPr>
                                  <m:t>−</m:t>
                                </m:r>
                                <m:acc>
                                  <m:accPr>
                                    <m:chr m:val="̅"/>
                                    <m:ctrlPr>
                                      <a:rPr lang="en-US" sz="2800" b="1" i="1">
                                        <a:latin typeface="Cambria Math" panose="02040503050406030204" pitchFamily="18" charset="0"/>
                                        <a:cs typeface="Arial" pitchFamily="34" charset="0"/>
                                      </a:rPr>
                                    </m:ctrlPr>
                                  </m:accPr>
                                  <m:e>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𝒓</m:t>
                                        </m:r>
                                      </m:e>
                                      <m:sub>
                                        <m:r>
                                          <a:rPr lang="en-US" sz="2800" b="1" i="1">
                                            <a:latin typeface="Cambria Math"/>
                                            <a:cs typeface="Arial" pitchFamily="34" charset="0"/>
                                          </a:rPr>
                                          <m:t>𝒙</m:t>
                                        </m:r>
                                      </m:sub>
                                    </m:sSub>
                                  </m:e>
                                </m:acc>
                              </m:e>
                            </m:d>
                            <m:d>
                              <m:dPr>
                                <m:ctrlPr>
                                  <a:rPr lang="en-US" sz="2800" b="1" i="1">
                                    <a:latin typeface="Cambria Math" panose="02040503050406030204" pitchFamily="18" charset="0"/>
                                    <a:cs typeface="Arial" pitchFamily="34" charset="0"/>
                                  </a:rPr>
                                </m:ctrlPr>
                              </m:dPr>
                              <m:e>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𝒓</m:t>
                                    </m:r>
                                  </m:e>
                                  <m:sub>
                                    <m:r>
                                      <a:rPr lang="en-US" sz="2800" b="1" i="1">
                                        <a:latin typeface="Cambria Math"/>
                                        <a:cs typeface="Arial" pitchFamily="34" charset="0"/>
                                      </a:rPr>
                                      <m:t>𝒚𝒔</m:t>
                                    </m:r>
                                  </m:sub>
                                </m:sSub>
                                <m:r>
                                  <a:rPr lang="en-US" sz="2800" b="1" i="1">
                                    <a:latin typeface="Cambria Math"/>
                                    <a:cs typeface="Arial" pitchFamily="34" charset="0"/>
                                  </a:rPr>
                                  <m:t>−</m:t>
                                </m:r>
                                <m:acc>
                                  <m:accPr>
                                    <m:chr m:val="̅"/>
                                    <m:ctrlPr>
                                      <a:rPr lang="en-US" sz="2800" b="1" i="1">
                                        <a:latin typeface="Cambria Math" panose="02040503050406030204" pitchFamily="18" charset="0"/>
                                        <a:cs typeface="Arial" pitchFamily="34" charset="0"/>
                                      </a:rPr>
                                    </m:ctrlPr>
                                  </m:accPr>
                                  <m:e>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𝒓</m:t>
                                        </m:r>
                                      </m:e>
                                      <m:sub>
                                        <m:r>
                                          <a:rPr lang="en-US" sz="2800" b="1" i="1">
                                            <a:latin typeface="Cambria Math"/>
                                            <a:cs typeface="Arial" pitchFamily="34" charset="0"/>
                                          </a:rPr>
                                          <m:t>𝒚</m:t>
                                        </m:r>
                                      </m:sub>
                                    </m:sSub>
                                  </m:e>
                                </m:acc>
                              </m:e>
                            </m:d>
                          </m:e>
                        </m:nary>
                      </m:num>
                      <m:den>
                        <m:rad>
                          <m:radPr>
                            <m:degHide m:val="on"/>
                            <m:ctrlPr>
                              <a:rPr lang="en-US" sz="2800" b="1" i="1">
                                <a:latin typeface="Cambria Math" panose="02040503050406030204" pitchFamily="18" charset="0"/>
                                <a:cs typeface="Arial" pitchFamily="34" charset="0"/>
                              </a:rPr>
                            </m:ctrlPr>
                          </m:radPr>
                          <m:deg/>
                          <m:e>
                            <m:nary>
                              <m:naryPr>
                                <m:chr m:val="∑"/>
                                <m:supHide m:val="on"/>
                                <m:ctrlPr>
                                  <a:rPr lang="en-US" sz="2800" b="1" i="1">
                                    <a:latin typeface="Cambria Math" panose="02040503050406030204" pitchFamily="18" charset="0"/>
                                    <a:cs typeface="Arial" pitchFamily="34" charset="0"/>
                                  </a:rPr>
                                </m:ctrlPr>
                              </m:naryPr>
                              <m:sub>
                                <m:r>
                                  <a:rPr lang="en-US" sz="2800" b="1" i="1">
                                    <a:latin typeface="Cambria Math"/>
                                    <a:cs typeface="Arial" pitchFamily="34" charset="0"/>
                                  </a:rPr>
                                  <m:t>𝒔</m:t>
                                </m:r>
                                <m:r>
                                  <a:rPr lang="en-US" sz="2800" b="1" i="1">
                                    <a:latin typeface="Cambria Math"/>
                                    <a:cs typeface="Arial" pitchFamily="34" charset="0"/>
                                  </a:rPr>
                                  <m:t>∈</m:t>
                                </m:r>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𝑺</m:t>
                                    </m:r>
                                  </m:e>
                                  <m:sub>
                                    <m:r>
                                      <a:rPr lang="en-US" sz="2800" b="1" i="1">
                                        <a:latin typeface="Cambria Math"/>
                                        <a:cs typeface="Arial" pitchFamily="34" charset="0"/>
                                      </a:rPr>
                                      <m:t>𝒙𝒚</m:t>
                                    </m:r>
                                  </m:sub>
                                </m:sSub>
                              </m:sub>
                              <m:sup/>
                              <m:e>
                                <m:sSup>
                                  <m:sSupPr>
                                    <m:ctrlPr>
                                      <a:rPr lang="en-US" sz="2800" b="1" i="1">
                                        <a:latin typeface="Cambria Math" panose="02040503050406030204" pitchFamily="18" charset="0"/>
                                        <a:cs typeface="Arial" pitchFamily="34" charset="0"/>
                                      </a:rPr>
                                    </m:ctrlPr>
                                  </m:sSupPr>
                                  <m:e>
                                    <m:d>
                                      <m:dPr>
                                        <m:ctrlPr>
                                          <a:rPr lang="en-US" sz="2800" b="1" i="1">
                                            <a:latin typeface="Cambria Math" panose="02040503050406030204" pitchFamily="18" charset="0"/>
                                            <a:cs typeface="Arial" pitchFamily="34" charset="0"/>
                                          </a:rPr>
                                        </m:ctrlPr>
                                      </m:dPr>
                                      <m:e>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𝒓</m:t>
                                            </m:r>
                                          </m:e>
                                          <m:sub>
                                            <m:r>
                                              <a:rPr lang="en-US" sz="2800" b="1" i="1">
                                                <a:latin typeface="Cambria Math"/>
                                                <a:cs typeface="Arial" pitchFamily="34" charset="0"/>
                                              </a:rPr>
                                              <m:t>𝒙𝒔</m:t>
                                            </m:r>
                                          </m:sub>
                                        </m:sSub>
                                        <m:r>
                                          <a:rPr lang="en-US" sz="2800" b="1" i="1">
                                            <a:latin typeface="Cambria Math"/>
                                            <a:cs typeface="Arial" pitchFamily="34" charset="0"/>
                                          </a:rPr>
                                          <m:t>−</m:t>
                                        </m:r>
                                        <m:acc>
                                          <m:accPr>
                                            <m:chr m:val="̅"/>
                                            <m:ctrlPr>
                                              <a:rPr lang="en-US" sz="2800" b="1" i="1">
                                                <a:latin typeface="Cambria Math" panose="02040503050406030204" pitchFamily="18" charset="0"/>
                                                <a:cs typeface="Arial" pitchFamily="34" charset="0"/>
                                              </a:rPr>
                                            </m:ctrlPr>
                                          </m:accPr>
                                          <m:e>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𝒓</m:t>
                                                </m:r>
                                              </m:e>
                                              <m:sub>
                                                <m:r>
                                                  <a:rPr lang="en-US" sz="2800" b="1" i="1">
                                                    <a:latin typeface="Cambria Math"/>
                                                    <a:cs typeface="Arial" pitchFamily="34" charset="0"/>
                                                  </a:rPr>
                                                  <m:t>𝒙</m:t>
                                                </m:r>
                                              </m:sub>
                                            </m:sSub>
                                          </m:e>
                                        </m:acc>
                                      </m:e>
                                    </m:d>
                                  </m:e>
                                  <m:sup>
                                    <m:r>
                                      <a:rPr lang="en-US" sz="2800" b="1" i="1">
                                        <a:latin typeface="Cambria Math"/>
                                        <a:cs typeface="Arial" pitchFamily="34" charset="0"/>
                                      </a:rPr>
                                      <m:t>𝟐</m:t>
                                    </m:r>
                                  </m:sup>
                                </m:sSup>
                              </m:e>
                            </m:nary>
                          </m:e>
                        </m:rad>
                        <m:rad>
                          <m:radPr>
                            <m:degHide m:val="on"/>
                            <m:ctrlPr>
                              <a:rPr lang="en-US" sz="2800" b="1" i="1">
                                <a:latin typeface="Cambria Math" panose="02040503050406030204" pitchFamily="18" charset="0"/>
                                <a:cs typeface="Arial" pitchFamily="34" charset="0"/>
                              </a:rPr>
                            </m:ctrlPr>
                          </m:radPr>
                          <m:deg/>
                          <m:e>
                            <m:nary>
                              <m:naryPr>
                                <m:chr m:val="∑"/>
                                <m:supHide m:val="on"/>
                                <m:ctrlPr>
                                  <a:rPr lang="en-US" sz="2800" b="1" i="1">
                                    <a:latin typeface="Cambria Math" panose="02040503050406030204" pitchFamily="18" charset="0"/>
                                    <a:cs typeface="Arial" pitchFamily="34" charset="0"/>
                                  </a:rPr>
                                </m:ctrlPr>
                              </m:naryPr>
                              <m:sub>
                                <m:r>
                                  <a:rPr lang="en-US" sz="2800" b="1" i="1">
                                    <a:latin typeface="Cambria Math"/>
                                    <a:cs typeface="Arial" pitchFamily="34" charset="0"/>
                                  </a:rPr>
                                  <m:t>𝒔</m:t>
                                </m:r>
                                <m:r>
                                  <a:rPr lang="en-US" sz="2800" b="1" i="1">
                                    <a:latin typeface="Cambria Math"/>
                                    <a:cs typeface="Arial" pitchFamily="34" charset="0"/>
                                  </a:rPr>
                                  <m:t>∈</m:t>
                                </m:r>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𝑺</m:t>
                                    </m:r>
                                  </m:e>
                                  <m:sub>
                                    <m:r>
                                      <a:rPr lang="en-US" sz="2800" b="1" i="1">
                                        <a:latin typeface="Cambria Math"/>
                                        <a:cs typeface="Arial" pitchFamily="34" charset="0"/>
                                      </a:rPr>
                                      <m:t>𝒙𝒚</m:t>
                                    </m:r>
                                  </m:sub>
                                </m:sSub>
                              </m:sub>
                              <m:sup/>
                              <m:e>
                                <m:sSup>
                                  <m:sSupPr>
                                    <m:ctrlPr>
                                      <a:rPr lang="en-US" sz="2800" b="1" i="1">
                                        <a:latin typeface="Cambria Math" panose="02040503050406030204" pitchFamily="18" charset="0"/>
                                        <a:cs typeface="Arial" pitchFamily="34" charset="0"/>
                                      </a:rPr>
                                    </m:ctrlPr>
                                  </m:sSupPr>
                                  <m:e>
                                    <m:d>
                                      <m:dPr>
                                        <m:ctrlPr>
                                          <a:rPr lang="en-US" sz="2800" b="1" i="1">
                                            <a:latin typeface="Cambria Math" panose="02040503050406030204" pitchFamily="18" charset="0"/>
                                            <a:cs typeface="Arial" pitchFamily="34" charset="0"/>
                                          </a:rPr>
                                        </m:ctrlPr>
                                      </m:dPr>
                                      <m:e>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𝒓</m:t>
                                            </m:r>
                                          </m:e>
                                          <m:sub>
                                            <m:r>
                                              <a:rPr lang="en-US" sz="2800" b="1" i="1">
                                                <a:latin typeface="Cambria Math"/>
                                                <a:cs typeface="Arial" pitchFamily="34" charset="0"/>
                                              </a:rPr>
                                              <m:t>𝒚𝒔</m:t>
                                            </m:r>
                                          </m:sub>
                                        </m:sSub>
                                        <m:r>
                                          <a:rPr lang="en-US" sz="2800" b="1" i="1">
                                            <a:latin typeface="Cambria Math"/>
                                            <a:cs typeface="Arial" pitchFamily="34" charset="0"/>
                                          </a:rPr>
                                          <m:t>−</m:t>
                                        </m:r>
                                        <m:acc>
                                          <m:accPr>
                                            <m:chr m:val="̅"/>
                                            <m:ctrlPr>
                                              <a:rPr lang="en-US" sz="2800" b="1" i="1">
                                                <a:latin typeface="Cambria Math" panose="02040503050406030204" pitchFamily="18" charset="0"/>
                                                <a:cs typeface="Arial" pitchFamily="34" charset="0"/>
                                              </a:rPr>
                                            </m:ctrlPr>
                                          </m:accPr>
                                          <m:e>
                                            <m:sSub>
                                              <m:sSubPr>
                                                <m:ctrlPr>
                                                  <a:rPr lang="en-US" sz="2800" b="1" i="1">
                                                    <a:latin typeface="Cambria Math" panose="02040503050406030204" pitchFamily="18" charset="0"/>
                                                    <a:cs typeface="Arial" pitchFamily="34" charset="0"/>
                                                  </a:rPr>
                                                </m:ctrlPr>
                                              </m:sSubPr>
                                              <m:e>
                                                <m:r>
                                                  <a:rPr lang="en-US" sz="2800" b="1" i="1">
                                                    <a:latin typeface="Cambria Math"/>
                                                    <a:cs typeface="Arial" pitchFamily="34" charset="0"/>
                                                  </a:rPr>
                                                  <m:t>𝒓</m:t>
                                                </m:r>
                                              </m:e>
                                              <m:sub>
                                                <m:r>
                                                  <a:rPr lang="en-US" sz="2800" b="1" i="1">
                                                    <a:latin typeface="Cambria Math"/>
                                                    <a:cs typeface="Arial" pitchFamily="34" charset="0"/>
                                                  </a:rPr>
                                                  <m:t>𝒚</m:t>
                                                </m:r>
                                              </m:sub>
                                            </m:sSub>
                                          </m:e>
                                        </m:acc>
                                      </m:e>
                                    </m:d>
                                  </m:e>
                                  <m:sup>
                                    <m:r>
                                      <a:rPr lang="en-US" sz="2800" b="1" i="1">
                                        <a:latin typeface="Cambria Math"/>
                                        <a:cs typeface="Arial" pitchFamily="34" charset="0"/>
                                      </a:rPr>
                                      <m:t>𝟐</m:t>
                                    </m:r>
                                  </m:sup>
                                </m:sSup>
                              </m:e>
                            </m:nary>
                          </m:e>
                        </m:rad>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111" r="-2296"/>
                </a:stretch>
              </a:blipFill>
            </p:spPr>
            <p:txBody>
              <a:bodyPr/>
              <a:lstStyle/>
              <a:p>
                <a:r>
                  <a:rPr lang="en-US">
                    <a:noFill/>
                  </a:rPr>
                  <a:t> </a:t>
                </a:r>
              </a:p>
            </p:txBody>
          </p:sp>
        </mc:Fallback>
      </mc:AlternateContent>
    </p:spTree>
    <p:extLst>
      <p:ext uri="{BB962C8B-B14F-4D97-AF65-F5344CB8AC3E}">
        <p14:creationId xmlns:p14="http://schemas.microsoft.com/office/powerpoint/2010/main" val="98846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Rating Prediction</a:t>
            </a:r>
            <a:endParaRPr lang="en-US" dirty="0"/>
          </a:p>
        </p:txBody>
      </p:sp>
      <p:sp>
        <p:nvSpPr>
          <p:cNvPr id="3" name="Content Placeholder 2"/>
          <p:cNvSpPr>
            <a:spLocks noGrp="1"/>
          </p:cNvSpPr>
          <p:nvPr>
            <p:ph idx="1"/>
          </p:nvPr>
        </p:nvSpPr>
        <p:spPr/>
        <p:txBody>
          <a:bodyPr/>
          <a:lstStyle/>
          <a:p>
            <a:pPr algn="just"/>
            <a:r>
              <a:rPr lang="en-US" dirty="0" smtClean="0"/>
              <a:t>Once all the similarities are calculated the rating prediction is done for new test row by the following equation</a:t>
            </a:r>
          </a:p>
          <a:p>
            <a:endParaRPr lang="en-US" dirty="0" smtClean="0"/>
          </a:p>
          <a:p>
            <a:endParaRPr lang="en-US" dirty="0" smtClean="0"/>
          </a:p>
          <a:p>
            <a:endParaRPr lang="en-US" dirty="0"/>
          </a:p>
          <a:p>
            <a:pPr algn="just"/>
            <a:r>
              <a:rPr lang="en-US" dirty="0" smtClean="0"/>
              <a:t>The rating prediction mean absolute error is around </a:t>
            </a:r>
            <a:r>
              <a:rPr lang="en-US" b="1" dirty="0" smtClean="0">
                <a:solidFill>
                  <a:srgbClr val="FF0000"/>
                </a:solidFill>
              </a:rPr>
              <a:t>0.79</a:t>
            </a:r>
          </a:p>
        </p:txBody>
      </p:sp>
      <p:graphicFrame>
        <p:nvGraphicFramePr>
          <p:cNvPr id="4" name="Object 3"/>
          <p:cNvGraphicFramePr>
            <a:graphicFrameLocks noChangeAspect="1"/>
          </p:cNvGraphicFramePr>
          <p:nvPr>
            <p:extLst>
              <p:ext uri="{D42A27DB-BD31-4B8C-83A1-F6EECF244321}">
                <p14:modId xmlns:p14="http://schemas.microsoft.com/office/powerpoint/2010/main" val="1214261780"/>
              </p:ext>
            </p:extLst>
          </p:nvPr>
        </p:nvGraphicFramePr>
        <p:xfrm>
          <a:off x="2438400" y="2895600"/>
          <a:ext cx="3270250" cy="1436688"/>
        </p:xfrm>
        <a:graphic>
          <a:graphicData uri="http://schemas.openxmlformats.org/presentationml/2006/ole">
            <mc:AlternateContent xmlns:mc="http://schemas.openxmlformats.org/markup-compatibility/2006">
              <mc:Choice xmlns:v="urn:schemas-microsoft-com:vml" Requires="v">
                <p:oleObj spid="_x0000_s2088" name="Equation" r:id="rId3" imgW="1244060" imgH="545863" progId="Equation.3">
                  <p:embed/>
                </p:oleObj>
              </mc:Choice>
              <mc:Fallback>
                <p:oleObj name="Equation" r:id="rId3" imgW="1244060" imgH="54586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895600"/>
                        <a:ext cx="3270250" cy="14366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428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Rating Prediction</a:t>
            </a:r>
            <a:endParaRPr lang="en-US" dirty="0"/>
          </a:p>
        </p:txBody>
      </p:sp>
      <p:sp>
        <p:nvSpPr>
          <p:cNvPr id="3" name="Content Placeholder 2"/>
          <p:cNvSpPr>
            <a:spLocks noGrp="1"/>
          </p:cNvSpPr>
          <p:nvPr>
            <p:ph idx="1"/>
          </p:nvPr>
        </p:nvSpPr>
        <p:spPr/>
        <p:txBody>
          <a:bodyPr/>
          <a:lstStyle/>
          <a:p>
            <a:pPr algn="just"/>
            <a:r>
              <a:rPr lang="en-US" dirty="0" smtClean="0"/>
              <a:t>Once the prediction rating is done still the output contains only the Movie ID and predicted rating. We need to recommend the user based on movie title.</a:t>
            </a:r>
          </a:p>
          <a:p>
            <a:pPr algn="just"/>
            <a:r>
              <a:rPr lang="en-US" dirty="0" smtClean="0"/>
              <a:t>So, we need to join the out put from the collaborative filtering with another data file which contains movie id and movie title.</a:t>
            </a:r>
          </a:p>
          <a:p>
            <a:pPr algn="just"/>
            <a:r>
              <a:rPr lang="en-US" dirty="0" smtClean="0"/>
              <a:t>For that purpose we use PIG concepts for the JOIN and filtering based on the average ratings.</a:t>
            </a:r>
          </a:p>
          <a:p>
            <a:pPr marL="0" indent="0" algn="just">
              <a:buNone/>
            </a:pPr>
            <a:endParaRPr lang="en-US" dirty="0"/>
          </a:p>
        </p:txBody>
      </p:sp>
    </p:spTree>
    <p:extLst>
      <p:ext uri="{BB962C8B-B14F-4D97-AF65-F5344CB8AC3E}">
        <p14:creationId xmlns:p14="http://schemas.microsoft.com/office/powerpoint/2010/main" val="1028416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Rating Prediction</a:t>
            </a:r>
            <a:endParaRPr lang="en-US" dirty="0"/>
          </a:p>
        </p:txBody>
      </p:sp>
      <p:sp>
        <p:nvSpPr>
          <p:cNvPr id="3" name="Content Placeholder 2"/>
          <p:cNvSpPr>
            <a:spLocks noGrp="1"/>
          </p:cNvSpPr>
          <p:nvPr>
            <p:ph idx="1"/>
          </p:nvPr>
        </p:nvSpPr>
        <p:spPr/>
        <p:txBody>
          <a:bodyPr/>
          <a:lstStyle/>
          <a:p>
            <a:pPr marL="0" indent="0">
              <a:buNone/>
            </a:pPr>
            <a:r>
              <a:rPr lang="en-US" dirty="0" smtClean="0"/>
              <a:t>PIG Concepts:</a:t>
            </a:r>
          </a:p>
          <a:p>
            <a:pPr algn="just"/>
            <a:r>
              <a:rPr lang="en-US" dirty="0" smtClean="0"/>
              <a:t>Once we have the predicted ratings text file as output from the Machine learning algorithm we are calculating the average predicted ratings of the given movie.</a:t>
            </a:r>
          </a:p>
          <a:p>
            <a:pPr algn="just"/>
            <a:r>
              <a:rPr lang="en-US" dirty="0" smtClean="0"/>
              <a:t>Once we have average ratings we are joining this with the Moviestitle.txt to get the Movie title in place of Movie Id.</a:t>
            </a:r>
          </a:p>
          <a:p>
            <a:pPr algn="just"/>
            <a:r>
              <a:rPr lang="en-US" dirty="0" smtClean="0"/>
              <a:t>We are using the filter on ratings to recommend movies  with rating more than ‘ 3.5 ‘</a:t>
            </a:r>
            <a:endParaRPr lang="en-US" dirty="0"/>
          </a:p>
        </p:txBody>
      </p:sp>
    </p:spTree>
    <p:extLst>
      <p:ext uri="{BB962C8B-B14F-4D97-AF65-F5344CB8AC3E}">
        <p14:creationId xmlns:p14="http://schemas.microsoft.com/office/powerpoint/2010/main" val="134605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Project Description</a:t>
            </a:r>
            <a:endParaRPr lang="en-US" dirty="0"/>
          </a:p>
        </p:txBody>
      </p:sp>
      <p:sp>
        <p:nvSpPr>
          <p:cNvPr id="3" name="Rectangle 2"/>
          <p:cNvSpPr>
            <a:spLocks noGrp="1"/>
          </p:cNvSpPr>
          <p:nvPr>
            <p:ph idx="1"/>
          </p:nvPr>
        </p:nvSpPr>
        <p:spPr/>
        <p:txBody>
          <a:bodyPr/>
          <a:lstStyle/>
          <a:p>
            <a:r>
              <a:rPr lang="en-US" dirty="0" smtClean="0"/>
              <a:t>Objective - 1</a:t>
            </a:r>
          </a:p>
          <a:p>
            <a:pPr marL="0" indent="0">
              <a:buNone/>
            </a:pPr>
            <a:endParaRPr lang="en-US" dirty="0" smtClean="0"/>
          </a:p>
          <a:p>
            <a:pPr marL="0" indent="0">
              <a:buNone/>
            </a:pPr>
            <a:r>
              <a:rPr lang="en-US" dirty="0" smtClean="0"/>
              <a:t>	 “Spam E-mail classification using Big Data and Machine Learning Concepts”</a:t>
            </a:r>
          </a:p>
          <a:p>
            <a:pPr marL="0" indent="0">
              <a:buNone/>
            </a:pPr>
            <a:endParaRPr lang="en-US" dirty="0" smtClean="0"/>
          </a:p>
          <a:p>
            <a:pPr marL="0" indent="0">
              <a:buNone/>
            </a:pPr>
            <a:r>
              <a:rPr lang="en-US" dirty="0" smtClean="0"/>
              <a:t>	- Data set : Text Retrieval Conference(TREC) -			2005 Spam Corpus</a:t>
            </a:r>
          </a:p>
          <a:p>
            <a:pPr marL="0" indent="0">
              <a:buNone/>
            </a:pPr>
            <a:r>
              <a:rPr lang="en-US" dirty="0" smtClean="0"/>
              <a:t>	- Size: 1.04 GB (Extendible)</a:t>
            </a:r>
          </a:p>
          <a:p>
            <a:pPr marL="0" indent="0">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Findings/Result</a:t>
            </a:r>
            <a:endParaRPr lang="en-US" dirty="0"/>
          </a:p>
        </p:txBody>
      </p:sp>
      <p:sp>
        <p:nvSpPr>
          <p:cNvPr id="3" name="Content Placeholder 2"/>
          <p:cNvSpPr>
            <a:spLocks noGrp="1"/>
          </p:cNvSpPr>
          <p:nvPr>
            <p:ph idx="1"/>
          </p:nvPr>
        </p:nvSpPr>
        <p:spPr/>
        <p:txBody>
          <a:bodyPr/>
          <a:lstStyle/>
          <a:p>
            <a:pPr marL="0" indent="0">
              <a:buNone/>
            </a:pPr>
            <a:r>
              <a:rPr lang="en-US" b="1" u="sng" dirty="0" smtClean="0"/>
              <a:t>Predicted Ratings:</a:t>
            </a:r>
          </a:p>
          <a:p>
            <a:pPr marL="0" indent="0">
              <a:buNone/>
            </a:pPr>
            <a:r>
              <a:rPr lang="en-US" dirty="0" smtClean="0"/>
              <a:t>Movie ID , User ID, Predicted Rating</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7315200" cy="314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597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Findings/Result </a:t>
            </a:r>
            <a:endParaRPr lang="en-US" dirty="0"/>
          </a:p>
        </p:txBody>
      </p:sp>
      <p:sp>
        <p:nvSpPr>
          <p:cNvPr id="5" name="Content Placeholder 4"/>
          <p:cNvSpPr>
            <a:spLocks noGrp="1"/>
          </p:cNvSpPr>
          <p:nvPr>
            <p:ph idx="1"/>
          </p:nvPr>
        </p:nvSpPr>
        <p:spPr/>
        <p:txBody>
          <a:bodyPr/>
          <a:lstStyle/>
          <a:p>
            <a:pPr marL="0" indent="0">
              <a:buNone/>
            </a:pPr>
            <a:r>
              <a:rPr lang="en-US" dirty="0" smtClean="0"/>
              <a:t>Predicted Rating &gt;3.5</a:t>
            </a:r>
          </a:p>
          <a:p>
            <a:pPr marL="0" indent="0">
              <a:buNone/>
            </a:pPr>
            <a:endParaRPr lang="en-US" dirty="0"/>
          </a:p>
        </p:txBody>
      </p:sp>
      <p:pic>
        <p:nvPicPr>
          <p:cNvPr id="3075" name="Picture 3" descr="C:\Users\Vinay\Downloads\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7243305"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Rectangle 2"/>
          <p:cNvSpPr/>
          <p:nvPr/>
        </p:nvSpPr>
        <p:spPr>
          <a:xfrm>
            <a:off x="609600" y="1905000"/>
            <a:ext cx="7315200" cy="6555641"/>
          </a:xfrm>
          <a:prstGeom prst="rect">
            <a:avLst/>
          </a:prstGeom>
        </p:spPr>
        <p:txBody>
          <a:bodyPr wrap="square">
            <a:spAutoFit/>
          </a:bodyPr>
          <a:lstStyle/>
          <a:p>
            <a:r>
              <a:rPr lang="en-US" dirty="0">
                <a:solidFill>
                  <a:srgbClr val="262626"/>
                </a:solidFill>
                <a:latin typeface="arial" panose="020B0604020202020204" pitchFamily="34" charset="0"/>
              </a:rPr>
              <a:t>1</a:t>
            </a:r>
            <a:r>
              <a:rPr lang="en-US" sz="2600" dirty="0"/>
              <a:t>) Big Data Management and Analytics lecture slides provided by </a:t>
            </a:r>
            <a:r>
              <a:rPr lang="en-US" sz="2600" dirty="0" err="1"/>
              <a:t>Dr</a:t>
            </a:r>
            <a:r>
              <a:rPr lang="en-US" sz="2600" dirty="0"/>
              <a:t> </a:t>
            </a:r>
            <a:r>
              <a:rPr lang="en-US" sz="2600" dirty="0" err="1"/>
              <a:t>Lathifur</a:t>
            </a:r>
            <a:r>
              <a:rPr lang="en-US" sz="2600" dirty="0"/>
              <a:t> Khan</a:t>
            </a:r>
          </a:p>
          <a:p>
            <a:r>
              <a:rPr lang="en-US" sz="2600" dirty="0"/>
              <a:t>2</a:t>
            </a:r>
            <a:r>
              <a:rPr lang="en-US" sz="2600" dirty="0"/>
              <a:t>)</a:t>
            </a:r>
            <a:r>
              <a:rPr lang="en-US" sz="2600" dirty="0"/>
              <a:t>   </a:t>
            </a:r>
            <a:r>
              <a:rPr lang="en-US" sz="2600" dirty="0">
                <a:hlinkClick r:id="rId3"/>
              </a:rPr>
              <a:t>http://nlp.stanford.edu/IR-book/pdf/13bayes.pdf</a:t>
            </a:r>
            <a:endParaRPr lang="en-US" sz="2600" dirty="0"/>
          </a:p>
          <a:p>
            <a:r>
              <a:rPr lang="en-US" sz="2600" dirty="0"/>
              <a:t>3)  Empirical Analysis of Predictive Algorithms for Collaborative Filtering by John S. </a:t>
            </a:r>
            <a:r>
              <a:rPr lang="en-US" sz="2600" dirty="0"/>
              <a:t>Breese</a:t>
            </a:r>
          </a:p>
          <a:p>
            <a:r>
              <a:rPr lang="en-US" sz="2600" dirty="0"/>
              <a:t>4)   http</a:t>
            </a:r>
            <a:r>
              <a:rPr lang="en-US" sz="2600" dirty="0"/>
              <a:t>://hadoop.apache.org/docs/current/hadoop-mapreduce-client/hadoop-mapreduce-client-core/MapReduceTutorial.html</a:t>
            </a:r>
            <a:endParaRPr lang="en-US" sz="2600" dirty="0"/>
          </a:p>
          <a:p>
            <a:r>
              <a:rPr lang="en-US" sz="2600" dirty="0" smtClean="0"/>
              <a:t>5) https</a:t>
            </a:r>
            <a:r>
              <a:rPr lang="en-US" sz="2600" dirty="0"/>
              <a:t>://pig.apache.org/</a:t>
            </a:r>
            <a:endParaRPr lang="en-US" sz="2600" dirty="0"/>
          </a:p>
          <a:p>
            <a:endParaRPr lang="en-US" sz="2600" dirty="0"/>
          </a:p>
          <a:p>
            <a:endParaRPr lang="en-US" b="0" i="0" dirty="0">
              <a:solidFill>
                <a:srgbClr val="262626"/>
              </a:solidFill>
              <a:effectLst/>
              <a:latin typeface="arial" panose="020B0604020202020204" pitchFamily="34" charset="0"/>
            </a:endParaRPr>
          </a:p>
          <a:p>
            <a:endParaRPr lang="en-US" dirty="0" smtClean="0">
              <a:solidFill>
                <a:srgbClr val="262626"/>
              </a:solidFill>
              <a:latin typeface="arial" panose="020B0604020202020204" pitchFamily="34" charset="0"/>
            </a:endParaRPr>
          </a:p>
          <a:p>
            <a:endParaRPr lang="en-US" b="0" i="0" dirty="0">
              <a:solidFill>
                <a:srgbClr val="262626"/>
              </a:solidFill>
              <a:effectLst/>
              <a:latin typeface="arial" panose="020B0604020202020204" pitchFamily="34" charset="0"/>
            </a:endParaRPr>
          </a:p>
          <a:p>
            <a:endParaRPr lang="en-US" dirty="0" smtClean="0">
              <a:solidFill>
                <a:srgbClr val="262626"/>
              </a:solidFill>
              <a:latin typeface="arial" panose="020B0604020202020204" pitchFamily="34" charset="0"/>
            </a:endParaRPr>
          </a:p>
          <a:p>
            <a:endParaRPr lang="en-US" b="0" i="0" dirty="0">
              <a:solidFill>
                <a:srgbClr val="262626"/>
              </a:solidFill>
              <a:effectLst/>
              <a:latin typeface="arial" panose="020B0604020202020204" pitchFamily="34" charset="0"/>
            </a:endParaRPr>
          </a:p>
          <a:p>
            <a:endParaRPr lang="en-US" b="0" i="0" dirty="0">
              <a:solidFill>
                <a:srgbClr val="262626"/>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305800" cy="1143000"/>
          </a:xfrm>
        </p:spPr>
        <p:txBody>
          <a:bodyPr/>
          <a:lstStyle/>
          <a:p>
            <a:r>
              <a:rPr lang="en-US" dirty="0" smtClean="0"/>
              <a:t>			THANK YOU</a:t>
            </a:r>
            <a:endParaRPr lang="en-US" dirty="0"/>
          </a:p>
        </p:txBody>
      </p:sp>
    </p:spTree>
    <p:extLst>
      <p:ext uri="{BB962C8B-B14F-4D97-AF65-F5344CB8AC3E}">
        <p14:creationId xmlns:p14="http://schemas.microsoft.com/office/powerpoint/2010/main" val="197877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Objective – 2</a:t>
            </a:r>
          </a:p>
          <a:p>
            <a:pPr marL="0" indent="0">
              <a:buNone/>
            </a:pPr>
            <a:endParaRPr lang="en-US" dirty="0" smtClean="0"/>
          </a:p>
          <a:p>
            <a:pPr marL="0" indent="0" algn="just">
              <a:buNone/>
            </a:pPr>
            <a:r>
              <a:rPr lang="en-US" dirty="0"/>
              <a:t>	“ Predict user ratings for films based on previous ratings with out any other information about the users or </a:t>
            </a:r>
            <a:r>
              <a:rPr lang="en-US" dirty="0" smtClean="0"/>
              <a:t>films and recommend movies with more than ‘3.5’ rating.”</a:t>
            </a:r>
          </a:p>
          <a:p>
            <a:pPr marL="0" indent="0" algn="just">
              <a:buNone/>
            </a:pPr>
            <a:r>
              <a:rPr lang="en-US" dirty="0"/>
              <a:t>	</a:t>
            </a:r>
            <a:endParaRPr lang="en-US" dirty="0" smtClean="0"/>
          </a:p>
          <a:p>
            <a:pPr marL="0" indent="0" algn="just">
              <a:buNone/>
            </a:pPr>
            <a:r>
              <a:rPr lang="en-US" dirty="0"/>
              <a:t>	</a:t>
            </a:r>
            <a:r>
              <a:rPr lang="en-US" dirty="0" smtClean="0"/>
              <a:t>-Data Set: Netflix Prize Competition Data</a:t>
            </a:r>
          </a:p>
          <a:p>
            <a:pPr marL="0" indent="0" algn="just">
              <a:buNone/>
            </a:pPr>
            <a:r>
              <a:rPr lang="en-US" dirty="0"/>
              <a:t>	</a:t>
            </a:r>
            <a:r>
              <a:rPr lang="en-US" dirty="0" smtClean="0"/>
              <a:t>-Size : 80Mb(Extendible)</a:t>
            </a:r>
            <a:endParaRPr lang="en-US" dirty="0"/>
          </a:p>
        </p:txBody>
      </p:sp>
    </p:spTree>
    <p:extLst>
      <p:ext uri="{BB962C8B-B14F-4D97-AF65-F5344CB8AC3E}">
        <p14:creationId xmlns:p14="http://schemas.microsoft.com/office/powerpoint/2010/main" val="1912535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Spam E-mail Classification</a:t>
            </a:r>
            <a:endParaRPr lang="en-US" dirty="0"/>
          </a:p>
        </p:txBody>
      </p:sp>
      <p:sp>
        <p:nvSpPr>
          <p:cNvPr id="3" name="Rectangle 2"/>
          <p:cNvSpPr>
            <a:spLocks noGrp="1"/>
          </p:cNvSpPr>
          <p:nvPr>
            <p:ph idx="1"/>
          </p:nvPr>
        </p:nvSpPr>
        <p:spPr/>
        <p:txBody>
          <a:bodyPr/>
          <a:lstStyle/>
          <a:p>
            <a:pPr marL="0" indent="0">
              <a:buNone/>
            </a:pPr>
            <a:r>
              <a:rPr lang="en-US" u="sng" dirty="0" smtClean="0"/>
              <a:t>Data Representation:</a:t>
            </a:r>
          </a:p>
          <a:p>
            <a:pPr marL="0" indent="0">
              <a:buNone/>
            </a:pPr>
            <a:endParaRPr lang="en-US" u="sng" dirty="0" smtClean="0"/>
          </a:p>
          <a:p>
            <a:pPr algn="just"/>
            <a:r>
              <a:rPr lang="en-US" dirty="0" smtClean="0"/>
              <a:t>Data contains Indexfile.txt consists of class label and test file name</a:t>
            </a:r>
          </a:p>
          <a:p>
            <a:pPr algn="just"/>
            <a:r>
              <a:rPr lang="en-US" dirty="0"/>
              <a:t>Data contains two class labels called Spam and Ham </a:t>
            </a:r>
            <a:endParaRPr lang="en-US" dirty="0" smtClean="0"/>
          </a:p>
          <a:p>
            <a:pPr algn="just"/>
            <a:r>
              <a:rPr lang="en-US" dirty="0" smtClean="0"/>
              <a:t>Giga bytes of data presented in one big folder with hundreds of inside folders containing hundreds of text files.</a:t>
            </a:r>
          </a:p>
          <a:p>
            <a:pPr algn="just"/>
            <a:r>
              <a:rPr lang="en-US" dirty="0" smtClean="0"/>
              <a:t>Data is not well formatted.</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E-mail Classification</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		</a:t>
            </a:r>
          </a:p>
          <a:p>
            <a:pPr marL="0" indent="0">
              <a:buNone/>
            </a:pPr>
            <a:r>
              <a:rPr lang="en-US" dirty="0"/>
              <a:t>  </a:t>
            </a:r>
            <a:r>
              <a:rPr lang="en-US" dirty="0" smtClean="0"/>
              <a:t>    How to Work with this </a:t>
            </a:r>
            <a:r>
              <a:rPr lang="en-US" dirty="0"/>
              <a:t>u</a:t>
            </a:r>
            <a:r>
              <a:rPr lang="en-US" dirty="0" smtClean="0"/>
              <a:t>nformatted BIG DATA?</a:t>
            </a:r>
          </a:p>
        </p:txBody>
      </p:sp>
    </p:spTree>
    <p:extLst>
      <p:ext uri="{BB962C8B-B14F-4D97-AF65-F5344CB8AC3E}">
        <p14:creationId xmlns:p14="http://schemas.microsoft.com/office/powerpoint/2010/main" val="426454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E-mail Classification</a:t>
            </a:r>
          </a:p>
        </p:txBody>
      </p:sp>
      <p:sp>
        <p:nvSpPr>
          <p:cNvPr id="3" name="Content Placeholder 2"/>
          <p:cNvSpPr>
            <a:spLocks noGrp="1"/>
          </p:cNvSpPr>
          <p:nvPr>
            <p:ph idx="1"/>
          </p:nvPr>
        </p:nvSpPr>
        <p:spPr/>
        <p:txBody>
          <a:bodyPr/>
          <a:lstStyle/>
          <a:p>
            <a:pPr marL="0" indent="0">
              <a:buNone/>
            </a:pPr>
            <a:r>
              <a:rPr lang="en-US" dirty="0" smtClean="0"/>
              <a:t>Hadoop Concepts:</a:t>
            </a:r>
          </a:p>
          <a:p>
            <a:pPr algn="just"/>
            <a:r>
              <a:rPr lang="en-US" dirty="0" smtClean="0"/>
              <a:t>Implemented a Mapper/Reducer Code to get all the information in Index file which contains the text file names and respective class labels.</a:t>
            </a:r>
          </a:p>
          <a:p>
            <a:pPr algn="just"/>
            <a:r>
              <a:rPr lang="en-US" dirty="0" smtClean="0"/>
              <a:t>Once we have class label and list of file names belong to that class we implemented JOB chaining concepts to run another Mapper/Reducer.</a:t>
            </a:r>
          </a:p>
          <a:p>
            <a:pPr algn="just"/>
            <a:r>
              <a:rPr lang="en-US" dirty="0" smtClean="0"/>
              <a:t>This Mapper/Reducer moves the text files from one central location to separate location based on their class label.</a:t>
            </a:r>
            <a:endParaRPr lang="en-US" dirty="0"/>
          </a:p>
        </p:txBody>
      </p:sp>
    </p:spTree>
    <p:extLst>
      <p:ext uri="{BB962C8B-B14F-4D97-AF65-F5344CB8AC3E}">
        <p14:creationId xmlns:p14="http://schemas.microsoft.com/office/powerpoint/2010/main" val="330730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E-mail Classification</a:t>
            </a:r>
          </a:p>
        </p:txBody>
      </p:sp>
      <p:sp>
        <p:nvSpPr>
          <p:cNvPr id="3" name="Content Placeholder 2"/>
          <p:cNvSpPr>
            <a:spLocks noGrp="1"/>
          </p:cNvSpPr>
          <p:nvPr>
            <p:ph idx="1"/>
          </p:nvPr>
        </p:nvSpPr>
        <p:spPr/>
        <p:txBody>
          <a:bodyPr>
            <a:normAutofit lnSpcReduction="10000"/>
          </a:bodyPr>
          <a:lstStyle/>
          <a:p>
            <a:pPr marL="0" indent="0">
              <a:buNone/>
            </a:pPr>
            <a:r>
              <a:rPr lang="en-US" dirty="0" smtClean="0"/>
              <a:t>Hadoop Cont.…</a:t>
            </a:r>
          </a:p>
          <a:p>
            <a:pPr algn="just"/>
            <a:r>
              <a:rPr lang="en-US" dirty="0" smtClean="0"/>
              <a:t>Once we have text files in their respective allocated folders Spam/Ham we are processing theses files to remove noisy data.</a:t>
            </a:r>
          </a:p>
          <a:p>
            <a:pPr algn="just"/>
            <a:r>
              <a:rPr lang="en-US" dirty="0" smtClean="0"/>
              <a:t>We implemented a Mapper/Reducer to remove noisy data like ‘!@#$%^^&amp;*()’ and unwanted spaces. This code provides us with a big text files containing words with ‘ , ’ separation.</a:t>
            </a:r>
          </a:p>
          <a:p>
            <a:pPr algn="just"/>
            <a:r>
              <a:rPr lang="en-US" dirty="0" smtClean="0"/>
              <a:t>we need lot of time to process this mega bytes of text files using simple java concepts so we use some more map reduce concepts to  reduce processing time.</a:t>
            </a:r>
          </a:p>
          <a:p>
            <a:endParaRPr lang="en-US" dirty="0" smtClean="0"/>
          </a:p>
        </p:txBody>
      </p:sp>
    </p:spTree>
    <p:extLst>
      <p:ext uri="{BB962C8B-B14F-4D97-AF65-F5344CB8AC3E}">
        <p14:creationId xmlns:p14="http://schemas.microsoft.com/office/powerpoint/2010/main" val="1881677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E-mail Classification</a:t>
            </a:r>
          </a:p>
        </p:txBody>
      </p:sp>
      <p:sp>
        <p:nvSpPr>
          <p:cNvPr id="3" name="Content Placeholder 2"/>
          <p:cNvSpPr>
            <a:spLocks noGrp="1"/>
          </p:cNvSpPr>
          <p:nvPr>
            <p:ph idx="1"/>
          </p:nvPr>
        </p:nvSpPr>
        <p:spPr/>
        <p:txBody>
          <a:bodyPr/>
          <a:lstStyle/>
          <a:p>
            <a:pPr marL="0" indent="0">
              <a:buNone/>
            </a:pPr>
            <a:r>
              <a:rPr lang="en-US" dirty="0" smtClean="0"/>
              <a:t>Hadoop Cont.…</a:t>
            </a:r>
          </a:p>
          <a:p>
            <a:pPr algn="just"/>
            <a:r>
              <a:rPr lang="en-US" dirty="0" smtClean="0"/>
              <a:t>We will use one more Mapper/Reducer to count all the words present in the big text files and with that information we will build a vocabulary text file.</a:t>
            </a:r>
          </a:p>
          <a:p>
            <a:pPr algn="just"/>
            <a:r>
              <a:rPr lang="en-US" dirty="0" smtClean="0"/>
              <a:t>In the vocabulary we will have all the words which occurred at least once.</a:t>
            </a:r>
          </a:p>
          <a:p>
            <a:pPr algn="just"/>
            <a:r>
              <a:rPr lang="en-US" dirty="0" smtClean="0"/>
              <a:t>Now with this formatted and produced data, we will implement a classifier to train. Using this trained classifier we will classify the new Test data as Spam or Not Spam E-mail.</a:t>
            </a:r>
          </a:p>
          <a:p>
            <a:pPr algn="just"/>
            <a:endParaRPr lang="en-US" dirty="0" smtClean="0"/>
          </a:p>
          <a:p>
            <a:endParaRPr lang="en-US" dirty="0"/>
          </a:p>
        </p:txBody>
      </p:sp>
    </p:spTree>
    <p:extLst>
      <p:ext uri="{BB962C8B-B14F-4D97-AF65-F5344CB8AC3E}">
        <p14:creationId xmlns:p14="http://schemas.microsoft.com/office/powerpoint/2010/main" val="361102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E-mail Classification</a:t>
            </a:r>
          </a:p>
        </p:txBody>
      </p:sp>
      <p:sp>
        <p:nvSpPr>
          <p:cNvPr id="3" name="Content Placeholder 2"/>
          <p:cNvSpPr>
            <a:spLocks noGrp="1"/>
          </p:cNvSpPr>
          <p:nvPr>
            <p:ph idx="1"/>
          </p:nvPr>
        </p:nvSpPr>
        <p:spPr/>
        <p:txBody>
          <a:bodyPr>
            <a:normAutofit/>
          </a:bodyPr>
          <a:lstStyle/>
          <a:p>
            <a:pPr marL="0" indent="0">
              <a:buNone/>
            </a:pPr>
            <a:r>
              <a:rPr lang="en-US" dirty="0" smtClean="0"/>
              <a:t>Machine Learning:</a:t>
            </a:r>
          </a:p>
          <a:p>
            <a:pPr algn="just"/>
            <a:r>
              <a:rPr lang="en-US" dirty="0" smtClean="0"/>
              <a:t>Once we have the sorted and produced data properly we will use Machine Learning concepts to train and test the data.</a:t>
            </a:r>
          </a:p>
          <a:p>
            <a:pPr algn="just"/>
            <a:r>
              <a:rPr lang="en-US" dirty="0" smtClean="0"/>
              <a:t>We implemented two Machine learning text classifiers</a:t>
            </a:r>
          </a:p>
          <a:p>
            <a:pPr lvl="1" algn="just"/>
            <a:r>
              <a:rPr lang="en-US" dirty="0"/>
              <a:t>Naïve Bayes</a:t>
            </a:r>
          </a:p>
          <a:p>
            <a:pPr lvl="1" algn="just"/>
            <a:r>
              <a:rPr lang="en-US" dirty="0"/>
              <a:t>Logistic Regression</a:t>
            </a:r>
          </a:p>
          <a:p>
            <a:pPr algn="just"/>
            <a:r>
              <a:rPr lang="en-US" dirty="0" smtClean="0"/>
              <a:t>Each classifier uses different type of training and prediction techniques.</a:t>
            </a:r>
          </a:p>
          <a:p>
            <a:pPr marL="0" indent="0">
              <a:buNone/>
            </a:pPr>
            <a:endParaRPr lang="en-US" dirty="0" smtClean="0"/>
          </a:p>
          <a:p>
            <a:endParaRPr lang="en-US" dirty="0"/>
          </a:p>
          <a:p>
            <a:endParaRPr lang="en-US" dirty="0" smtClean="0"/>
          </a:p>
          <a:p>
            <a:pPr marL="393192" lvl="1" indent="0">
              <a:buNone/>
            </a:pPr>
            <a:endParaRPr lang="en-US" dirty="0" smtClean="0"/>
          </a:p>
          <a:p>
            <a:pPr marL="393192" lvl="1" indent="0">
              <a:buNone/>
            </a:pPr>
            <a:endParaRPr lang="en-US" dirty="0" smtClean="0"/>
          </a:p>
        </p:txBody>
      </p:sp>
    </p:spTree>
    <p:extLst>
      <p:ext uri="{BB962C8B-B14F-4D97-AF65-F5344CB8AC3E}">
        <p14:creationId xmlns:p14="http://schemas.microsoft.com/office/powerpoint/2010/main" val="3784391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0</TotalTime>
  <Words>953</Words>
  <Application>Microsoft Office PowerPoint</Application>
  <PresentationFormat>On-screen Show (4:3)</PresentationFormat>
  <Paragraphs>133</Paragraphs>
  <Slides>23</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Arial</vt:lpstr>
      <vt:lpstr>Calibri</vt:lpstr>
      <vt:lpstr>Cambria Math</vt:lpstr>
      <vt:lpstr>Constantia</vt:lpstr>
      <vt:lpstr>Wingdings 2</vt:lpstr>
      <vt:lpstr>Flow</vt:lpstr>
      <vt:lpstr>Equation</vt:lpstr>
      <vt:lpstr>BIGDATA PROJECT DEMO </vt:lpstr>
      <vt:lpstr>Project Description</vt:lpstr>
      <vt:lpstr>Project Description</vt:lpstr>
      <vt:lpstr>Spam E-mail Classification</vt:lpstr>
      <vt:lpstr>Spam E-mail Classification</vt:lpstr>
      <vt:lpstr>Spam E-mail Classification</vt:lpstr>
      <vt:lpstr>Spam E-mail Classification</vt:lpstr>
      <vt:lpstr>Spam E-mail Classification</vt:lpstr>
      <vt:lpstr>Spam E-mail Classification</vt:lpstr>
      <vt:lpstr>Spam E-mail Classification</vt:lpstr>
      <vt:lpstr>Spam E-mail Classification</vt:lpstr>
      <vt:lpstr>Spam E-mail Classification</vt:lpstr>
      <vt:lpstr>Key Findings/Results</vt:lpstr>
      <vt:lpstr>Movie Rating Prediction</vt:lpstr>
      <vt:lpstr>Movie Rating Prediction</vt:lpstr>
      <vt:lpstr>Movie Rating Prediction</vt:lpstr>
      <vt:lpstr>Movie Rating Prediction</vt:lpstr>
      <vt:lpstr>Movie Rating Prediction</vt:lpstr>
      <vt:lpstr>Movie Rating Prediction</vt:lpstr>
      <vt:lpstr>Key Findings/Result</vt:lpstr>
      <vt:lpstr>Key Findings/Result </vt:lpstr>
      <vt:lpstr>References </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2015-08-09T00:21:32Z</dcterms:created>
  <dcterms:modified xsi:type="dcterms:W3CDTF">2015-08-11T05:53:28Z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