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4" r:id="rId2"/>
    <p:sldId id="266" r:id="rId3"/>
    <p:sldId id="265" r:id="rId4"/>
    <p:sldId id="259" r:id="rId5"/>
    <p:sldId id="260" r:id="rId6"/>
    <p:sldId id="261" r:id="rId7"/>
    <p:sldId id="262" r:id="rId8"/>
    <p:sldId id="263"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97826C-D014-46B4-ACDF-CDB0FD972E0A}" type="doc">
      <dgm:prSet loTypeId="urn:microsoft.com/office/officeart/2005/8/layout/vList5" loCatId="list" qsTypeId="urn:microsoft.com/office/officeart/2005/8/quickstyle/simple3" qsCatId="simple" csTypeId="urn:microsoft.com/office/officeart/2005/8/colors/accent0_3" csCatId="mainScheme" phldr="1"/>
      <dgm:spPr/>
      <dgm:t>
        <a:bodyPr/>
        <a:lstStyle/>
        <a:p>
          <a:endParaRPr lang="en-IN"/>
        </a:p>
      </dgm:t>
    </dgm:pt>
    <dgm:pt modelId="{F0B40358-0826-4F80-BA3D-ACC49C133564}">
      <dgm:prSet/>
      <dgm:spPr/>
      <dgm:t>
        <a:bodyPr/>
        <a:lstStyle/>
        <a:p>
          <a:r>
            <a:rPr lang="en-US" b="1" dirty="0"/>
            <a:t>Introduction</a:t>
          </a:r>
          <a:endParaRPr lang="en-IN" dirty="0"/>
        </a:p>
      </dgm:t>
    </dgm:pt>
    <dgm:pt modelId="{1C7652EE-3A3E-4C2C-8745-15800C8E4FC5}" type="parTrans" cxnId="{46E1BC45-7032-438B-90A3-E8C7D2C3244B}">
      <dgm:prSet/>
      <dgm:spPr/>
      <dgm:t>
        <a:bodyPr/>
        <a:lstStyle/>
        <a:p>
          <a:endParaRPr lang="en-IN"/>
        </a:p>
      </dgm:t>
    </dgm:pt>
    <dgm:pt modelId="{757C1814-B20A-4F48-BD6E-25E22069C6F8}" type="sibTrans" cxnId="{46E1BC45-7032-438B-90A3-E8C7D2C3244B}">
      <dgm:prSet/>
      <dgm:spPr/>
      <dgm:t>
        <a:bodyPr/>
        <a:lstStyle/>
        <a:p>
          <a:endParaRPr lang="en-IN"/>
        </a:p>
      </dgm:t>
    </dgm:pt>
    <dgm:pt modelId="{D0DADD12-29A7-41F7-A3E6-295DAAD95288}">
      <dgm:prSet/>
      <dgm:spPr/>
      <dgm:t>
        <a:bodyPr/>
        <a:lstStyle/>
        <a:p>
          <a:r>
            <a:rPr lang="en-US"/>
            <a:t>Overview of the Project</a:t>
          </a:r>
          <a:endParaRPr lang="en-IN"/>
        </a:p>
      </dgm:t>
    </dgm:pt>
    <dgm:pt modelId="{B7FFA3AF-CC61-493C-9860-7E1567640947}" type="parTrans" cxnId="{F3FBC394-056E-4C60-BC63-4F74E011AF36}">
      <dgm:prSet/>
      <dgm:spPr/>
      <dgm:t>
        <a:bodyPr/>
        <a:lstStyle/>
        <a:p>
          <a:endParaRPr lang="en-IN"/>
        </a:p>
      </dgm:t>
    </dgm:pt>
    <dgm:pt modelId="{5DDA419F-555A-420D-9A38-085CCF894661}" type="sibTrans" cxnId="{F3FBC394-056E-4C60-BC63-4F74E011AF36}">
      <dgm:prSet/>
      <dgm:spPr/>
      <dgm:t>
        <a:bodyPr/>
        <a:lstStyle/>
        <a:p>
          <a:endParaRPr lang="en-IN"/>
        </a:p>
      </dgm:t>
    </dgm:pt>
    <dgm:pt modelId="{F13E2CB7-E2FF-49FA-8318-B408E85B7754}">
      <dgm:prSet/>
      <dgm:spPr/>
      <dgm:t>
        <a:bodyPr/>
        <a:lstStyle/>
        <a:p>
          <a:r>
            <a:rPr lang="en-US"/>
            <a:t>Objectives</a:t>
          </a:r>
          <a:endParaRPr lang="en-IN"/>
        </a:p>
      </dgm:t>
    </dgm:pt>
    <dgm:pt modelId="{4BE6A06F-2CF3-4946-A6C1-22C7986F9E7A}" type="parTrans" cxnId="{4CF3B741-404F-4648-92C3-1533B9AEA6FF}">
      <dgm:prSet/>
      <dgm:spPr/>
      <dgm:t>
        <a:bodyPr/>
        <a:lstStyle/>
        <a:p>
          <a:endParaRPr lang="en-IN"/>
        </a:p>
      </dgm:t>
    </dgm:pt>
    <dgm:pt modelId="{5B5C8835-0366-445B-8EE4-29F15104E679}" type="sibTrans" cxnId="{4CF3B741-404F-4648-92C3-1533B9AEA6FF}">
      <dgm:prSet/>
      <dgm:spPr/>
      <dgm:t>
        <a:bodyPr/>
        <a:lstStyle/>
        <a:p>
          <a:endParaRPr lang="en-IN"/>
        </a:p>
      </dgm:t>
    </dgm:pt>
    <dgm:pt modelId="{5E3ECC0F-AFD9-48DA-BBE0-5B22E73FFF01}">
      <dgm:prSet/>
      <dgm:spPr/>
      <dgm:t>
        <a:bodyPr/>
        <a:lstStyle/>
        <a:p>
          <a:r>
            <a:rPr lang="en-US" b="1"/>
            <a:t>Exploratory Data Analysis (EDA)</a:t>
          </a:r>
          <a:endParaRPr lang="en-IN"/>
        </a:p>
      </dgm:t>
    </dgm:pt>
    <dgm:pt modelId="{7F487E8F-1BE0-4D56-8219-73B19A53F3EB}" type="parTrans" cxnId="{94D71948-E469-448D-AA91-58C77CBEABD1}">
      <dgm:prSet/>
      <dgm:spPr/>
      <dgm:t>
        <a:bodyPr/>
        <a:lstStyle/>
        <a:p>
          <a:endParaRPr lang="en-IN"/>
        </a:p>
      </dgm:t>
    </dgm:pt>
    <dgm:pt modelId="{8127282A-7601-483D-95CC-BD3B41E8DCC8}" type="sibTrans" cxnId="{94D71948-E469-448D-AA91-58C77CBEABD1}">
      <dgm:prSet/>
      <dgm:spPr/>
      <dgm:t>
        <a:bodyPr/>
        <a:lstStyle/>
        <a:p>
          <a:endParaRPr lang="en-IN"/>
        </a:p>
      </dgm:t>
    </dgm:pt>
    <dgm:pt modelId="{7021F317-65D8-433B-91A2-0649AC4DBBB4}">
      <dgm:prSet/>
      <dgm:spPr/>
      <dgm:t>
        <a:bodyPr/>
        <a:lstStyle/>
        <a:p>
          <a:r>
            <a:rPr lang="en-US"/>
            <a:t>Data Quality Assessment</a:t>
          </a:r>
          <a:endParaRPr lang="en-IN"/>
        </a:p>
      </dgm:t>
    </dgm:pt>
    <dgm:pt modelId="{23B9E139-D412-4672-8CEE-62A7470230E4}" type="parTrans" cxnId="{E202390E-F411-4A63-8973-25EB5C391706}">
      <dgm:prSet/>
      <dgm:spPr/>
      <dgm:t>
        <a:bodyPr/>
        <a:lstStyle/>
        <a:p>
          <a:endParaRPr lang="en-IN"/>
        </a:p>
      </dgm:t>
    </dgm:pt>
    <dgm:pt modelId="{0E5162E4-9937-4FBD-802E-7C3080E9CBAA}" type="sibTrans" cxnId="{E202390E-F411-4A63-8973-25EB5C391706}">
      <dgm:prSet/>
      <dgm:spPr/>
      <dgm:t>
        <a:bodyPr/>
        <a:lstStyle/>
        <a:p>
          <a:endParaRPr lang="en-IN"/>
        </a:p>
      </dgm:t>
    </dgm:pt>
    <dgm:pt modelId="{81D4890E-7433-450C-B541-664F3FD9ECA2}">
      <dgm:prSet/>
      <dgm:spPr/>
      <dgm:t>
        <a:bodyPr/>
        <a:lstStyle/>
        <a:p>
          <a:r>
            <a:rPr lang="en-US"/>
            <a:t>Visualizations</a:t>
          </a:r>
          <a:endParaRPr lang="en-IN"/>
        </a:p>
      </dgm:t>
    </dgm:pt>
    <dgm:pt modelId="{6BD242D7-D97B-49B3-B203-EDD66E5CD892}" type="parTrans" cxnId="{3E59BED6-5E83-437A-A847-81CCA402724C}">
      <dgm:prSet/>
      <dgm:spPr/>
      <dgm:t>
        <a:bodyPr/>
        <a:lstStyle/>
        <a:p>
          <a:endParaRPr lang="en-IN"/>
        </a:p>
      </dgm:t>
    </dgm:pt>
    <dgm:pt modelId="{3A6845A5-B33D-46F0-9C80-EC1CD13841DE}" type="sibTrans" cxnId="{3E59BED6-5E83-437A-A847-81CCA402724C}">
      <dgm:prSet/>
      <dgm:spPr/>
      <dgm:t>
        <a:bodyPr/>
        <a:lstStyle/>
        <a:p>
          <a:endParaRPr lang="en-IN"/>
        </a:p>
      </dgm:t>
    </dgm:pt>
    <dgm:pt modelId="{DC03B942-2AE5-4C5C-9F23-DC31734782AD}">
      <dgm:prSet/>
      <dgm:spPr/>
      <dgm:t>
        <a:bodyPr/>
        <a:lstStyle/>
        <a:p>
          <a:r>
            <a:rPr lang="en-US"/>
            <a:t>Feature Relationships</a:t>
          </a:r>
          <a:endParaRPr lang="en-IN"/>
        </a:p>
      </dgm:t>
    </dgm:pt>
    <dgm:pt modelId="{BC95B58E-D532-4332-98C7-A59695F518FC}" type="parTrans" cxnId="{669A2B9C-B81A-4B83-99AF-B5E1C744E41D}">
      <dgm:prSet/>
      <dgm:spPr/>
      <dgm:t>
        <a:bodyPr/>
        <a:lstStyle/>
        <a:p>
          <a:endParaRPr lang="en-IN"/>
        </a:p>
      </dgm:t>
    </dgm:pt>
    <dgm:pt modelId="{61151F8A-0B86-4A0C-A033-0B172ED6244B}" type="sibTrans" cxnId="{669A2B9C-B81A-4B83-99AF-B5E1C744E41D}">
      <dgm:prSet/>
      <dgm:spPr/>
      <dgm:t>
        <a:bodyPr/>
        <a:lstStyle/>
        <a:p>
          <a:endParaRPr lang="en-IN"/>
        </a:p>
      </dgm:t>
    </dgm:pt>
    <dgm:pt modelId="{D34137A1-62F2-4592-82FC-A3ACF24C9317}">
      <dgm:prSet/>
      <dgm:spPr/>
      <dgm:t>
        <a:bodyPr/>
        <a:lstStyle/>
        <a:p>
          <a:r>
            <a:rPr lang="en-US" b="1"/>
            <a:t>Data Preprocessing</a:t>
          </a:r>
          <a:endParaRPr lang="en-IN"/>
        </a:p>
      </dgm:t>
    </dgm:pt>
    <dgm:pt modelId="{26A70EA2-5A50-49FD-B456-8642DE82C70E}" type="parTrans" cxnId="{0FBF02A3-1378-4520-B898-07E01169C405}">
      <dgm:prSet/>
      <dgm:spPr/>
      <dgm:t>
        <a:bodyPr/>
        <a:lstStyle/>
        <a:p>
          <a:endParaRPr lang="en-IN"/>
        </a:p>
      </dgm:t>
    </dgm:pt>
    <dgm:pt modelId="{BC904F14-8C39-4EA6-ABE9-5E8F99F774AC}" type="sibTrans" cxnId="{0FBF02A3-1378-4520-B898-07E01169C405}">
      <dgm:prSet/>
      <dgm:spPr/>
      <dgm:t>
        <a:bodyPr/>
        <a:lstStyle/>
        <a:p>
          <a:endParaRPr lang="en-IN"/>
        </a:p>
      </dgm:t>
    </dgm:pt>
    <dgm:pt modelId="{D7252DBD-6004-4853-8B55-FA3AF796BA76}">
      <dgm:prSet/>
      <dgm:spPr/>
      <dgm:t>
        <a:bodyPr/>
        <a:lstStyle/>
        <a:p>
          <a:r>
            <a:rPr lang="en-US"/>
            <a:t>Handling Missing Values</a:t>
          </a:r>
          <a:endParaRPr lang="en-IN"/>
        </a:p>
      </dgm:t>
    </dgm:pt>
    <dgm:pt modelId="{B90B2C89-AE41-4873-9BCC-742FCF1107B8}" type="parTrans" cxnId="{FF525DCB-09D4-4E11-9417-D6BECB54B008}">
      <dgm:prSet/>
      <dgm:spPr/>
      <dgm:t>
        <a:bodyPr/>
        <a:lstStyle/>
        <a:p>
          <a:endParaRPr lang="en-IN"/>
        </a:p>
      </dgm:t>
    </dgm:pt>
    <dgm:pt modelId="{A8356DAF-DC11-4E1D-A561-50E395EC762B}" type="sibTrans" cxnId="{FF525DCB-09D4-4E11-9417-D6BECB54B008}">
      <dgm:prSet/>
      <dgm:spPr/>
      <dgm:t>
        <a:bodyPr/>
        <a:lstStyle/>
        <a:p>
          <a:endParaRPr lang="en-IN"/>
        </a:p>
      </dgm:t>
    </dgm:pt>
    <dgm:pt modelId="{6A79FE2B-8221-4B67-8FC9-7153D5BB23F9}">
      <dgm:prSet/>
      <dgm:spPr/>
      <dgm:t>
        <a:bodyPr/>
        <a:lstStyle/>
        <a:p>
          <a:r>
            <a:rPr lang="en-US"/>
            <a:t>Outlier Treatment</a:t>
          </a:r>
          <a:endParaRPr lang="en-IN"/>
        </a:p>
      </dgm:t>
    </dgm:pt>
    <dgm:pt modelId="{CD998D3F-4432-4DF1-A0F7-B9F4F79B95F2}" type="parTrans" cxnId="{5985D363-6D84-4357-AF03-B18D6C518030}">
      <dgm:prSet/>
      <dgm:spPr/>
      <dgm:t>
        <a:bodyPr/>
        <a:lstStyle/>
        <a:p>
          <a:endParaRPr lang="en-IN"/>
        </a:p>
      </dgm:t>
    </dgm:pt>
    <dgm:pt modelId="{FBCA4801-D22C-45B4-9B40-784EDB044D1C}" type="sibTrans" cxnId="{5985D363-6D84-4357-AF03-B18D6C518030}">
      <dgm:prSet/>
      <dgm:spPr/>
      <dgm:t>
        <a:bodyPr/>
        <a:lstStyle/>
        <a:p>
          <a:endParaRPr lang="en-IN"/>
        </a:p>
      </dgm:t>
    </dgm:pt>
    <dgm:pt modelId="{9522034D-F370-45CF-9C8F-63F2350E5202}">
      <dgm:prSet/>
      <dgm:spPr/>
      <dgm:t>
        <a:bodyPr/>
        <a:lstStyle/>
        <a:p>
          <a:r>
            <a:rPr lang="en-US"/>
            <a:t>Feature Selection Techniques</a:t>
          </a:r>
          <a:endParaRPr lang="en-IN"/>
        </a:p>
      </dgm:t>
    </dgm:pt>
    <dgm:pt modelId="{BEB9D99B-1101-44F8-90B0-D82A75FAE15C}" type="parTrans" cxnId="{01125087-34AD-4FAF-86B1-4188D5B434E5}">
      <dgm:prSet/>
      <dgm:spPr/>
      <dgm:t>
        <a:bodyPr/>
        <a:lstStyle/>
        <a:p>
          <a:endParaRPr lang="en-IN"/>
        </a:p>
      </dgm:t>
    </dgm:pt>
    <dgm:pt modelId="{3932E49E-ECEE-43BC-AF87-93DBEAF8C672}" type="sibTrans" cxnId="{01125087-34AD-4FAF-86B1-4188D5B434E5}">
      <dgm:prSet/>
      <dgm:spPr/>
      <dgm:t>
        <a:bodyPr/>
        <a:lstStyle/>
        <a:p>
          <a:endParaRPr lang="en-IN"/>
        </a:p>
      </dgm:t>
    </dgm:pt>
    <dgm:pt modelId="{E842314A-2C90-43B0-84A7-632303CD2955}">
      <dgm:prSet/>
      <dgm:spPr/>
      <dgm:t>
        <a:bodyPr/>
        <a:lstStyle/>
        <a:p>
          <a:r>
            <a:rPr lang="en-US" b="1"/>
            <a:t>Addressing Class Imbalance</a:t>
          </a:r>
          <a:endParaRPr lang="en-IN"/>
        </a:p>
      </dgm:t>
    </dgm:pt>
    <dgm:pt modelId="{7AB8CF61-E604-4B81-8011-EEA44090AFBC}" type="parTrans" cxnId="{5E8028F6-67B7-4B8A-A247-8A109C48C187}">
      <dgm:prSet/>
      <dgm:spPr/>
      <dgm:t>
        <a:bodyPr/>
        <a:lstStyle/>
        <a:p>
          <a:endParaRPr lang="en-IN"/>
        </a:p>
      </dgm:t>
    </dgm:pt>
    <dgm:pt modelId="{2311034F-AE11-41FF-BF61-EF7C4659004D}" type="sibTrans" cxnId="{5E8028F6-67B7-4B8A-A247-8A109C48C187}">
      <dgm:prSet/>
      <dgm:spPr/>
      <dgm:t>
        <a:bodyPr/>
        <a:lstStyle/>
        <a:p>
          <a:endParaRPr lang="en-IN"/>
        </a:p>
      </dgm:t>
    </dgm:pt>
    <dgm:pt modelId="{86327981-796E-4A48-8B74-7D1E2F31BAF1}">
      <dgm:prSet/>
      <dgm:spPr/>
      <dgm:t>
        <a:bodyPr/>
        <a:lstStyle/>
        <a:p>
          <a:r>
            <a:rPr lang="en-US"/>
            <a:t>Down Sampling</a:t>
          </a:r>
          <a:endParaRPr lang="en-IN"/>
        </a:p>
      </dgm:t>
    </dgm:pt>
    <dgm:pt modelId="{22E4BC34-4447-4572-A630-63FD941BA95C}" type="parTrans" cxnId="{1EB123D1-E5DC-4787-8D1C-E4F7AB47DCFB}">
      <dgm:prSet/>
      <dgm:spPr/>
      <dgm:t>
        <a:bodyPr/>
        <a:lstStyle/>
        <a:p>
          <a:endParaRPr lang="en-IN"/>
        </a:p>
      </dgm:t>
    </dgm:pt>
    <dgm:pt modelId="{95E71616-5809-4CCE-B92E-30E325C65354}" type="sibTrans" cxnId="{1EB123D1-E5DC-4787-8D1C-E4F7AB47DCFB}">
      <dgm:prSet/>
      <dgm:spPr/>
      <dgm:t>
        <a:bodyPr/>
        <a:lstStyle/>
        <a:p>
          <a:endParaRPr lang="en-IN"/>
        </a:p>
      </dgm:t>
    </dgm:pt>
    <dgm:pt modelId="{C910F7EA-93E1-4817-8AE2-21DE8765B103}">
      <dgm:prSet/>
      <dgm:spPr/>
      <dgm:t>
        <a:bodyPr/>
        <a:lstStyle/>
        <a:p>
          <a:r>
            <a:rPr lang="en-US"/>
            <a:t>Up Sampling Techniques</a:t>
          </a:r>
          <a:endParaRPr lang="en-IN"/>
        </a:p>
      </dgm:t>
    </dgm:pt>
    <dgm:pt modelId="{295543C4-C318-43A7-A07E-655CE636D9DD}" type="parTrans" cxnId="{0FDE334C-8A55-4E8C-9D66-65CD17795ACA}">
      <dgm:prSet/>
      <dgm:spPr/>
      <dgm:t>
        <a:bodyPr/>
        <a:lstStyle/>
        <a:p>
          <a:endParaRPr lang="en-IN"/>
        </a:p>
      </dgm:t>
    </dgm:pt>
    <dgm:pt modelId="{1BC4C0EB-B7F2-44C5-9427-B97A5F07447A}" type="sibTrans" cxnId="{0FDE334C-8A55-4E8C-9D66-65CD17795ACA}">
      <dgm:prSet/>
      <dgm:spPr/>
      <dgm:t>
        <a:bodyPr/>
        <a:lstStyle/>
        <a:p>
          <a:endParaRPr lang="en-IN"/>
        </a:p>
      </dgm:t>
    </dgm:pt>
    <dgm:pt modelId="{1CE9797D-5115-44CC-9EE5-AFFD9AD1760E}">
      <dgm:prSet/>
      <dgm:spPr/>
      <dgm:t>
        <a:bodyPr/>
        <a:lstStyle/>
        <a:p>
          <a:r>
            <a:rPr lang="en-US"/>
            <a:t>SMOTE Method</a:t>
          </a:r>
          <a:endParaRPr lang="en-IN"/>
        </a:p>
      </dgm:t>
    </dgm:pt>
    <dgm:pt modelId="{0F1D71A9-723A-45C1-9206-3B5DAA758318}" type="parTrans" cxnId="{87A76588-43DA-47B6-A3B8-E1623BC3C748}">
      <dgm:prSet/>
      <dgm:spPr/>
      <dgm:t>
        <a:bodyPr/>
        <a:lstStyle/>
        <a:p>
          <a:endParaRPr lang="en-IN"/>
        </a:p>
      </dgm:t>
    </dgm:pt>
    <dgm:pt modelId="{F0A96DF1-F701-46E3-BC1E-645D4C03EA70}" type="sibTrans" cxnId="{87A76588-43DA-47B6-A3B8-E1623BC3C748}">
      <dgm:prSet/>
      <dgm:spPr/>
      <dgm:t>
        <a:bodyPr/>
        <a:lstStyle/>
        <a:p>
          <a:endParaRPr lang="en-IN"/>
        </a:p>
      </dgm:t>
    </dgm:pt>
    <dgm:pt modelId="{72886915-85C2-4CA3-9DB4-0E8767907235}">
      <dgm:prSet/>
      <dgm:spPr/>
      <dgm:t>
        <a:bodyPr/>
        <a:lstStyle/>
        <a:p>
          <a:r>
            <a:rPr lang="en-US" b="1"/>
            <a:t>Conclusion</a:t>
          </a:r>
          <a:endParaRPr lang="en-IN"/>
        </a:p>
      </dgm:t>
    </dgm:pt>
    <dgm:pt modelId="{BA0EFBF4-5C48-404C-ADD0-52A3B0052E9C}" type="parTrans" cxnId="{9EDA9134-9572-4B11-B5DF-98C1854E4C21}">
      <dgm:prSet/>
      <dgm:spPr/>
      <dgm:t>
        <a:bodyPr/>
        <a:lstStyle/>
        <a:p>
          <a:endParaRPr lang="en-IN"/>
        </a:p>
      </dgm:t>
    </dgm:pt>
    <dgm:pt modelId="{BC9A58CB-0DE9-4B76-B39B-5B3B77C8150F}" type="sibTrans" cxnId="{9EDA9134-9572-4B11-B5DF-98C1854E4C21}">
      <dgm:prSet/>
      <dgm:spPr/>
      <dgm:t>
        <a:bodyPr/>
        <a:lstStyle/>
        <a:p>
          <a:endParaRPr lang="en-IN"/>
        </a:p>
      </dgm:t>
    </dgm:pt>
    <dgm:pt modelId="{660E46A1-5755-4FC5-A2CE-900A1E77472E}">
      <dgm:prSet/>
      <dgm:spPr/>
      <dgm:t>
        <a:bodyPr/>
        <a:lstStyle/>
        <a:p>
          <a:r>
            <a:rPr lang="en-US"/>
            <a:t>Summary of Findings</a:t>
          </a:r>
          <a:endParaRPr lang="en-IN"/>
        </a:p>
      </dgm:t>
    </dgm:pt>
    <dgm:pt modelId="{4226B5D9-150E-4814-85AF-E999B212D85C}" type="parTrans" cxnId="{6F8C5670-F832-4E71-901C-13BD92369E3A}">
      <dgm:prSet/>
      <dgm:spPr/>
      <dgm:t>
        <a:bodyPr/>
        <a:lstStyle/>
        <a:p>
          <a:endParaRPr lang="en-IN"/>
        </a:p>
      </dgm:t>
    </dgm:pt>
    <dgm:pt modelId="{1DD2C361-CE0D-4C5F-ACF4-EDD51175266D}" type="sibTrans" cxnId="{6F8C5670-F832-4E71-901C-13BD92369E3A}">
      <dgm:prSet/>
      <dgm:spPr/>
      <dgm:t>
        <a:bodyPr/>
        <a:lstStyle/>
        <a:p>
          <a:endParaRPr lang="en-IN"/>
        </a:p>
      </dgm:t>
    </dgm:pt>
    <dgm:pt modelId="{E54B024A-2777-44E2-8E7B-FC16CC8D513B}">
      <dgm:prSet/>
      <dgm:spPr/>
      <dgm:t>
        <a:bodyPr/>
        <a:lstStyle/>
        <a:p>
          <a:r>
            <a:rPr lang="en-US"/>
            <a:t>Future Work</a:t>
          </a:r>
          <a:endParaRPr lang="en-IN"/>
        </a:p>
      </dgm:t>
    </dgm:pt>
    <dgm:pt modelId="{63A8EDC0-C1B7-456F-8202-C8FDA6616759}" type="parTrans" cxnId="{AAC5CA1B-5CC6-4774-AC88-85BF62D95FA8}">
      <dgm:prSet/>
      <dgm:spPr/>
      <dgm:t>
        <a:bodyPr/>
        <a:lstStyle/>
        <a:p>
          <a:endParaRPr lang="en-IN"/>
        </a:p>
      </dgm:t>
    </dgm:pt>
    <dgm:pt modelId="{D69EAB7D-65F9-4881-A67C-C41C74B134EA}" type="sibTrans" cxnId="{AAC5CA1B-5CC6-4774-AC88-85BF62D95FA8}">
      <dgm:prSet/>
      <dgm:spPr/>
      <dgm:t>
        <a:bodyPr/>
        <a:lstStyle/>
        <a:p>
          <a:endParaRPr lang="en-IN"/>
        </a:p>
      </dgm:t>
    </dgm:pt>
    <dgm:pt modelId="{37D2B268-7FC4-4CE2-BB0D-171C8BC1F86F}" type="pres">
      <dgm:prSet presAssocID="{1B97826C-D014-46B4-ACDF-CDB0FD972E0A}" presName="Name0" presStyleCnt="0">
        <dgm:presLayoutVars>
          <dgm:dir/>
          <dgm:animLvl val="lvl"/>
          <dgm:resizeHandles val="exact"/>
        </dgm:presLayoutVars>
      </dgm:prSet>
      <dgm:spPr/>
    </dgm:pt>
    <dgm:pt modelId="{9BA59DBB-770A-484E-9481-DE54BBC5DD8D}" type="pres">
      <dgm:prSet presAssocID="{F0B40358-0826-4F80-BA3D-ACC49C133564}" presName="linNode" presStyleCnt="0"/>
      <dgm:spPr/>
    </dgm:pt>
    <dgm:pt modelId="{302B843E-B74E-4FD9-A933-48EE51A04210}" type="pres">
      <dgm:prSet presAssocID="{F0B40358-0826-4F80-BA3D-ACC49C133564}" presName="parentText" presStyleLbl="node1" presStyleIdx="0" presStyleCnt="5">
        <dgm:presLayoutVars>
          <dgm:chMax val="1"/>
          <dgm:bulletEnabled val="1"/>
        </dgm:presLayoutVars>
      </dgm:prSet>
      <dgm:spPr/>
    </dgm:pt>
    <dgm:pt modelId="{9A4CAADD-5CF0-4170-9848-B537EC633F6E}" type="pres">
      <dgm:prSet presAssocID="{F0B40358-0826-4F80-BA3D-ACC49C133564}" presName="descendantText" presStyleLbl="alignAccFollowNode1" presStyleIdx="0" presStyleCnt="5">
        <dgm:presLayoutVars>
          <dgm:bulletEnabled val="1"/>
        </dgm:presLayoutVars>
      </dgm:prSet>
      <dgm:spPr/>
    </dgm:pt>
    <dgm:pt modelId="{DD2C5770-9601-41E7-8967-A4B95A6BB5F6}" type="pres">
      <dgm:prSet presAssocID="{757C1814-B20A-4F48-BD6E-25E22069C6F8}" presName="sp" presStyleCnt="0"/>
      <dgm:spPr/>
    </dgm:pt>
    <dgm:pt modelId="{EEDB9592-EEB9-411B-81A4-44A90CEBAFEA}" type="pres">
      <dgm:prSet presAssocID="{5E3ECC0F-AFD9-48DA-BBE0-5B22E73FFF01}" presName="linNode" presStyleCnt="0"/>
      <dgm:spPr/>
    </dgm:pt>
    <dgm:pt modelId="{9F5DAEFB-051F-4C05-B365-B17A0F4E4668}" type="pres">
      <dgm:prSet presAssocID="{5E3ECC0F-AFD9-48DA-BBE0-5B22E73FFF01}" presName="parentText" presStyleLbl="node1" presStyleIdx="1" presStyleCnt="5">
        <dgm:presLayoutVars>
          <dgm:chMax val="1"/>
          <dgm:bulletEnabled val="1"/>
        </dgm:presLayoutVars>
      </dgm:prSet>
      <dgm:spPr/>
    </dgm:pt>
    <dgm:pt modelId="{BA366D54-D4D2-44BD-AAA6-64BE2FD2625E}" type="pres">
      <dgm:prSet presAssocID="{5E3ECC0F-AFD9-48DA-BBE0-5B22E73FFF01}" presName="descendantText" presStyleLbl="alignAccFollowNode1" presStyleIdx="1" presStyleCnt="5">
        <dgm:presLayoutVars>
          <dgm:bulletEnabled val="1"/>
        </dgm:presLayoutVars>
      </dgm:prSet>
      <dgm:spPr/>
    </dgm:pt>
    <dgm:pt modelId="{08E3D00B-911D-4635-AA97-36C350533AAB}" type="pres">
      <dgm:prSet presAssocID="{8127282A-7601-483D-95CC-BD3B41E8DCC8}" presName="sp" presStyleCnt="0"/>
      <dgm:spPr/>
    </dgm:pt>
    <dgm:pt modelId="{208ACA9C-1D3D-4151-AE69-40AF6463B761}" type="pres">
      <dgm:prSet presAssocID="{D34137A1-62F2-4592-82FC-A3ACF24C9317}" presName="linNode" presStyleCnt="0"/>
      <dgm:spPr/>
    </dgm:pt>
    <dgm:pt modelId="{A33C6452-AE54-403B-A0BC-014F6EB80B4E}" type="pres">
      <dgm:prSet presAssocID="{D34137A1-62F2-4592-82FC-A3ACF24C9317}" presName="parentText" presStyleLbl="node1" presStyleIdx="2" presStyleCnt="5">
        <dgm:presLayoutVars>
          <dgm:chMax val="1"/>
          <dgm:bulletEnabled val="1"/>
        </dgm:presLayoutVars>
      </dgm:prSet>
      <dgm:spPr/>
    </dgm:pt>
    <dgm:pt modelId="{59E6933B-0441-42D7-9C42-5E94A52AACB3}" type="pres">
      <dgm:prSet presAssocID="{D34137A1-62F2-4592-82FC-A3ACF24C9317}" presName="descendantText" presStyleLbl="alignAccFollowNode1" presStyleIdx="2" presStyleCnt="5">
        <dgm:presLayoutVars>
          <dgm:bulletEnabled val="1"/>
        </dgm:presLayoutVars>
      </dgm:prSet>
      <dgm:spPr/>
    </dgm:pt>
    <dgm:pt modelId="{5231DE16-DEF2-4944-AB59-2D09B7CE5E3C}" type="pres">
      <dgm:prSet presAssocID="{BC904F14-8C39-4EA6-ABE9-5E8F99F774AC}" presName="sp" presStyleCnt="0"/>
      <dgm:spPr/>
    </dgm:pt>
    <dgm:pt modelId="{7A8C4245-ABFA-4DD8-AD05-DC2C3590B2A4}" type="pres">
      <dgm:prSet presAssocID="{E842314A-2C90-43B0-84A7-632303CD2955}" presName="linNode" presStyleCnt="0"/>
      <dgm:spPr/>
    </dgm:pt>
    <dgm:pt modelId="{90B1CA7A-A8C6-4A59-A8E1-E62F250A633F}" type="pres">
      <dgm:prSet presAssocID="{E842314A-2C90-43B0-84A7-632303CD2955}" presName="parentText" presStyleLbl="node1" presStyleIdx="3" presStyleCnt="5">
        <dgm:presLayoutVars>
          <dgm:chMax val="1"/>
          <dgm:bulletEnabled val="1"/>
        </dgm:presLayoutVars>
      </dgm:prSet>
      <dgm:spPr/>
    </dgm:pt>
    <dgm:pt modelId="{97A70D17-97DE-47C9-8AC9-E86FEBB0F5E2}" type="pres">
      <dgm:prSet presAssocID="{E842314A-2C90-43B0-84A7-632303CD2955}" presName="descendantText" presStyleLbl="alignAccFollowNode1" presStyleIdx="3" presStyleCnt="5">
        <dgm:presLayoutVars>
          <dgm:bulletEnabled val="1"/>
        </dgm:presLayoutVars>
      </dgm:prSet>
      <dgm:spPr/>
    </dgm:pt>
    <dgm:pt modelId="{63BA67E0-7F9E-42E9-B2AB-2F567F7E982D}" type="pres">
      <dgm:prSet presAssocID="{2311034F-AE11-41FF-BF61-EF7C4659004D}" presName="sp" presStyleCnt="0"/>
      <dgm:spPr/>
    </dgm:pt>
    <dgm:pt modelId="{5DD2AF98-625A-48DA-8D0A-9F29475EF86F}" type="pres">
      <dgm:prSet presAssocID="{72886915-85C2-4CA3-9DB4-0E8767907235}" presName="linNode" presStyleCnt="0"/>
      <dgm:spPr/>
    </dgm:pt>
    <dgm:pt modelId="{BB28EA0F-6F39-428F-B3D9-90F1296E66F1}" type="pres">
      <dgm:prSet presAssocID="{72886915-85C2-4CA3-9DB4-0E8767907235}" presName="parentText" presStyleLbl="node1" presStyleIdx="4" presStyleCnt="5">
        <dgm:presLayoutVars>
          <dgm:chMax val="1"/>
          <dgm:bulletEnabled val="1"/>
        </dgm:presLayoutVars>
      </dgm:prSet>
      <dgm:spPr/>
    </dgm:pt>
    <dgm:pt modelId="{DA90DE94-F02C-46E4-9E28-7F96593E11AD}" type="pres">
      <dgm:prSet presAssocID="{72886915-85C2-4CA3-9DB4-0E8767907235}" presName="descendantText" presStyleLbl="alignAccFollowNode1" presStyleIdx="4" presStyleCnt="5">
        <dgm:presLayoutVars>
          <dgm:bulletEnabled val="1"/>
        </dgm:presLayoutVars>
      </dgm:prSet>
      <dgm:spPr/>
    </dgm:pt>
  </dgm:ptLst>
  <dgm:cxnLst>
    <dgm:cxn modelId="{12A29901-EEEA-4A33-A841-63A1E28BAEC1}" type="presOf" srcId="{E842314A-2C90-43B0-84A7-632303CD2955}" destId="{90B1CA7A-A8C6-4A59-A8E1-E62F250A633F}" srcOrd="0" destOrd="0" presId="urn:microsoft.com/office/officeart/2005/8/layout/vList5"/>
    <dgm:cxn modelId="{E202390E-F411-4A63-8973-25EB5C391706}" srcId="{5E3ECC0F-AFD9-48DA-BBE0-5B22E73FFF01}" destId="{7021F317-65D8-433B-91A2-0649AC4DBBB4}" srcOrd="0" destOrd="0" parTransId="{23B9E139-D412-4672-8CEE-62A7470230E4}" sibTransId="{0E5162E4-9937-4FBD-802E-7C3080E9CBAA}"/>
    <dgm:cxn modelId="{612F7818-D6CE-4775-9FEF-BFEEDF7F572B}" type="presOf" srcId="{D0DADD12-29A7-41F7-A3E6-295DAAD95288}" destId="{9A4CAADD-5CF0-4170-9848-B537EC633F6E}" srcOrd="0" destOrd="0" presId="urn:microsoft.com/office/officeart/2005/8/layout/vList5"/>
    <dgm:cxn modelId="{AAC5CA1B-5CC6-4774-AC88-85BF62D95FA8}" srcId="{72886915-85C2-4CA3-9DB4-0E8767907235}" destId="{E54B024A-2777-44E2-8E7B-FC16CC8D513B}" srcOrd="1" destOrd="0" parTransId="{63A8EDC0-C1B7-456F-8202-C8FDA6616759}" sibTransId="{D69EAB7D-65F9-4881-A67C-C41C74B134EA}"/>
    <dgm:cxn modelId="{66BBB922-D1B8-4979-8C5A-13B137C2AE52}" type="presOf" srcId="{7021F317-65D8-433B-91A2-0649AC4DBBB4}" destId="{BA366D54-D4D2-44BD-AAA6-64BE2FD2625E}" srcOrd="0" destOrd="0" presId="urn:microsoft.com/office/officeart/2005/8/layout/vList5"/>
    <dgm:cxn modelId="{ADF06425-6D5A-4FFD-A435-21A91C6AAFDB}" type="presOf" srcId="{86327981-796E-4A48-8B74-7D1E2F31BAF1}" destId="{97A70D17-97DE-47C9-8AC9-E86FEBB0F5E2}" srcOrd="0" destOrd="0" presId="urn:microsoft.com/office/officeart/2005/8/layout/vList5"/>
    <dgm:cxn modelId="{9EDA9134-9572-4B11-B5DF-98C1854E4C21}" srcId="{1B97826C-D014-46B4-ACDF-CDB0FD972E0A}" destId="{72886915-85C2-4CA3-9DB4-0E8767907235}" srcOrd="4" destOrd="0" parTransId="{BA0EFBF4-5C48-404C-ADD0-52A3B0052E9C}" sibTransId="{BC9A58CB-0DE9-4B76-B39B-5B3B77C8150F}"/>
    <dgm:cxn modelId="{4CF3B741-404F-4648-92C3-1533B9AEA6FF}" srcId="{F0B40358-0826-4F80-BA3D-ACC49C133564}" destId="{F13E2CB7-E2FF-49FA-8318-B408E85B7754}" srcOrd="1" destOrd="0" parTransId="{4BE6A06F-2CF3-4946-A6C1-22C7986F9E7A}" sibTransId="{5B5C8835-0366-445B-8EE4-29F15104E679}"/>
    <dgm:cxn modelId="{5985D363-6D84-4357-AF03-B18D6C518030}" srcId="{D34137A1-62F2-4592-82FC-A3ACF24C9317}" destId="{6A79FE2B-8221-4B67-8FC9-7153D5BB23F9}" srcOrd="1" destOrd="0" parTransId="{CD998D3F-4432-4DF1-A0F7-B9F4F79B95F2}" sibTransId="{FBCA4801-D22C-45B4-9B40-784EDB044D1C}"/>
    <dgm:cxn modelId="{46E1BC45-7032-438B-90A3-E8C7D2C3244B}" srcId="{1B97826C-D014-46B4-ACDF-CDB0FD972E0A}" destId="{F0B40358-0826-4F80-BA3D-ACC49C133564}" srcOrd="0" destOrd="0" parTransId="{1C7652EE-3A3E-4C2C-8745-15800C8E4FC5}" sibTransId="{757C1814-B20A-4F48-BD6E-25E22069C6F8}"/>
    <dgm:cxn modelId="{94D71948-E469-448D-AA91-58C77CBEABD1}" srcId="{1B97826C-D014-46B4-ACDF-CDB0FD972E0A}" destId="{5E3ECC0F-AFD9-48DA-BBE0-5B22E73FFF01}" srcOrd="1" destOrd="0" parTransId="{7F487E8F-1BE0-4D56-8219-73B19A53F3EB}" sibTransId="{8127282A-7601-483D-95CC-BD3B41E8DCC8}"/>
    <dgm:cxn modelId="{0FDE334C-8A55-4E8C-9D66-65CD17795ACA}" srcId="{E842314A-2C90-43B0-84A7-632303CD2955}" destId="{C910F7EA-93E1-4817-8AE2-21DE8765B103}" srcOrd="1" destOrd="0" parTransId="{295543C4-C318-43A7-A07E-655CE636D9DD}" sibTransId="{1BC4C0EB-B7F2-44C5-9427-B97A5F07447A}"/>
    <dgm:cxn modelId="{C4471D4E-E832-4E02-B8EE-4427E16E0F39}" type="presOf" srcId="{6A79FE2B-8221-4B67-8FC9-7153D5BB23F9}" destId="{59E6933B-0441-42D7-9C42-5E94A52AACB3}" srcOrd="0" destOrd="1" presId="urn:microsoft.com/office/officeart/2005/8/layout/vList5"/>
    <dgm:cxn modelId="{6F8C5670-F832-4E71-901C-13BD92369E3A}" srcId="{72886915-85C2-4CA3-9DB4-0E8767907235}" destId="{660E46A1-5755-4FC5-A2CE-900A1E77472E}" srcOrd="0" destOrd="0" parTransId="{4226B5D9-150E-4814-85AF-E999B212D85C}" sibTransId="{1DD2C361-CE0D-4C5F-ACF4-EDD51175266D}"/>
    <dgm:cxn modelId="{A8AE8551-C760-42E2-AC13-B48F00739DDB}" type="presOf" srcId="{DC03B942-2AE5-4C5C-9F23-DC31734782AD}" destId="{BA366D54-D4D2-44BD-AAA6-64BE2FD2625E}" srcOrd="0" destOrd="2" presId="urn:microsoft.com/office/officeart/2005/8/layout/vList5"/>
    <dgm:cxn modelId="{B6CB4E54-3D92-4C6A-9D07-3C7304B229DE}" type="presOf" srcId="{1B97826C-D014-46B4-ACDF-CDB0FD972E0A}" destId="{37D2B268-7FC4-4CE2-BB0D-171C8BC1F86F}" srcOrd="0" destOrd="0" presId="urn:microsoft.com/office/officeart/2005/8/layout/vList5"/>
    <dgm:cxn modelId="{9F7DC054-81F8-46B6-8BF8-6A0C95FBB6DF}" type="presOf" srcId="{72886915-85C2-4CA3-9DB4-0E8767907235}" destId="{BB28EA0F-6F39-428F-B3D9-90F1296E66F1}" srcOrd="0" destOrd="0" presId="urn:microsoft.com/office/officeart/2005/8/layout/vList5"/>
    <dgm:cxn modelId="{3594EC57-64B4-4466-AA04-E0AFB91832F1}" type="presOf" srcId="{660E46A1-5755-4FC5-A2CE-900A1E77472E}" destId="{DA90DE94-F02C-46E4-9E28-7F96593E11AD}" srcOrd="0" destOrd="0" presId="urn:microsoft.com/office/officeart/2005/8/layout/vList5"/>
    <dgm:cxn modelId="{63AB6679-B7A5-40C6-93B6-57BB95C40661}" type="presOf" srcId="{D34137A1-62F2-4592-82FC-A3ACF24C9317}" destId="{A33C6452-AE54-403B-A0BC-014F6EB80B4E}" srcOrd="0" destOrd="0" presId="urn:microsoft.com/office/officeart/2005/8/layout/vList5"/>
    <dgm:cxn modelId="{9C725585-81B1-43CC-BB5B-D25AC5810625}" type="presOf" srcId="{9522034D-F370-45CF-9C8F-63F2350E5202}" destId="{59E6933B-0441-42D7-9C42-5E94A52AACB3}" srcOrd="0" destOrd="2" presId="urn:microsoft.com/office/officeart/2005/8/layout/vList5"/>
    <dgm:cxn modelId="{01125087-34AD-4FAF-86B1-4188D5B434E5}" srcId="{D34137A1-62F2-4592-82FC-A3ACF24C9317}" destId="{9522034D-F370-45CF-9C8F-63F2350E5202}" srcOrd="2" destOrd="0" parTransId="{BEB9D99B-1101-44F8-90B0-D82A75FAE15C}" sibTransId="{3932E49E-ECEE-43BC-AF87-93DBEAF8C672}"/>
    <dgm:cxn modelId="{87A76588-43DA-47B6-A3B8-E1623BC3C748}" srcId="{E842314A-2C90-43B0-84A7-632303CD2955}" destId="{1CE9797D-5115-44CC-9EE5-AFFD9AD1760E}" srcOrd="2" destOrd="0" parTransId="{0F1D71A9-723A-45C1-9206-3B5DAA758318}" sibTransId="{F0A96DF1-F701-46E3-BC1E-645D4C03EA70}"/>
    <dgm:cxn modelId="{E2FB8E8B-3A99-4A58-AAC4-8BC6DDBB0C4E}" type="presOf" srcId="{F0B40358-0826-4F80-BA3D-ACC49C133564}" destId="{302B843E-B74E-4FD9-A933-48EE51A04210}" srcOrd="0" destOrd="0" presId="urn:microsoft.com/office/officeart/2005/8/layout/vList5"/>
    <dgm:cxn modelId="{05D19A91-CACB-47AD-A4A1-3A7EF75DAC09}" type="presOf" srcId="{D7252DBD-6004-4853-8B55-FA3AF796BA76}" destId="{59E6933B-0441-42D7-9C42-5E94A52AACB3}" srcOrd="0" destOrd="0" presId="urn:microsoft.com/office/officeart/2005/8/layout/vList5"/>
    <dgm:cxn modelId="{DFC2B992-31F2-4D04-8F89-2A7E10FC0B22}" type="presOf" srcId="{C910F7EA-93E1-4817-8AE2-21DE8765B103}" destId="{97A70D17-97DE-47C9-8AC9-E86FEBB0F5E2}" srcOrd="0" destOrd="1" presId="urn:microsoft.com/office/officeart/2005/8/layout/vList5"/>
    <dgm:cxn modelId="{38004294-7D71-46DD-8F02-CC29847DF222}" type="presOf" srcId="{81D4890E-7433-450C-B541-664F3FD9ECA2}" destId="{BA366D54-D4D2-44BD-AAA6-64BE2FD2625E}" srcOrd="0" destOrd="1" presId="urn:microsoft.com/office/officeart/2005/8/layout/vList5"/>
    <dgm:cxn modelId="{F3FBC394-056E-4C60-BC63-4F74E011AF36}" srcId="{F0B40358-0826-4F80-BA3D-ACC49C133564}" destId="{D0DADD12-29A7-41F7-A3E6-295DAAD95288}" srcOrd="0" destOrd="0" parTransId="{B7FFA3AF-CC61-493C-9860-7E1567640947}" sibTransId="{5DDA419F-555A-420D-9A38-085CCF894661}"/>
    <dgm:cxn modelId="{E8A9FC99-9B8B-4F15-B9CD-B7FFF51C609F}" type="presOf" srcId="{E54B024A-2777-44E2-8E7B-FC16CC8D513B}" destId="{DA90DE94-F02C-46E4-9E28-7F96593E11AD}" srcOrd="0" destOrd="1" presId="urn:microsoft.com/office/officeart/2005/8/layout/vList5"/>
    <dgm:cxn modelId="{4CE4FE9B-2147-49F0-82FD-954BF4423800}" type="presOf" srcId="{5E3ECC0F-AFD9-48DA-BBE0-5B22E73FFF01}" destId="{9F5DAEFB-051F-4C05-B365-B17A0F4E4668}" srcOrd="0" destOrd="0" presId="urn:microsoft.com/office/officeart/2005/8/layout/vList5"/>
    <dgm:cxn modelId="{669A2B9C-B81A-4B83-99AF-B5E1C744E41D}" srcId="{5E3ECC0F-AFD9-48DA-BBE0-5B22E73FFF01}" destId="{DC03B942-2AE5-4C5C-9F23-DC31734782AD}" srcOrd="2" destOrd="0" parTransId="{BC95B58E-D532-4332-98C7-A59695F518FC}" sibTransId="{61151F8A-0B86-4A0C-A033-0B172ED6244B}"/>
    <dgm:cxn modelId="{0FBF02A3-1378-4520-B898-07E01169C405}" srcId="{1B97826C-D014-46B4-ACDF-CDB0FD972E0A}" destId="{D34137A1-62F2-4592-82FC-A3ACF24C9317}" srcOrd="2" destOrd="0" parTransId="{26A70EA2-5A50-49FD-B456-8642DE82C70E}" sibTransId="{BC904F14-8C39-4EA6-ABE9-5E8F99F774AC}"/>
    <dgm:cxn modelId="{092F5AC1-05D9-45EC-9D83-837A69DE1622}" type="presOf" srcId="{1CE9797D-5115-44CC-9EE5-AFFD9AD1760E}" destId="{97A70D17-97DE-47C9-8AC9-E86FEBB0F5E2}" srcOrd="0" destOrd="2" presId="urn:microsoft.com/office/officeart/2005/8/layout/vList5"/>
    <dgm:cxn modelId="{FF525DCB-09D4-4E11-9417-D6BECB54B008}" srcId="{D34137A1-62F2-4592-82FC-A3ACF24C9317}" destId="{D7252DBD-6004-4853-8B55-FA3AF796BA76}" srcOrd="0" destOrd="0" parTransId="{B90B2C89-AE41-4873-9BCC-742FCF1107B8}" sibTransId="{A8356DAF-DC11-4E1D-A561-50E395EC762B}"/>
    <dgm:cxn modelId="{1EB123D1-E5DC-4787-8D1C-E4F7AB47DCFB}" srcId="{E842314A-2C90-43B0-84A7-632303CD2955}" destId="{86327981-796E-4A48-8B74-7D1E2F31BAF1}" srcOrd="0" destOrd="0" parTransId="{22E4BC34-4447-4572-A630-63FD941BA95C}" sibTransId="{95E71616-5809-4CCE-B92E-30E325C65354}"/>
    <dgm:cxn modelId="{3E59BED6-5E83-437A-A847-81CCA402724C}" srcId="{5E3ECC0F-AFD9-48DA-BBE0-5B22E73FFF01}" destId="{81D4890E-7433-450C-B541-664F3FD9ECA2}" srcOrd="1" destOrd="0" parTransId="{6BD242D7-D97B-49B3-B203-EDD66E5CD892}" sibTransId="{3A6845A5-B33D-46F0-9C80-EC1CD13841DE}"/>
    <dgm:cxn modelId="{0A4A85EC-CFE7-451D-B092-28B547385500}" type="presOf" srcId="{F13E2CB7-E2FF-49FA-8318-B408E85B7754}" destId="{9A4CAADD-5CF0-4170-9848-B537EC633F6E}" srcOrd="0" destOrd="1" presId="urn:microsoft.com/office/officeart/2005/8/layout/vList5"/>
    <dgm:cxn modelId="{5E8028F6-67B7-4B8A-A247-8A109C48C187}" srcId="{1B97826C-D014-46B4-ACDF-CDB0FD972E0A}" destId="{E842314A-2C90-43B0-84A7-632303CD2955}" srcOrd="3" destOrd="0" parTransId="{7AB8CF61-E604-4B81-8011-EEA44090AFBC}" sibTransId="{2311034F-AE11-41FF-BF61-EF7C4659004D}"/>
    <dgm:cxn modelId="{0D9912C4-5B2E-4093-9A84-3D7CAA6FDC28}" type="presParOf" srcId="{37D2B268-7FC4-4CE2-BB0D-171C8BC1F86F}" destId="{9BA59DBB-770A-484E-9481-DE54BBC5DD8D}" srcOrd="0" destOrd="0" presId="urn:microsoft.com/office/officeart/2005/8/layout/vList5"/>
    <dgm:cxn modelId="{1620E56B-5C88-4AF8-A9B1-6C7A6B12E904}" type="presParOf" srcId="{9BA59DBB-770A-484E-9481-DE54BBC5DD8D}" destId="{302B843E-B74E-4FD9-A933-48EE51A04210}" srcOrd="0" destOrd="0" presId="urn:microsoft.com/office/officeart/2005/8/layout/vList5"/>
    <dgm:cxn modelId="{AA5B7EB2-2E4C-4836-B7F6-3FEF144F963C}" type="presParOf" srcId="{9BA59DBB-770A-484E-9481-DE54BBC5DD8D}" destId="{9A4CAADD-5CF0-4170-9848-B537EC633F6E}" srcOrd="1" destOrd="0" presId="urn:microsoft.com/office/officeart/2005/8/layout/vList5"/>
    <dgm:cxn modelId="{8CEC344D-D733-445D-9D47-915D0CE85DEF}" type="presParOf" srcId="{37D2B268-7FC4-4CE2-BB0D-171C8BC1F86F}" destId="{DD2C5770-9601-41E7-8967-A4B95A6BB5F6}" srcOrd="1" destOrd="0" presId="urn:microsoft.com/office/officeart/2005/8/layout/vList5"/>
    <dgm:cxn modelId="{7DB5D8E2-745D-4232-9AD1-696053117BFE}" type="presParOf" srcId="{37D2B268-7FC4-4CE2-BB0D-171C8BC1F86F}" destId="{EEDB9592-EEB9-411B-81A4-44A90CEBAFEA}" srcOrd="2" destOrd="0" presId="urn:microsoft.com/office/officeart/2005/8/layout/vList5"/>
    <dgm:cxn modelId="{7007FBB2-371B-4285-B4E7-07F7B2F5959D}" type="presParOf" srcId="{EEDB9592-EEB9-411B-81A4-44A90CEBAFEA}" destId="{9F5DAEFB-051F-4C05-B365-B17A0F4E4668}" srcOrd="0" destOrd="0" presId="urn:microsoft.com/office/officeart/2005/8/layout/vList5"/>
    <dgm:cxn modelId="{836AEB7C-9004-45D7-9754-FA530D8BF726}" type="presParOf" srcId="{EEDB9592-EEB9-411B-81A4-44A90CEBAFEA}" destId="{BA366D54-D4D2-44BD-AAA6-64BE2FD2625E}" srcOrd="1" destOrd="0" presId="urn:microsoft.com/office/officeart/2005/8/layout/vList5"/>
    <dgm:cxn modelId="{BDFCE30F-21D3-4C72-8F4E-196D9AF69294}" type="presParOf" srcId="{37D2B268-7FC4-4CE2-BB0D-171C8BC1F86F}" destId="{08E3D00B-911D-4635-AA97-36C350533AAB}" srcOrd="3" destOrd="0" presId="urn:microsoft.com/office/officeart/2005/8/layout/vList5"/>
    <dgm:cxn modelId="{7CF5E13E-20FC-412A-8D73-CA566D2CF299}" type="presParOf" srcId="{37D2B268-7FC4-4CE2-BB0D-171C8BC1F86F}" destId="{208ACA9C-1D3D-4151-AE69-40AF6463B761}" srcOrd="4" destOrd="0" presId="urn:microsoft.com/office/officeart/2005/8/layout/vList5"/>
    <dgm:cxn modelId="{74F6750F-56B7-469C-B3EC-C56FBC7639EC}" type="presParOf" srcId="{208ACA9C-1D3D-4151-AE69-40AF6463B761}" destId="{A33C6452-AE54-403B-A0BC-014F6EB80B4E}" srcOrd="0" destOrd="0" presId="urn:microsoft.com/office/officeart/2005/8/layout/vList5"/>
    <dgm:cxn modelId="{05C54A95-5428-4C27-9CB2-AB3665FBF849}" type="presParOf" srcId="{208ACA9C-1D3D-4151-AE69-40AF6463B761}" destId="{59E6933B-0441-42D7-9C42-5E94A52AACB3}" srcOrd="1" destOrd="0" presId="urn:microsoft.com/office/officeart/2005/8/layout/vList5"/>
    <dgm:cxn modelId="{85CD5800-0996-41BC-A1F1-A853D1779050}" type="presParOf" srcId="{37D2B268-7FC4-4CE2-BB0D-171C8BC1F86F}" destId="{5231DE16-DEF2-4944-AB59-2D09B7CE5E3C}" srcOrd="5" destOrd="0" presId="urn:microsoft.com/office/officeart/2005/8/layout/vList5"/>
    <dgm:cxn modelId="{2D593A94-F868-4D22-91E8-43AE6768ABBA}" type="presParOf" srcId="{37D2B268-7FC4-4CE2-BB0D-171C8BC1F86F}" destId="{7A8C4245-ABFA-4DD8-AD05-DC2C3590B2A4}" srcOrd="6" destOrd="0" presId="urn:microsoft.com/office/officeart/2005/8/layout/vList5"/>
    <dgm:cxn modelId="{C60C7BB4-B62D-4CC3-A3EF-316CD6B59DB1}" type="presParOf" srcId="{7A8C4245-ABFA-4DD8-AD05-DC2C3590B2A4}" destId="{90B1CA7A-A8C6-4A59-A8E1-E62F250A633F}" srcOrd="0" destOrd="0" presId="urn:microsoft.com/office/officeart/2005/8/layout/vList5"/>
    <dgm:cxn modelId="{FFE67CBF-DE54-40AF-8634-BCB143902E21}" type="presParOf" srcId="{7A8C4245-ABFA-4DD8-AD05-DC2C3590B2A4}" destId="{97A70D17-97DE-47C9-8AC9-E86FEBB0F5E2}" srcOrd="1" destOrd="0" presId="urn:microsoft.com/office/officeart/2005/8/layout/vList5"/>
    <dgm:cxn modelId="{C8E5D9C3-5FD9-4685-A254-38C65901867B}" type="presParOf" srcId="{37D2B268-7FC4-4CE2-BB0D-171C8BC1F86F}" destId="{63BA67E0-7F9E-42E9-B2AB-2F567F7E982D}" srcOrd="7" destOrd="0" presId="urn:microsoft.com/office/officeart/2005/8/layout/vList5"/>
    <dgm:cxn modelId="{4FDFFB02-8160-4945-A210-A55B91852AAC}" type="presParOf" srcId="{37D2B268-7FC4-4CE2-BB0D-171C8BC1F86F}" destId="{5DD2AF98-625A-48DA-8D0A-9F29475EF86F}" srcOrd="8" destOrd="0" presId="urn:microsoft.com/office/officeart/2005/8/layout/vList5"/>
    <dgm:cxn modelId="{EA3D83F5-0F11-4DD7-BF31-61586C06FB6E}" type="presParOf" srcId="{5DD2AF98-625A-48DA-8D0A-9F29475EF86F}" destId="{BB28EA0F-6F39-428F-B3D9-90F1296E66F1}" srcOrd="0" destOrd="0" presId="urn:microsoft.com/office/officeart/2005/8/layout/vList5"/>
    <dgm:cxn modelId="{B2918FA6-4DA1-42B3-847B-04E43D5F336C}" type="presParOf" srcId="{5DD2AF98-625A-48DA-8D0A-9F29475EF86F}" destId="{DA90DE94-F02C-46E4-9E28-7F96593E11A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CAADD-5CF0-4170-9848-B537EC633F6E}">
      <dsp:nvSpPr>
        <dsp:cNvPr id="0" name=""/>
        <dsp:cNvSpPr/>
      </dsp:nvSpPr>
      <dsp:spPr>
        <a:xfrm rot="5400000">
          <a:off x="4115678" y="-1584736"/>
          <a:ext cx="896803" cy="4295605"/>
        </a:xfrm>
        <a:prstGeom prst="round2Same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Overview of the Project</a:t>
          </a:r>
          <a:endParaRPr lang="en-IN" sz="1600" kern="1200"/>
        </a:p>
        <a:p>
          <a:pPr marL="171450" lvl="1" indent="-171450" algn="l" defTabSz="711200">
            <a:lnSpc>
              <a:spcPct val="90000"/>
            </a:lnSpc>
            <a:spcBef>
              <a:spcPct val="0"/>
            </a:spcBef>
            <a:spcAft>
              <a:spcPct val="15000"/>
            </a:spcAft>
            <a:buChar char="•"/>
          </a:pPr>
          <a:r>
            <a:rPr lang="en-US" sz="1600" kern="1200"/>
            <a:t>Objectives</a:t>
          </a:r>
          <a:endParaRPr lang="en-IN" sz="1600" kern="1200"/>
        </a:p>
      </dsp:txBody>
      <dsp:txXfrm rot="-5400000">
        <a:off x="2416277" y="158443"/>
        <a:ext cx="4251827" cy="809247"/>
      </dsp:txXfrm>
    </dsp:sp>
    <dsp:sp modelId="{302B843E-B74E-4FD9-A933-48EE51A04210}">
      <dsp:nvSpPr>
        <dsp:cNvPr id="0" name=""/>
        <dsp:cNvSpPr/>
      </dsp:nvSpPr>
      <dsp:spPr>
        <a:xfrm>
          <a:off x="0" y="2563"/>
          <a:ext cx="2416277" cy="1121004"/>
        </a:xfrm>
        <a:prstGeom prst="round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Introduction</a:t>
          </a:r>
          <a:endParaRPr lang="en-IN" sz="2400" kern="1200" dirty="0"/>
        </a:p>
      </dsp:txBody>
      <dsp:txXfrm>
        <a:off x="54723" y="57286"/>
        <a:ext cx="2306831" cy="1011558"/>
      </dsp:txXfrm>
    </dsp:sp>
    <dsp:sp modelId="{BA366D54-D4D2-44BD-AAA6-64BE2FD2625E}">
      <dsp:nvSpPr>
        <dsp:cNvPr id="0" name=""/>
        <dsp:cNvSpPr/>
      </dsp:nvSpPr>
      <dsp:spPr>
        <a:xfrm rot="5400000">
          <a:off x="4115678" y="-407681"/>
          <a:ext cx="896803" cy="4295605"/>
        </a:xfrm>
        <a:prstGeom prst="round2Same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Data Quality Assessment</a:t>
          </a:r>
          <a:endParaRPr lang="en-IN" sz="1600" kern="1200"/>
        </a:p>
        <a:p>
          <a:pPr marL="171450" lvl="1" indent="-171450" algn="l" defTabSz="711200">
            <a:lnSpc>
              <a:spcPct val="90000"/>
            </a:lnSpc>
            <a:spcBef>
              <a:spcPct val="0"/>
            </a:spcBef>
            <a:spcAft>
              <a:spcPct val="15000"/>
            </a:spcAft>
            <a:buChar char="•"/>
          </a:pPr>
          <a:r>
            <a:rPr lang="en-US" sz="1600" kern="1200"/>
            <a:t>Visualizations</a:t>
          </a:r>
          <a:endParaRPr lang="en-IN" sz="1600" kern="1200"/>
        </a:p>
        <a:p>
          <a:pPr marL="171450" lvl="1" indent="-171450" algn="l" defTabSz="711200">
            <a:lnSpc>
              <a:spcPct val="90000"/>
            </a:lnSpc>
            <a:spcBef>
              <a:spcPct val="0"/>
            </a:spcBef>
            <a:spcAft>
              <a:spcPct val="15000"/>
            </a:spcAft>
            <a:buChar char="•"/>
          </a:pPr>
          <a:r>
            <a:rPr lang="en-US" sz="1600" kern="1200"/>
            <a:t>Feature Relationships</a:t>
          </a:r>
          <a:endParaRPr lang="en-IN" sz="1600" kern="1200"/>
        </a:p>
      </dsp:txBody>
      <dsp:txXfrm rot="-5400000">
        <a:off x="2416277" y="1335498"/>
        <a:ext cx="4251827" cy="809247"/>
      </dsp:txXfrm>
    </dsp:sp>
    <dsp:sp modelId="{9F5DAEFB-051F-4C05-B365-B17A0F4E4668}">
      <dsp:nvSpPr>
        <dsp:cNvPr id="0" name=""/>
        <dsp:cNvSpPr/>
      </dsp:nvSpPr>
      <dsp:spPr>
        <a:xfrm>
          <a:off x="0" y="1179618"/>
          <a:ext cx="2416277" cy="1121004"/>
        </a:xfrm>
        <a:prstGeom prst="round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Exploratory Data Analysis (EDA)</a:t>
          </a:r>
          <a:endParaRPr lang="en-IN" sz="2400" kern="1200"/>
        </a:p>
      </dsp:txBody>
      <dsp:txXfrm>
        <a:off x="54723" y="1234341"/>
        <a:ext cx="2306831" cy="1011558"/>
      </dsp:txXfrm>
    </dsp:sp>
    <dsp:sp modelId="{59E6933B-0441-42D7-9C42-5E94A52AACB3}">
      <dsp:nvSpPr>
        <dsp:cNvPr id="0" name=""/>
        <dsp:cNvSpPr/>
      </dsp:nvSpPr>
      <dsp:spPr>
        <a:xfrm rot="5400000">
          <a:off x="4115678" y="769373"/>
          <a:ext cx="896803" cy="4295605"/>
        </a:xfrm>
        <a:prstGeom prst="round2Same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Handling Missing Values</a:t>
          </a:r>
          <a:endParaRPr lang="en-IN" sz="1600" kern="1200"/>
        </a:p>
        <a:p>
          <a:pPr marL="171450" lvl="1" indent="-171450" algn="l" defTabSz="711200">
            <a:lnSpc>
              <a:spcPct val="90000"/>
            </a:lnSpc>
            <a:spcBef>
              <a:spcPct val="0"/>
            </a:spcBef>
            <a:spcAft>
              <a:spcPct val="15000"/>
            </a:spcAft>
            <a:buChar char="•"/>
          </a:pPr>
          <a:r>
            <a:rPr lang="en-US" sz="1600" kern="1200"/>
            <a:t>Outlier Treatment</a:t>
          </a:r>
          <a:endParaRPr lang="en-IN" sz="1600" kern="1200"/>
        </a:p>
        <a:p>
          <a:pPr marL="171450" lvl="1" indent="-171450" algn="l" defTabSz="711200">
            <a:lnSpc>
              <a:spcPct val="90000"/>
            </a:lnSpc>
            <a:spcBef>
              <a:spcPct val="0"/>
            </a:spcBef>
            <a:spcAft>
              <a:spcPct val="15000"/>
            </a:spcAft>
            <a:buChar char="•"/>
          </a:pPr>
          <a:r>
            <a:rPr lang="en-US" sz="1600" kern="1200"/>
            <a:t>Feature Selection Techniques</a:t>
          </a:r>
          <a:endParaRPr lang="en-IN" sz="1600" kern="1200"/>
        </a:p>
      </dsp:txBody>
      <dsp:txXfrm rot="-5400000">
        <a:off x="2416277" y="2512552"/>
        <a:ext cx="4251827" cy="809247"/>
      </dsp:txXfrm>
    </dsp:sp>
    <dsp:sp modelId="{A33C6452-AE54-403B-A0BC-014F6EB80B4E}">
      <dsp:nvSpPr>
        <dsp:cNvPr id="0" name=""/>
        <dsp:cNvSpPr/>
      </dsp:nvSpPr>
      <dsp:spPr>
        <a:xfrm>
          <a:off x="0" y="2356673"/>
          <a:ext cx="2416277" cy="1121004"/>
        </a:xfrm>
        <a:prstGeom prst="round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Data Preprocessing</a:t>
          </a:r>
          <a:endParaRPr lang="en-IN" sz="2400" kern="1200"/>
        </a:p>
      </dsp:txBody>
      <dsp:txXfrm>
        <a:off x="54723" y="2411396"/>
        <a:ext cx="2306831" cy="1011558"/>
      </dsp:txXfrm>
    </dsp:sp>
    <dsp:sp modelId="{97A70D17-97DE-47C9-8AC9-E86FEBB0F5E2}">
      <dsp:nvSpPr>
        <dsp:cNvPr id="0" name=""/>
        <dsp:cNvSpPr/>
      </dsp:nvSpPr>
      <dsp:spPr>
        <a:xfrm rot="5400000">
          <a:off x="4115678" y="1946428"/>
          <a:ext cx="896803" cy="4295605"/>
        </a:xfrm>
        <a:prstGeom prst="round2Same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Down Sampling</a:t>
          </a:r>
          <a:endParaRPr lang="en-IN" sz="1600" kern="1200"/>
        </a:p>
        <a:p>
          <a:pPr marL="171450" lvl="1" indent="-171450" algn="l" defTabSz="711200">
            <a:lnSpc>
              <a:spcPct val="90000"/>
            </a:lnSpc>
            <a:spcBef>
              <a:spcPct val="0"/>
            </a:spcBef>
            <a:spcAft>
              <a:spcPct val="15000"/>
            </a:spcAft>
            <a:buChar char="•"/>
          </a:pPr>
          <a:r>
            <a:rPr lang="en-US" sz="1600" kern="1200"/>
            <a:t>Up Sampling Techniques</a:t>
          </a:r>
          <a:endParaRPr lang="en-IN" sz="1600" kern="1200"/>
        </a:p>
        <a:p>
          <a:pPr marL="171450" lvl="1" indent="-171450" algn="l" defTabSz="711200">
            <a:lnSpc>
              <a:spcPct val="90000"/>
            </a:lnSpc>
            <a:spcBef>
              <a:spcPct val="0"/>
            </a:spcBef>
            <a:spcAft>
              <a:spcPct val="15000"/>
            </a:spcAft>
            <a:buChar char="•"/>
          </a:pPr>
          <a:r>
            <a:rPr lang="en-US" sz="1600" kern="1200"/>
            <a:t>SMOTE Method</a:t>
          </a:r>
          <a:endParaRPr lang="en-IN" sz="1600" kern="1200"/>
        </a:p>
      </dsp:txBody>
      <dsp:txXfrm rot="-5400000">
        <a:off x="2416277" y="3689607"/>
        <a:ext cx="4251827" cy="809247"/>
      </dsp:txXfrm>
    </dsp:sp>
    <dsp:sp modelId="{90B1CA7A-A8C6-4A59-A8E1-E62F250A633F}">
      <dsp:nvSpPr>
        <dsp:cNvPr id="0" name=""/>
        <dsp:cNvSpPr/>
      </dsp:nvSpPr>
      <dsp:spPr>
        <a:xfrm>
          <a:off x="0" y="3533728"/>
          <a:ext cx="2416277" cy="1121004"/>
        </a:xfrm>
        <a:prstGeom prst="round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Addressing Class Imbalance</a:t>
          </a:r>
          <a:endParaRPr lang="en-IN" sz="2400" kern="1200"/>
        </a:p>
      </dsp:txBody>
      <dsp:txXfrm>
        <a:off x="54723" y="3588451"/>
        <a:ext cx="2306831" cy="1011558"/>
      </dsp:txXfrm>
    </dsp:sp>
    <dsp:sp modelId="{DA90DE94-F02C-46E4-9E28-7F96593E11AD}">
      <dsp:nvSpPr>
        <dsp:cNvPr id="0" name=""/>
        <dsp:cNvSpPr/>
      </dsp:nvSpPr>
      <dsp:spPr>
        <a:xfrm rot="5400000">
          <a:off x="4115678" y="3123483"/>
          <a:ext cx="896803" cy="4295605"/>
        </a:xfrm>
        <a:prstGeom prst="round2Same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Summary of Findings</a:t>
          </a:r>
          <a:endParaRPr lang="en-IN" sz="1600" kern="1200"/>
        </a:p>
        <a:p>
          <a:pPr marL="171450" lvl="1" indent="-171450" algn="l" defTabSz="711200">
            <a:lnSpc>
              <a:spcPct val="90000"/>
            </a:lnSpc>
            <a:spcBef>
              <a:spcPct val="0"/>
            </a:spcBef>
            <a:spcAft>
              <a:spcPct val="15000"/>
            </a:spcAft>
            <a:buChar char="•"/>
          </a:pPr>
          <a:r>
            <a:rPr lang="en-US" sz="1600" kern="1200"/>
            <a:t>Future Work</a:t>
          </a:r>
          <a:endParaRPr lang="en-IN" sz="1600" kern="1200"/>
        </a:p>
      </dsp:txBody>
      <dsp:txXfrm rot="-5400000">
        <a:off x="2416277" y="4866662"/>
        <a:ext cx="4251827" cy="809247"/>
      </dsp:txXfrm>
    </dsp:sp>
    <dsp:sp modelId="{BB28EA0F-6F39-428F-B3D9-90F1296E66F1}">
      <dsp:nvSpPr>
        <dsp:cNvPr id="0" name=""/>
        <dsp:cNvSpPr/>
      </dsp:nvSpPr>
      <dsp:spPr>
        <a:xfrm>
          <a:off x="0" y="4710783"/>
          <a:ext cx="2416277" cy="1121004"/>
        </a:xfrm>
        <a:prstGeom prst="round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Conclusion</a:t>
          </a:r>
          <a:endParaRPr lang="en-IN" sz="2400" kern="1200"/>
        </a:p>
      </dsp:txBody>
      <dsp:txXfrm>
        <a:off x="54723" y="4765506"/>
        <a:ext cx="2306831" cy="101155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47F5B-B127-4226-8F10-3D4A1353A31B}" type="datetimeFigureOut">
              <a:rPr lang="en-IN" smtClean="0"/>
              <a:t>23-09-2024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51AB4-80D0-4709-AA09-6F82326AEE29}" type="slidenum">
              <a:rPr lang="en-IN" smtClean="0"/>
              <a:t>‹#›</a:t>
            </a:fld>
            <a:endParaRPr lang="en-IN"/>
          </a:p>
        </p:txBody>
      </p:sp>
    </p:spTree>
    <p:extLst>
      <p:ext uri="{BB962C8B-B14F-4D97-AF65-F5344CB8AC3E}">
        <p14:creationId xmlns:p14="http://schemas.microsoft.com/office/powerpoint/2010/main" val="517325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151AB4-80D0-4709-AA09-6F82326AEE29}" type="slidenum">
              <a:rPr lang="en-IN" smtClean="0"/>
              <a:t>3</a:t>
            </a:fld>
            <a:endParaRPr lang="en-IN"/>
          </a:p>
        </p:txBody>
      </p:sp>
    </p:spTree>
    <p:extLst>
      <p:ext uri="{BB962C8B-B14F-4D97-AF65-F5344CB8AC3E}">
        <p14:creationId xmlns:p14="http://schemas.microsoft.com/office/powerpoint/2010/main" val="3866804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151AB4-80D0-4709-AA09-6F82326AEE29}" type="slidenum">
              <a:rPr lang="en-IN" smtClean="0"/>
              <a:t>9</a:t>
            </a:fld>
            <a:endParaRPr lang="en-IN"/>
          </a:p>
        </p:txBody>
      </p:sp>
    </p:spTree>
    <p:extLst>
      <p:ext uri="{BB962C8B-B14F-4D97-AF65-F5344CB8AC3E}">
        <p14:creationId xmlns:p14="http://schemas.microsoft.com/office/powerpoint/2010/main" val="3357176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C4B5-4415-D967-87DD-90F04C14A7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267E9A-C89F-786D-88A1-F446E9E3C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60C775-4616-0123-FCA0-49100E977FBC}"/>
              </a:ext>
            </a:extLst>
          </p:cNvPr>
          <p:cNvSpPr>
            <a:spLocks noGrp="1"/>
          </p:cNvSpPr>
          <p:nvPr>
            <p:ph type="dt" sz="half" idx="10"/>
          </p:nvPr>
        </p:nvSpPr>
        <p:spPr/>
        <p:txBody>
          <a:bodyPr/>
          <a:lstStyle/>
          <a:p>
            <a:fld id="{D1CCBB49-90EF-43AA-A24F-05AA478E87E6}" type="datetimeFigureOut">
              <a:rPr lang="en-IN" smtClean="0"/>
              <a:t>23-09-2024</a:t>
            </a:fld>
            <a:endParaRPr lang="en-IN"/>
          </a:p>
        </p:txBody>
      </p:sp>
      <p:sp>
        <p:nvSpPr>
          <p:cNvPr id="5" name="Footer Placeholder 4">
            <a:extLst>
              <a:ext uri="{FF2B5EF4-FFF2-40B4-BE49-F238E27FC236}">
                <a16:creationId xmlns:a16="http://schemas.microsoft.com/office/drawing/2014/main" id="{A930CFE8-DDF2-9356-B16F-3FF571651A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887B2-124A-6DE3-E34A-81E537CE3ADE}"/>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3399558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7DB9-0C93-5A02-F4AB-60C8B25316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05DD49-B7C5-BA6C-D6FB-1815663A5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60935-8764-59E8-4254-45F3D9CD58B4}"/>
              </a:ext>
            </a:extLst>
          </p:cNvPr>
          <p:cNvSpPr>
            <a:spLocks noGrp="1"/>
          </p:cNvSpPr>
          <p:nvPr>
            <p:ph type="dt" sz="half" idx="10"/>
          </p:nvPr>
        </p:nvSpPr>
        <p:spPr/>
        <p:txBody>
          <a:bodyPr/>
          <a:lstStyle/>
          <a:p>
            <a:fld id="{D1CCBB49-90EF-43AA-A24F-05AA478E87E6}" type="datetimeFigureOut">
              <a:rPr lang="en-IN" smtClean="0"/>
              <a:t>23-09-2024</a:t>
            </a:fld>
            <a:endParaRPr lang="en-IN"/>
          </a:p>
        </p:txBody>
      </p:sp>
      <p:sp>
        <p:nvSpPr>
          <p:cNvPr id="5" name="Footer Placeholder 4">
            <a:extLst>
              <a:ext uri="{FF2B5EF4-FFF2-40B4-BE49-F238E27FC236}">
                <a16:creationId xmlns:a16="http://schemas.microsoft.com/office/drawing/2014/main" id="{33AF4C1F-EAFA-1975-DFDD-F201FD587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144EB8-C522-2A78-CDAB-7F8E7405074E}"/>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2236809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FBB4BC-860B-4DFD-354B-DE2D4D5757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64455A-317F-E2E1-CA52-4FC40BF9F8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F5F568-FAFA-8FB3-D988-095FD77278E5}"/>
              </a:ext>
            </a:extLst>
          </p:cNvPr>
          <p:cNvSpPr>
            <a:spLocks noGrp="1"/>
          </p:cNvSpPr>
          <p:nvPr>
            <p:ph type="dt" sz="half" idx="10"/>
          </p:nvPr>
        </p:nvSpPr>
        <p:spPr/>
        <p:txBody>
          <a:bodyPr/>
          <a:lstStyle/>
          <a:p>
            <a:fld id="{D1CCBB49-90EF-43AA-A24F-05AA478E87E6}" type="datetimeFigureOut">
              <a:rPr lang="en-IN" smtClean="0"/>
              <a:t>23-09-2024</a:t>
            </a:fld>
            <a:endParaRPr lang="en-IN"/>
          </a:p>
        </p:txBody>
      </p:sp>
      <p:sp>
        <p:nvSpPr>
          <p:cNvPr id="5" name="Footer Placeholder 4">
            <a:extLst>
              <a:ext uri="{FF2B5EF4-FFF2-40B4-BE49-F238E27FC236}">
                <a16:creationId xmlns:a16="http://schemas.microsoft.com/office/drawing/2014/main" id="{20B6A8B1-0C14-F559-4E3C-44246B04F9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A4E917-D3C4-2E98-18FF-914B95A25714}"/>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366323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CFB4-0EAF-555C-DF23-2FF4F2E0E5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3D9E5F-D7FA-C2F5-5BDA-FBC9C1102B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979414-D426-36D6-7689-5A6057D98BBB}"/>
              </a:ext>
            </a:extLst>
          </p:cNvPr>
          <p:cNvSpPr>
            <a:spLocks noGrp="1"/>
          </p:cNvSpPr>
          <p:nvPr>
            <p:ph type="dt" sz="half" idx="10"/>
          </p:nvPr>
        </p:nvSpPr>
        <p:spPr/>
        <p:txBody>
          <a:bodyPr/>
          <a:lstStyle/>
          <a:p>
            <a:fld id="{D1CCBB49-90EF-43AA-A24F-05AA478E87E6}" type="datetimeFigureOut">
              <a:rPr lang="en-IN" smtClean="0"/>
              <a:t>23-09-2024</a:t>
            </a:fld>
            <a:endParaRPr lang="en-IN"/>
          </a:p>
        </p:txBody>
      </p:sp>
      <p:sp>
        <p:nvSpPr>
          <p:cNvPr id="5" name="Footer Placeholder 4">
            <a:extLst>
              <a:ext uri="{FF2B5EF4-FFF2-40B4-BE49-F238E27FC236}">
                <a16:creationId xmlns:a16="http://schemas.microsoft.com/office/drawing/2014/main" id="{DD625095-9C07-1A27-9C33-D99A7CB6E3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F651CC-BFC9-1252-F463-80DB45444B98}"/>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427332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B73A-7359-5D1A-75E0-09E59E4C3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56242B-AF77-934D-C1D3-D5DCFD88AD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00CFC1-E6E8-E20F-F614-94994DA18E4A}"/>
              </a:ext>
            </a:extLst>
          </p:cNvPr>
          <p:cNvSpPr>
            <a:spLocks noGrp="1"/>
          </p:cNvSpPr>
          <p:nvPr>
            <p:ph type="dt" sz="half" idx="10"/>
          </p:nvPr>
        </p:nvSpPr>
        <p:spPr/>
        <p:txBody>
          <a:bodyPr/>
          <a:lstStyle/>
          <a:p>
            <a:fld id="{D1CCBB49-90EF-43AA-A24F-05AA478E87E6}" type="datetimeFigureOut">
              <a:rPr lang="en-IN" smtClean="0"/>
              <a:t>23-09-2024</a:t>
            </a:fld>
            <a:endParaRPr lang="en-IN"/>
          </a:p>
        </p:txBody>
      </p:sp>
      <p:sp>
        <p:nvSpPr>
          <p:cNvPr id="5" name="Footer Placeholder 4">
            <a:extLst>
              <a:ext uri="{FF2B5EF4-FFF2-40B4-BE49-F238E27FC236}">
                <a16:creationId xmlns:a16="http://schemas.microsoft.com/office/drawing/2014/main" id="{9C3ADEAE-4A43-8460-64A4-31EF90F718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C630EF-5800-1D9F-F7BE-2578DF7680C4}"/>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2772016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758F-A3D5-45CD-ABA4-16D91D947F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6955BA-7EE3-C499-7C2F-CBAB27E587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ED6FDB-D303-43FD-F22E-4B3FF45DD5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03757D-3686-0ACC-AF0D-7AA9EB9AE5CA}"/>
              </a:ext>
            </a:extLst>
          </p:cNvPr>
          <p:cNvSpPr>
            <a:spLocks noGrp="1"/>
          </p:cNvSpPr>
          <p:nvPr>
            <p:ph type="dt" sz="half" idx="10"/>
          </p:nvPr>
        </p:nvSpPr>
        <p:spPr/>
        <p:txBody>
          <a:bodyPr/>
          <a:lstStyle/>
          <a:p>
            <a:fld id="{D1CCBB49-90EF-43AA-A24F-05AA478E87E6}" type="datetimeFigureOut">
              <a:rPr lang="en-IN" smtClean="0"/>
              <a:t>23-09-2024</a:t>
            </a:fld>
            <a:endParaRPr lang="en-IN"/>
          </a:p>
        </p:txBody>
      </p:sp>
      <p:sp>
        <p:nvSpPr>
          <p:cNvPr id="6" name="Footer Placeholder 5">
            <a:extLst>
              <a:ext uri="{FF2B5EF4-FFF2-40B4-BE49-F238E27FC236}">
                <a16:creationId xmlns:a16="http://schemas.microsoft.com/office/drawing/2014/main" id="{AA53E80E-6B72-1C07-EAD8-CD0B5319E9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13485E-FC8C-395B-5B80-A8DCCB3E16B5}"/>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292984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76E5-D1FC-2FD0-F17D-4BED63AA07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8A93F4-A9D4-8E3C-45E1-0C3059D91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DD5F5D-BCEE-CF49-B937-A8A363DB5E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C9090B-DCCC-B412-4767-8848D97620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828CE-2334-A4C0-6A6B-980DB1A6AD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B2A0FB-1C30-EF87-DF91-F199BF393E2F}"/>
              </a:ext>
            </a:extLst>
          </p:cNvPr>
          <p:cNvSpPr>
            <a:spLocks noGrp="1"/>
          </p:cNvSpPr>
          <p:nvPr>
            <p:ph type="dt" sz="half" idx="10"/>
          </p:nvPr>
        </p:nvSpPr>
        <p:spPr/>
        <p:txBody>
          <a:bodyPr/>
          <a:lstStyle/>
          <a:p>
            <a:fld id="{D1CCBB49-90EF-43AA-A24F-05AA478E87E6}" type="datetimeFigureOut">
              <a:rPr lang="en-IN" smtClean="0"/>
              <a:t>23-09-2024</a:t>
            </a:fld>
            <a:endParaRPr lang="en-IN"/>
          </a:p>
        </p:txBody>
      </p:sp>
      <p:sp>
        <p:nvSpPr>
          <p:cNvPr id="8" name="Footer Placeholder 7">
            <a:extLst>
              <a:ext uri="{FF2B5EF4-FFF2-40B4-BE49-F238E27FC236}">
                <a16:creationId xmlns:a16="http://schemas.microsoft.com/office/drawing/2014/main" id="{804B183B-E89A-F78D-2CFA-A6D895EAFA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A788F4-44A8-C250-6413-EC902B875879}"/>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32340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6C7D-4CB4-C67C-AF29-282EFB4386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2B7912-E461-45C0-112D-F63AF141B16A}"/>
              </a:ext>
            </a:extLst>
          </p:cNvPr>
          <p:cNvSpPr>
            <a:spLocks noGrp="1"/>
          </p:cNvSpPr>
          <p:nvPr>
            <p:ph type="dt" sz="half" idx="10"/>
          </p:nvPr>
        </p:nvSpPr>
        <p:spPr/>
        <p:txBody>
          <a:bodyPr/>
          <a:lstStyle/>
          <a:p>
            <a:fld id="{D1CCBB49-90EF-43AA-A24F-05AA478E87E6}" type="datetimeFigureOut">
              <a:rPr lang="en-IN" smtClean="0"/>
              <a:t>23-09-2024</a:t>
            </a:fld>
            <a:endParaRPr lang="en-IN"/>
          </a:p>
        </p:txBody>
      </p:sp>
      <p:sp>
        <p:nvSpPr>
          <p:cNvPr id="4" name="Footer Placeholder 3">
            <a:extLst>
              <a:ext uri="{FF2B5EF4-FFF2-40B4-BE49-F238E27FC236}">
                <a16:creationId xmlns:a16="http://schemas.microsoft.com/office/drawing/2014/main" id="{7294CD9F-1299-6C39-C268-2C868A07F0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A0EB04-2864-8497-199C-F2CFACDB5F68}"/>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164102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AE1251-EBCF-2191-2BD6-4068BD985838}"/>
              </a:ext>
            </a:extLst>
          </p:cNvPr>
          <p:cNvSpPr>
            <a:spLocks noGrp="1"/>
          </p:cNvSpPr>
          <p:nvPr>
            <p:ph type="dt" sz="half" idx="10"/>
          </p:nvPr>
        </p:nvSpPr>
        <p:spPr/>
        <p:txBody>
          <a:bodyPr/>
          <a:lstStyle/>
          <a:p>
            <a:fld id="{D1CCBB49-90EF-43AA-A24F-05AA478E87E6}" type="datetimeFigureOut">
              <a:rPr lang="en-IN" smtClean="0"/>
              <a:t>23-09-2024</a:t>
            </a:fld>
            <a:endParaRPr lang="en-IN"/>
          </a:p>
        </p:txBody>
      </p:sp>
      <p:sp>
        <p:nvSpPr>
          <p:cNvPr id="3" name="Footer Placeholder 2">
            <a:extLst>
              <a:ext uri="{FF2B5EF4-FFF2-40B4-BE49-F238E27FC236}">
                <a16:creationId xmlns:a16="http://schemas.microsoft.com/office/drawing/2014/main" id="{829C2557-7B9A-2F51-A220-796839BE6A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C798A3-5692-2778-E086-9BD19A038148}"/>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839187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699D-6881-D8A1-BC28-91012DC0F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72DCF2-C2C4-8630-B0B7-35C1CA00B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81A6EA-253C-1EC6-3CA8-BA4C1D26D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BCC6-EF29-F3CE-E690-97F3E8352C29}"/>
              </a:ext>
            </a:extLst>
          </p:cNvPr>
          <p:cNvSpPr>
            <a:spLocks noGrp="1"/>
          </p:cNvSpPr>
          <p:nvPr>
            <p:ph type="dt" sz="half" idx="10"/>
          </p:nvPr>
        </p:nvSpPr>
        <p:spPr/>
        <p:txBody>
          <a:bodyPr/>
          <a:lstStyle/>
          <a:p>
            <a:fld id="{D1CCBB49-90EF-43AA-A24F-05AA478E87E6}" type="datetimeFigureOut">
              <a:rPr lang="en-IN" smtClean="0"/>
              <a:t>23-09-2024</a:t>
            </a:fld>
            <a:endParaRPr lang="en-IN"/>
          </a:p>
        </p:txBody>
      </p:sp>
      <p:sp>
        <p:nvSpPr>
          <p:cNvPr id="6" name="Footer Placeholder 5">
            <a:extLst>
              <a:ext uri="{FF2B5EF4-FFF2-40B4-BE49-F238E27FC236}">
                <a16:creationId xmlns:a16="http://schemas.microsoft.com/office/drawing/2014/main" id="{35DB4D25-C7A7-B20F-E945-1E0CDB3B8F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09F5B8-B665-EE84-AC36-2E7083A093F4}"/>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58343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74F1-D274-3E6B-DC45-FE683021DA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416433-9E15-88D9-1283-6A467A949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84E025-733E-BFBC-94C1-6026366BC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A5B53-B039-E3A6-6B5E-74A5908F6580}"/>
              </a:ext>
            </a:extLst>
          </p:cNvPr>
          <p:cNvSpPr>
            <a:spLocks noGrp="1"/>
          </p:cNvSpPr>
          <p:nvPr>
            <p:ph type="dt" sz="half" idx="10"/>
          </p:nvPr>
        </p:nvSpPr>
        <p:spPr/>
        <p:txBody>
          <a:bodyPr/>
          <a:lstStyle/>
          <a:p>
            <a:fld id="{D1CCBB49-90EF-43AA-A24F-05AA478E87E6}" type="datetimeFigureOut">
              <a:rPr lang="en-IN" smtClean="0"/>
              <a:t>23-09-2024</a:t>
            </a:fld>
            <a:endParaRPr lang="en-IN"/>
          </a:p>
        </p:txBody>
      </p:sp>
      <p:sp>
        <p:nvSpPr>
          <p:cNvPr id="6" name="Footer Placeholder 5">
            <a:extLst>
              <a:ext uri="{FF2B5EF4-FFF2-40B4-BE49-F238E27FC236}">
                <a16:creationId xmlns:a16="http://schemas.microsoft.com/office/drawing/2014/main" id="{99B99C83-235F-9E76-7FC2-8EDD92719A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4D2054-A346-1E8C-24A7-2CE9B9174048}"/>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222240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C2693E-26FE-47B2-EF05-1201299BD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0A79C5-94E0-CF83-2F5E-E14C39478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056B02-33AA-57AB-EB56-C64031AFB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CBB49-90EF-43AA-A24F-05AA478E87E6}" type="datetimeFigureOut">
              <a:rPr lang="en-IN" smtClean="0"/>
              <a:t>23-09-2024</a:t>
            </a:fld>
            <a:endParaRPr lang="en-IN"/>
          </a:p>
        </p:txBody>
      </p:sp>
      <p:sp>
        <p:nvSpPr>
          <p:cNvPr id="5" name="Footer Placeholder 4">
            <a:extLst>
              <a:ext uri="{FF2B5EF4-FFF2-40B4-BE49-F238E27FC236}">
                <a16:creationId xmlns:a16="http://schemas.microsoft.com/office/drawing/2014/main" id="{D90A9DC2-1362-5652-11D6-B178D37D8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F33070-1A20-5199-527B-9E2D0F05E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4F5C5-295C-45EF-8A54-710A6844EDB3}" type="slidenum">
              <a:rPr lang="en-IN" smtClean="0"/>
              <a:t>‹#›</a:t>
            </a:fld>
            <a:endParaRPr lang="en-IN"/>
          </a:p>
        </p:txBody>
      </p:sp>
    </p:spTree>
    <p:extLst>
      <p:ext uri="{BB962C8B-B14F-4D97-AF65-F5344CB8AC3E}">
        <p14:creationId xmlns:p14="http://schemas.microsoft.com/office/powerpoint/2010/main" val="3254444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317" y="806172"/>
            <a:ext cx="9144000" cy="856914"/>
          </a:xfrm>
        </p:spPr>
        <p:txBody>
          <a:bodyPr>
            <a:normAutofit/>
          </a:bodyPr>
          <a:lstStyle/>
          <a:p>
            <a:r>
              <a:rPr lang="en-US" sz="4800" b="1" dirty="0">
                <a:latin typeface="+mn-lt"/>
              </a:rPr>
              <a:t>Bankruptcy Prevention Project</a:t>
            </a:r>
            <a:endParaRPr lang="en-IN" sz="4800" b="1" dirty="0">
              <a:latin typeface="+mn-lt"/>
            </a:endParaRPr>
          </a:p>
        </p:txBody>
      </p:sp>
      <p:sp>
        <p:nvSpPr>
          <p:cNvPr id="3" name="Subtitle 2"/>
          <p:cNvSpPr>
            <a:spLocks noGrp="1"/>
          </p:cNvSpPr>
          <p:nvPr>
            <p:ph type="subTitle" idx="1"/>
          </p:nvPr>
        </p:nvSpPr>
        <p:spPr>
          <a:xfrm>
            <a:off x="260320" y="2903460"/>
            <a:ext cx="5670997" cy="766293"/>
          </a:xfrm>
        </p:spPr>
        <p:txBody>
          <a:bodyPr>
            <a:normAutofit/>
          </a:bodyPr>
          <a:lstStyle/>
          <a:p>
            <a:r>
              <a:rPr lang="en-US" sz="2800" b="1" dirty="0">
                <a:solidFill>
                  <a:schemeClr val="tx1">
                    <a:lumMod val="85000"/>
                    <a:lumOff val="15000"/>
                  </a:schemeClr>
                </a:solidFill>
              </a:rPr>
              <a:t>Presented By: </a:t>
            </a:r>
            <a:r>
              <a:rPr lang="en-US" sz="2800" b="1" dirty="0" err="1">
                <a:solidFill>
                  <a:schemeClr val="tx1">
                    <a:lumMod val="85000"/>
                    <a:lumOff val="15000"/>
                  </a:schemeClr>
                </a:solidFill>
              </a:rPr>
              <a:t>ExcelR</a:t>
            </a:r>
            <a:r>
              <a:rPr lang="en-US" sz="2800" b="1" dirty="0">
                <a:solidFill>
                  <a:schemeClr val="tx1">
                    <a:lumMod val="85000"/>
                    <a:lumOff val="15000"/>
                  </a:schemeClr>
                </a:solidFill>
              </a:rPr>
              <a:t> Group-2</a:t>
            </a:r>
            <a:endParaRPr lang="en-IN" sz="2800" b="1" dirty="0">
              <a:solidFill>
                <a:schemeClr val="tx1">
                  <a:lumMod val="85000"/>
                  <a:lumOff val="15000"/>
                </a:schemeClr>
              </a:solidFill>
            </a:endParaRPr>
          </a:p>
        </p:txBody>
      </p:sp>
      <p:sp>
        <p:nvSpPr>
          <p:cNvPr id="5" name="TextBox 4"/>
          <p:cNvSpPr txBox="1"/>
          <p:nvPr/>
        </p:nvSpPr>
        <p:spPr>
          <a:xfrm>
            <a:off x="3095818" y="3562466"/>
            <a:ext cx="4651731" cy="3139321"/>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400" dirty="0">
                <a:cs typeface="Times New Roman" panose="02020603050405020304" pitchFamily="18" charset="0"/>
              </a:rPr>
              <a:t>Garnimitta Venkateswarlu</a:t>
            </a:r>
          </a:p>
          <a:p>
            <a:pPr marL="342900" indent="-342900">
              <a:spcBef>
                <a:spcPts val="600"/>
              </a:spcBef>
              <a:buFont typeface="Arial" panose="020B0604020202020204" pitchFamily="34" charset="0"/>
              <a:buChar char="•"/>
            </a:pPr>
            <a:r>
              <a:rPr lang="en-IN" sz="2400" b="0" i="0" dirty="0" err="1">
                <a:solidFill>
                  <a:srgbClr val="000000"/>
                </a:solidFill>
                <a:effectLst/>
                <a:latin typeface="Calibri" panose="020F0502020204030204" pitchFamily="34" charset="0"/>
              </a:rPr>
              <a:t>Baruri</a:t>
            </a:r>
            <a:r>
              <a:rPr lang="en-IN" sz="2400" b="0" i="0" dirty="0">
                <a:solidFill>
                  <a:srgbClr val="000000"/>
                </a:solidFill>
                <a:effectLst/>
                <a:latin typeface="Calibri" panose="020F0502020204030204" pitchFamily="34" charset="0"/>
              </a:rPr>
              <a:t> Manoj</a:t>
            </a:r>
          </a:p>
          <a:p>
            <a:pPr marL="342900" indent="-342900">
              <a:spcBef>
                <a:spcPts val="600"/>
              </a:spcBef>
              <a:buFont typeface="Arial" panose="020B0604020202020204" pitchFamily="34" charset="0"/>
              <a:buChar char="•"/>
            </a:pPr>
            <a:r>
              <a:rPr lang="en-US" sz="2400" dirty="0" err="1">
                <a:cs typeface="Times New Roman" panose="02020603050405020304" pitchFamily="18" charset="0"/>
              </a:rPr>
              <a:t>Tanguturi</a:t>
            </a:r>
            <a:r>
              <a:rPr lang="en-US" sz="2400" dirty="0">
                <a:cs typeface="Times New Roman" panose="02020603050405020304" pitchFamily="18" charset="0"/>
              </a:rPr>
              <a:t> Sai Pravallika</a:t>
            </a:r>
          </a:p>
          <a:p>
            <a:pPr marL="342900" indent="-342900">
              <a:spcBef>
                <a:spcPts val="600"/>
              </a:spcBef>
              <a:buFont typeface="Arial" panose="020B0604020202020204" pitchFamily="34" charset="0"/>
              <a:buChar char="•"/>
            </a:pPr>
            <a:r>
              <a:rPr lang="en-US" sz="2400" dirty="0">
                <a:cs typeface="Times New Roman" panose="02020603050405020304" pitchFamily="18" charset="0"/>
              </a:rPr>
              <a:t>Bhargavi </a:t>
            </a:r>
            <a:r>
              <a:rPr lang="en-US" sz="2400" dirty="0" err="1">
                <a:cs typeface="Times New Roman" panose="02020603050405020304" pitchFamily="18" charset="0"/>
              </a:rPr>
              <a:t>Rageeru</a:t>
            </a:r>
            <a:endParaRPr lang="en-US" sz="2400" dirty="0">
              <a:cs typeface="Times New Roman" panose="02020603050405020304" pitchFamily="18" charset="0"/>
            </a:endParaRPr>
          </a:p>
          <a:p>
            <a:pPr marL="342900" indent="-342900">
              <a:spcBef>
                <a:spcPts val="600"/>
              </a:spcBef>
              <a:buFont typeface="Arial" panose="020B0604020202020204" pitchFamily="34" charset="0"/>
              <a:buChar char="•"/>
            </a:pPr>
            <a:r>
              <a:rPr lang="en-US" sz="2400" dirty="0">
                <a:cs typeface="Times New Roman" panose="02020603050405020304" pitchFamily="18" charset="0"/>
              </a:rPr>
              <a:t>Varun </a:t>
            </a:r>
            <a:r>
              <a:rPr lang="en-US" sz="2400" dirty="0" err="1">
                <a:cs typeface="Times New Roman" panose="02020603050405020304" pitchFamily="18" charset="0"/>
              </a:rPr>
              <a:t>Ramavtar</a:t>
            </a:r>
            <a:r>
              <a:rPr lang="en-US" sz="2400" dirty="0">
                <a:cs typeface="Times New Roman" panose="02020603050405020304" pitchFamily="18" charset="0"/>
              </a:rPr>
              <a:t> Pareek</a:t>
            </a:r>
          </a:p>
          <a:p>
            <a:pPr marL="342900" indent="-342900">
              <a:spcBef>
                <a:spcPts val="600"/>
              </a:spcBef>
              <a:buFont typeface="Arial" panose="020B0604020202020204" pitchFamily="34" charset="0"/>
              <a:buChar char="•"/>
            </a:pPr>
            <a:r>
              <a:rPr lang="en-US" sz="2400" dirty="0">
                <a:cs typeface="Times New Roman" panose="02020603050405020304" pitchFamily="18" charset="0"/>
              </a:rPr>
              <a:t>Shital Manik Chavan</a:t>
            </a:r>
          </a:p>
          <a:p>
            <a:pPr marL="342900" indent="-342900">
              <a:spcBef>
                <a:spcPts val="600"/>
              </a:spcBef>
              <a:buFont typeface="Arial" panose="020B0604020202020204" pitchFamily="34" charset="0"/>
              <a:buChar char="•"/>
            </a:pPr>
            <a:r>
              <a:rPr lang="en-US" sz="2400" dirty="0" err="1">
                <a:cs typeface="Times New Roman" panose="02020603050405020304" pitchFamily="18" charset="0"/>
              </a:rPr>
              <a:t>Byrebanda</a:t>
            </a:r>
            <a:r>
              <a:rPr lang="en-US" sz="2400" dirty="0">
                <a:cs typeface="Times New Roman" panose="02020603050405020304" pitchFamily="18" charset="0"/>
              </a:rPr>
              <a:t> </a:t>
            </a:r>
            <a:r>
              <a:rPr lang="en-US" sz="2400" dirty="0" err="1">
                <a:cs typeface="Times New Roman" panose="02020603050405020304" pitchFamily="18" charset="0"/>
              </a:rPr>
              <a:t>Gireesh</a:t>
            </a:r>
            <a:endParaRPr lang="en-IN" sz="2400" dirty="0">
              <a:cs typeface="Times New Roman" panose="02020603050405020304" pitchFamily="18" charset="0"/>
            </a:endParaRPr>
          </a:p>
        </p:txBody>
      </p:sp>
      <p:sp>
        <p:nvSpPr>
          <p:cNvPr id="4" name="TextBox 3">
            <a:extLst>
              <a:ext uri="{FF2B5EF4-FFF2-40B4-BE49-F238E27FC236}">
                <a16:creationId xmlns:a16="http://schemas.microsoft.com/office/drawing/2014/main" id="{E651C386-A8B2-7EB9-040D-2408367C001F}"/>
              </a:ext>
            </a:extLst>
          </p:cNvPr>
          <p:cNvSpPr txBox="1"/>
          <p:nvPr/>
        </p:nvSpPr>
        <p:spPr>
          <a:xfrm>
            <a:off x="7186367" y="1798872"/>
            <a:ext cx="5005633" cy="523220"/>
          </a:xfrm>
          <a:prstGeom prst="rect">
            <a:avLst/>
          </a:prstGeom>
          <a:noFill/>
        </p:spPr>
        <p:txBody>
          <a:bodyPr wrap="square" rtlCol="0">
            <a:spAutoFit/>
          </a:bodyPr>
          <a:lstStyle/>
          <a:p>
            <a:r>
              <a:rPr lang="en-US" sz="2800" b="1" dirty="0">
                <a:solidFill>
                  <a:schemeClr val="tx1">
                    <a:lumMod val="65000"/>
                    <a:lumOff val="35000"/>
                  </a:schemeClr>
                </a:solidFill>
              </a:rPr>
              <a:t>Exploratory Data Analysis</a:t>
            </a:r>
            <a:endParaRPr lang="en-IN" sz="2800" b="1" dirty="0">
              <a:solidFill>
                <a:schemeClr val="tx1">
                  <a:lumMod val="65000"/>
                  <a:lumOff val="35000"/>
                </a:schemeClr>
              </a:solidFill>
            </a:endParaRPr>
          </a:p>
        </p:txBody>
      </p:sp>
      <p:sp>
        <p:nvSpPr>
          <p:cNvPr id="6" name="TextBox 5">
            <a:extLst>
              <a:ext uri="{FF2B5EF4-FFF2-40B4-BE49-F238E27FC236}">
                <a16:creationId xmlns:a16="http://schemas.microsoft.com/office/drawing/2014/main" id="{B4120B94-7645-4E46-F70C-8A95332BBE1E}"/>
              </a:ext>
            </a:extLst>
          </p:cNvPr>
          <p:cNvSpPr txBox="1"/>
          <p:nvPr/>
        </p:nvSpPr>
        <p:spPr>
          <a:xfrm>
            <a:off x="7975076" y="5386468"/>
            <a:ext cx="3205114" cy="1143070"/>
          </a:xfrm>
          <a:prstGeom prst="rect">
            <a:avLst/>
          </a:prstGeom>
          <a:noFill/>
        </p:spPr>
        <p:txBody>
          <a:bodyPr wrap="square" rtlCol="0">
            <a:spAutoFit/>
          </a:bodyPr>
          <a:lstStyle/>
          <a:p>
            <a:pPr algn="ctr">
              <a:lnSpc>
                <a:spcPct val="150000"/>
              </a:lnSpc>
            </a:pPr>
            <a:r>
              <a:rPr lang="en-IN" sz="2400" b="1" dirty="0">
                <a:solidFill>
                  <a:schemeClr val="tx1">
                    <a:lumMod val="65000"/>
                    <a:lumOff val="35000"/>
                  </a:schemeClr>
                </a:solidFill>
              </a:rPr>
              <a:t>Under The Guidance Of </a:t>
            </a:r>
          </a:p>
          <a:p>
            <a:pPr algn="ctr">
              <a:lnSpc>
                <a:spcPct val="150000"/>
              </a:lnSpc>
            </a:pPr>
            <a:r>
              <a:rPr lang="en-IN" sz="2400" b="1" dirty="0">
                <a:solidFill>
                  <a:schemeClr val="tx1">
                    <a:lumMod val="65000"/>
                    <a:lumOff val="35000"/>
                  </a:schemeClr>
                </a:solidFill>
              </a:rPr>
              <a:t>Karthik Muskula</a:t>
            </a:r>
          </a:p>
        </p:txBody>
      </p:sp>
    </p:spTree>
    <p:extLst>
      <p:ext uri="{BB962C8B-B14F-4D97-AF65-F5344CB8AC3E}">
        <p14:creationId xmlns:p14="http://schemas.microsoft.com/office/powerpoint/2010/main" val="1078102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308657-D07C-AD77-789D-14C752199E06}"/>
              </a:ext>
            </a:extLst>
          </p:cNvPr>
          <p:cNvSpPr txBox="1"/>
          <p:nvPr/>
        </p:nvSpPr>
        <p:spPr>
          <a:xfrm>
            <a:off x="388855" y="317165"/>
            <a:ext cx="10291714" cy="4845942"/>
          </a:xfrm>
          <a:prstGeom prst="rect">
            <a:avLst/>
          </a:prstGeom>
          <a:noFill/>
        </p:spPr>
        <p:txBody>
          <a:bodyPr wrap="square">
            <a:spAutoFit/>
          </a:bodyPr>
          <a:lstStyle/>
          <a:p>
            <a:pPr algn="just">
              <a:lnSpc>
                <a:spcPct val="150000"/>
              </a:lnSpc>
            </a:pPr>
            <a:r>
              <a:rPr lang="en-IN" sz="2800" b="1" dirty="0"/>
              <a:t>EDA Conclusion</a:t>
            </a:r>
            <a:endParaRPr lang="en-IN" dirty="0"/>
          </a:p>
          <a:p>
            <a:pPr algn="just">
              <a:lnSpc>
                <a:spcPct val="150000"/>
              </a:lnSpc>
            </a:pPr>
            <a:r>
              <a:rPr lang="en-IN" sz="2000" dirty="0"/>
              <a:t>	In conclusion, the Exploratory Data Analysis (EDA) provided valuable insights into the dataset, revealing patterns, trends, and relationships among features. Key findings include:</a:t>
            </a:r>
          </a:p>
          <a:p>
            <a:pPr marL="342900" indent="-342900" algn="just">
              <a:lnSpc>
                <a:spcPct val="150000"/>
              </a:lnSpc>
              <a:buFont typeface="Wingdings" panose="05000000000000000000" pitchFamily="2" charset="2"/>
              <a:buChar char="Ø"/>
            </a:pPr>
            <a:r>
              <a:rPr lang="en-IN" sz="2000" b="1" dirty="0"/>
              <a:t>Data Quality: </a:t>
            </a:r>
            <a:r>
              <a:rPr lang="en-IN" sz="2000" dirty="0"/>
              <a:t>Identified and addressed missing values and outliers to improve data integrity.</a:t>
            </a:r>
          </a:p>
          <a:p>
            <a:pPr marL="342900" indent="-342900" algn="just">
              <a:lnSpc>
                <a:spcPct val="150000"/>
              </a:lnSpc>
              <a:buFont typeface="Wingdings" panose="05000000000000000000" pitchFamily="2" charset="2"/>
              <a:buChar char="Ø"/>
            </a:pPr>
            <a:r>
              <a:rPr lang="en-IN" sz="2000" b="1" dirty="0"/>
              <a:t>Feature Importance: </a:t>
            </a:r>
            <a:r>
              <a:rPr lang="en-IN" sz="2000" dirty="0"/>
              <a:t>Through various selection methods, we determined the most relevant features for predicting bankruptcy.</a:t>
            </a:r>
          </a:p>
          <a:p>
            <a:pPr marL="342900" indent="-342900" algn="just">
              <a:lnSpc>
                <a:spcPct val="150000"/>
              </a:lnSpc>
              <a:buFont typeface="Wingdings" panose="05000000000000000000" pitchFamily="2" charset="2"/>
              <a:buChar char="Ø"/>
            </a:pPr>
            <a:r>
              <a:rPr lang="en-IN" sz="2000" b="1" dirty="0"/>
              <a:t>Class Imbalance: </a:t>
            </a:r>
            <a:r>
              <a:rPr lang="en-IN" sz="2000" dirty="0"/>
              <a:t>Recognized the imbalance in class distribution and opted for up sampling to enhance model training.</a:t>
            </a:r>
          </a:p>
          <a:p>
            <a:pPr algn="just">
              <a:lnSpc>
                <a:spcPct val="150000"/>
              </a:lnSpc>
            </a:pPr>
            <a:r>
              <a:rPr lang="en-IN" sz="2000" dirty="0"/>
              <a:t>	Overall, the EDA laid a strong foundation for subsequent model building, ensuring that the dataset is both informative and well-prepared for analysis.</a:t>
            </a:r>
          </a:p>
        </p:txBody>
      </p:sp>
    </p:spTree>
    <p:extLst>
      <p:ext uri="{BB962C8B-B14F-4D97-AF65-F5344CB8AC3E}">
        <p14:creationId xmlns:p14="http://schemas.microsoft.com/office/powerpoint/2010/main" val="2488977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DBD98C-5901-AC8A-263E-B062A3E16DCE}"/>
              </a:ext>
            </a:extLst>
          </p:cNvPr>
          <p:cNvSpPr txBox="1"/>
          <p:nvPr/>
        </p:nvSpPr>
        <p:spPr>
          <a:xfrm>
            <a:off x="245097" y="476701"/>
            <a:ext cx="11321592" cy="5830827"/>
          </a:xfrm>
          <a:prstGeom prst="rect">
            <a:avLst/>
          </a:prstGeom>
          <a:noFill/>
        </p:spPr>
        <p:txBody>
          <a:bodyPr wrap="square">
            <a:spAutoFit/>
          </a:bodyPr>
          <a:lstStyle/>
          <a:p>
            <a:pPr algn="just"/>
            <a:r>
              <a:rPr lang="en-IN" sz="2800" b="1" dirty="0"/>
              <a:t>Next Steps</a:t>
            </a:r>
          </a:p>
          <a:p>
            <a:pPr algn="just"/>
            <a:endParaRPr lang="en-IN" dirty="0"/>
          </a:p>
          <a:p>
            <a:pPr marL="285750" indent="-285750" algn="just">
              <a:lnSpc>
                <a:spcPct val="150000"/>
              </a:lnSpc>
              <a:buFont typeface="Wingdings" panose="05000000000000000000" pitchFamily="2" charset="2"/>
              <a:buChar char="Ø"/>
            </a:pPr>
            <a:r>
              <a:rPr lang="en-IN" sz="2000" b="1" dirty="0"/>
              <a:t>Model Building</a:t>
            </a:r>
          </a:p>
          <a:p>
            <a:pPr algn="just">
              <a:lnSpc>
                <a:spcPct val="150000"/>
              </a:lnSpc>
            </a:pPr>
            <a:r>
              <a:rPr lang="en-IN" sz="2000" dirty="0"/>
              <a:t>   	Train multiple models using the balanced dataset to identify the best-performing algorithms.</a:t>
            </a:r>
          </a:p>
          <a:p>
            <a:pPr marL="342900" indent="-342900" algn="just">
              <a:lnSpc>
                <a:spcPct val="150000"/>
              </a:lnSpc>
              <a:buFont typeface="Wingdings" panose="05000000000000000000" pitchFamily="2" charset="2"/>
              <a:buChar char="Ø"/>
            </a:pPr>
            <a:r>
              <a:rPr lang="en-IN" sz="2000" b="1" dirty="0"/>
              <a:t>Model Testing</a:t>
            </a:r>
          </a:p>
          <a:p>
            <a:pPr algn="just">
              <a:lnSpc>
                <a:spcPct val="150000"/>
              </a:lnSpc>
            </a:pPr>
            <a:r>
              <a:rPr lang="en-IN" sz="2000" dirty="0"/>
              <a:t>   	Evaluate model performance using metrics such as accuracy, precision, recall, and F1-score on a separate test set.</a:t>
            </a:r>
          </a:p>
          <a:p>
            <a:pPr marL="342900" indent="-342900" algn="just">
              <a:lnSpc>
                <a:spcPct val="150000"/>
              </a:lnSpc>
              <a:buFont typeface="Wingdings" panose="05000000000000000000" pitchFamily="2" charset="2"/>
              <a:buChar char="Ø"/>
            </a:pPr>
            <a:r>
              <a:rPr lang="en-IN" sz="2000" b="1" dirty="0"/>
              <a:t>Comparing Models</a:t>
            </a:r>
          </a:p>
          <a:p>
            <a:pPr algn="just">
              <a:lnSpc>
                <a:spcPct val="150000"/>
              </a:lnSpc>
            </a:pPr>
            <a:r>
              <a:rPr lang="en-IN" sz="2000" dirty="0"/>
              <a:t>   	Compare the results of different models to select the most effective one for predicting bankruptcy.</a:t>
            </a:r>
          </a:p>
          <a:p>
            <a:pPr marL="342900" indent="-342900" algn="just">
              <a:lnSpc>
                <a:spcPct val="150000"/>
              </a:lnSpc>
              <a:buFont typeface="Wingdings" panose="05000000000000000000" pitchFamily="2" charset="2"/>
              <a:buChar char="Ø"/>
            </a:pPr>
            <a:r>
              <a:rPr lang="en-IN" sz="2000" b="1" dirty="0"/>
              <a:t>Model Deployment</a:t>
            </a:r>
          </a:p>
          <a:p>
            <a:pPr algn="just">
              <a:lnSpc>
                <a:spcPct val="150000"/>
              </a:lnSpc>
            </a:pPr>
            <a:r>
              <a:rPr lang="en-IN" sz="2000" dirty="0"/>
              <a:t>   	Deploy the chosen model into a production environment for real-time predictions and monitoring.</a:t>
            </a:r>
          </a:p>
          <a:p>
            <a:pPr marL="342900" indent="-342900" algn="just">
              <a:lnSpc>
                <a:spcPct val="150000"/>
              </a:lnSpc>
              <a:buFont typeface="Wingdings" panose="05000000000000000000" pitchFamily="2" charset="2"/>
              <a:buChar char="Ø"/>
            </a:pPr>
            <a:r>
              <a:rPr lang="en-IN" sz="2000" b="1" dirty="0"/>
              <a:t>Continuous Improvement</a:t>
            </a:r>
          </a:p>
          <a:p>
            <a:pPr algn="just">
              <a:lnSpc>
                <a:spcPct val="150000"/>
              </a:lnSpc>
            </a:pPr>
            <a:r>
              <a:rPr lang="en-IN" sz="2000" dirty="0"/>
              <a:t>   	 Regularly update the model with new data and refine it based on performance feedback.</a:t>
            </a:r>
          </a:p>
        </p:txBody>
      </p:sp>
    </p:spTree>
    <p:extLst>
      <p:ext uri="{BB962C8B-B14F-4D97-AF65-F5344CB8AC3E}">
        <p14:creationId xmlns:p14="http://schemas.microsoft.com/office/powerpoint/2010/main" val="984957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D3913006-ECF7-A02D-E0D8-CAA245543F61}"/>
              </a:ext>
            </a:extLst>
          </p:cNvPr>
          <p:cNvGraphicFramePr/>
          <p:nvPr>
            <p:extLst>
              <p:ext uri="{D42A27DB-BD31-4B8C-83A1-F6EECF244321}">
                <p14:modId xmlns:p14="http://schemas.microsoft.com/office/powerpoint/2010/main" val="886345914"/>
              </p:ext>
            </p:extLst>
          </p:nvPr>
        </p:nvGraphicFramePr>
        <p:xfrm>
          <a:off x="2950590" y="867266"/>
          <a:ext cx="6711883" cy="5834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CA2644C6-08C3-3B61-84D8-A8CDE6F6F8D1}"/>
              </a:ext>
            </a:extLst>
          </p:cNvPr>
          <p:cNvSpPr txBox="1"/>
          <p:nvPr/>
        </p:nvSpPr>
        <p:spPr>
          <a:xfrm>
            <a:off x="-565608" y="216881"/>
            <a:ext cx="4798243" cy="523220"/>
          </a:xfrm>
          <a:prstGeom prst="rect">
            <a:avLst/>
          </a:prstGeom>
          <a:noFill/>
        </p:spPr>
        <p:txBody>
          <a:bodyPr wrap="square" rtlCol="0">
            <a:spAutoFit/>
          </a:bodyPr>
          <a:lstStyle/>
          <a:p>
            <a:pPr algn="ctr"/>
            <a:r>
              <a:rPr lang="en-US" sz="2800" b="1" dirty="0"/>
              <a:t>Table of Contents</a:t>
            </a:r>
            <a:endParaRPr lang="en-IN" sz="2800" b="1" dirty="0"/>
          </a:p>
        </p:txBody>
      </p:sp>
    </p:spTree>
    <p:extLst>
      <p:ext uri="{BB962C8B-B14F-4D97-AF65-F5344CB8AC3E}">
        <p14:creationId xmlns:p14="http://schemas.microsoft.com/office/powerpoint/2010/main" val="107766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9028" y="298074"/>
            <a:ext cx="10172052" cy="1860509"/>
          </a:xfrm>
          <a:prstGeom prst="rect">
            <a:avLst/>
          </a:prstGeom>
          <a:noFill/>
        </p:spPr>
        <p:txBody>
          <a:bodyPr wrap="square" rtlCol="0">
            <a:spAutoFit/>
          </a:bodyPr>
          <a:lstStyle/>
          <a:p>
            <a:r>
              <a:rPr lang="en-US" sz="2800" b="1" dirty="0"/>
              <a:t>Business Objective:</a:t>
            </a:r>
          </a:p>
          <a:p>
            <a:pPr algn="just">
              <a:lnSpc>
                <a:spcPct val="150000"/>
              </a:lnSpc>
            </a:pPr>
            <a:r>
              <a:rPr lang="en-US" sz="2000" dirty="0"/>
              <a:t>	This project aims to classify whether a business is likely to go bankrupt or not based on various risk factors. The target variable is binary, indicating either bankruptcy or non-bankruptcy. The goal is to model the probability of a business going bankrupt using the given features.</a:t>
            </a:r>
            <a:endParaRPr lang="en-IN" sz="2000" dirty="0"/>
          </a:p>
        </p:txBody>
      </p:sp>
      <p:sp>
        <p:nvSpPr>
          <p:cNvPr id="3" name="TextBox 2"/>
          <p:cNvSpPr txBox="1"/>
          <p:nvPr/>
        </p:nvSpPr>
        <p:spPr>
          <a:xfrm>
            <a:off x="829028" y="2328690"/>
            <a:ext cx="5071621" cy="3154710"/>
          </a:xfrm>
          <a:prstGeom prst="rect">
            <a:avLst/>
          </a:prstGeom>
          <a:noFill/>
        </p:spPr>
        <p:txBody>
          <a:bodyPr wrap="square" rtlCol="0">
            <a:spAutoFit/>
          </a:bodyPr>
          <a:lstStyle/>
          <a:p>
            <a:r>
              <a:rPr lang="en-US" sz="2800" b="1" dirty="0"/>
              <a:t>Data Description:</a:t>
            </a:r>
          </a:p>
          <a:p>
            <a:pPr>
              <a:lnSpc>
                <a:spcPct val="150000"/>
              </a:lnSpc>
            </a:pPr>
            <a:r>
              <a:rPr lang="en-US" dirty="0"/>
              <a:t>The dataset contains 7 features for around 250 companies, each representing different business risks and flexibility.</a:t>
            </a:r>
          </a:p>
          <a:p>
            <a:pPr>
              <a:lnSpc>
                <a:spcPct val="150000"/>
              </a:lnSpc>
            </a:pPr>
            <a:r>
              <a:rPr lang="en-US" dirty="0"/>
              <a:t>Below is a description of the variables in the dataset:</a:t>
            </a:r>
          </a:p>
          <a:p>
            <a:br>
              <a:rPr lang="en-US" dirty="0"/>
            </a:br>
            <a:endParaRPr lang="en-IN" dirty="0"/>
          </a:p>
        </p:txBody>
      </p:sp>
      <p:graphicFrame>
        <p:nvGraphicFramePr>
          <p:cNvPr id="6" name="Table 5">
            <a:extLst>
              <a:ext uri="{FF2B5EF4-FFF2-40B4-BE49-F238E27FC236}">
                <a16:creationId xmlns:a16="http://schemas.microsoft.com/office/drawing/2014/main" id="{0E3B4060-A249-1193-D777-E06462D73B71}"/>
              </a:ext>
            </a:extLst>
          </p:cNvPr>
          <p:cNvGraphicFramePr>
            <a:graphicFrameLocks noGrp="1"/>
          </p:cNvGraphicFramePr>
          <p:nvPr>
            <p:extLst>
              <p:ext uri="{D42A27DB-BD31-4B8C-83A1-F6EECF244321}">
                <p14:modId xmlns:p14="http://schemas.microsoft.com/office/powerpoint/2010/main" val="4188573933"/>
              </p:ext>
            </p:extLst>
          </p:nvPr>
        </p:nvGraphicFramePr>
        <p:xfrm>
          <a:off x="5929459" y="2460396"/>
          <a:ext cx="5071621" cy="3784862"/>
        </p:xfrm>
        <a:graphic>
          <a:graphicData uri="http://schemas.openxmlformats.org/drawingml/2006/table">
            <a:tbl>
              <a:tblPr firstRow="1" bandRow="1">
                <a:tableStyleId>{073A0DAA-6AF3-43AB-8588-CEC1D06C72B9}</a:tableStyleId>
              </a:tblPr>
              <a:tblGrid>
                <a:gridCol w="1619209">
                  <a:extLst>
                    <a:ext uri="{9D8B030D-6E8A-4147-A177-3AD203B41FA5}">
                      <a16:colId xmlns:a16="http://schemas.microsoft.com/office/drawing/2014/main" val="812380032"/>
                    </a:ext>
                  </a:extLst>
                </a:gridCol>
                <a:gridCol w="3452412">
                  <a:extLst>
                    <a:ext uri="{9D8B030D-6E8A-4147-A177-3AD203B41FA5}">
                      <a16:colId xmlns:a16="http://schemas.microsoft.com/office/drawing/2014/main" val="1633276512"/>
                    </a:ext>
                  </a:extLst>
                </a:gridCol>
              </a:tblGrid>
              <a:tr h="706382">
                <a:tc>
                  <a:txBody>
                    <a:bodyPr/>
                    <a:lstStyle/>
                    <a:p>
                      <a:r>
                        <a:rPr lang="en-IN" sz="1600" b="1" dirty="0"/>
                        <a:t>Feature</a:t>
                      </a:r>
                      <a:endParaRPr lang="en-IN" sz="1600" dirty="0"/>
                    </a:p>
                  </a:txBody>
                  <a:tcPr anchor="ctr"/>
                </a:tc>
                <a:tc>
                  <a:txBody>
                    <a:bodyPr/>
                    <a:lstStyle/>
                    <a:p>
                      <a:r>
                        <a:rPr lang="en-IN" sz="1600" b="1" dirty="0"/>
                        <a:t>Values</a:t>
                      </a:r>
                      <a:endParaRPr lang="en-IN" sz="1600" dirty="0"/>
                    </a:p>
                  </a:txBody>
                  <a:tcPr anchor="ctr"/>
                </a:tc>
                <a:extLst>
                  <a:ext uri="{0D108BD9-81ED-4DB2-BD59-A6C34878D82A}">
                    <a16:rowId xmlns:a16="http://schemas.microsoft.com/office/drawing/2014/main" val="2696099645"/>
                  </a:ext>
                </a:extLst>
              </a:tr>
              <a:tr h="335241">
                <a:tc>
                  <a:txBody>
                    <a:bodyPr/>
                    <a:lstStyle/>
                    <a:p>
                      <a:r>
                        <a:rPr lang="en-IN" sz="1600"/>
                        <a:t>Industrial Risk</a:t>
                      </a:r>
                    </a:p>
                  </a:txBody>
                  <a:tcPr anchor="ctr"/>
                </a:tc>
                <a:tc>
                  <a:txBody>
                    <a:bodyPr/>
                    <a:lstStyle/>
                    <a:p>
                      <a:r>
                        <a:rPr lang="en-US" sz="1600"/>
                        <a:t>0 = Low, 0.5 = Medium, 1 = High</a:t>
                      </a:r>
                    </a:p>
                  </a:txBody>
                  <a:tcPr anchor="ctr"/>
                </a:tc>
                <a:extLst>
                  <a:ext uri="{0D108BD9-81ED-4DB2-BD59-A6C34878D82A}">
                    <a16:rowId xmlns:a16="http://schemas.microsoft.com/office/drawing/2014/main" val="3582293379"/>
                  </a:ext>
                </a:extLst>
              </a:tr>
              <a:tr h="335241">
                <a:tc>
                  <a:txBody>
                    <a:bodyPr/>
                    <a:lstStyle/>
                    <a:p>
                      <a:r>
                        <a:rPr lang="en-IN" sz="1600"/>
                        <a:t>Management Risk</a:t>
                      </a:r>
                    </a:p>
                  </a:txBody>
                  <a:tcPr anchor="ctr"/>
                </a:tc>
                <a:tc>
                  <a:txBody>
                    <a:bodyPr/>
                    <a:lstStyle/>
                    <a:p>
                      <a:r>
                        <a:rPr lang="en-US" sz="1600" dirty="0"/>
                        <a:t>0 = Low, 0.5 = Medium, 1 = High</a:t>
                      </a:r>
                    </a:p>
                  </a:txBody>
                  <a:tcPr anchor="ctr"/>
                </a:tc>
                <a:extLst>
                  <a:ext uri="{0D108BD9-81ED-4DB2-BD59-A6C34878D82A}">
                    <a16:rowId xmlns:a16="http://schemas.microsoft.com/office/drawing/2014/main" val="10730933"/>
                  </a:ext>
                </a:extLst>
              </a:tr>
              <a:tr h="335241">
                <a:tc>
                  <a:txBody>
                    <a:bodyPr/>
                    <a:lstStyle/>
                    <a:p>
                      <a:r>
                        <a:rPr lang="en-IN" sz="1600" dirty="0"/>
                        <a:t>Financial Flexibility</a:t>
                      </a:r>
                    </a:p>
                  </a:txBody>
                  <a:tcPr anchor="ctr"/>
                </a:tc>
                <a:tc>
                  <a:txBody>
                    <a:bodyPr/>
                    <a:lstStyle/>
                    <a:p>
                      <a:r>
                        <a:rPr lang="en-US" sz="1600" dirty="0"/>
                        <a:t>0 = Low, 0.5 = Medium, 1 = High</a:t>
                      </a:r>
                    </a:p>
                  </a:txBody>
                  <a:tcPr anchor="ctr"/>
                </a:tc>
                <a:extLst>
                  <a:ext uri="{0D108BD9-81ED-4DB2-BD59-A6C34878D82A}">
                    <a16:rowId xmlns:a16="http://schemas.microsoft.com/office/drawing/2014/main" val="974102011"/>
                  </a:ext>
                </a:extLst>
              </a:tr>
              <a:tr h="335241">
                <a:tc>
                  <a:txBody>
                    <a:bodyPr/>
                    <a:lstStyle/>
                    <a:p>
                      <a:r>
                        <a:rPr lang="en-IN" sz="1600"/>
                        <a:t>Credibility</a:t>
                      </a:r>
                    </a:p>
                  </a:txBody>
                  <a:tcPr anchor="ctr"/>
                </a:tc>
                <a:tc>
                  <a:txBody>
                    <a:bodyPr/>
                    <a:lstStyle/>
                    <a:p>
                      <a:r>
                        <a:rPr lang="en-US" sz="1600" dirty="0"/>
                        <a:t>0 = Low, 0.5 = Medium, 1 = High</a:t>
                      </a:r>
                    </a:p>
                  </a:txBody>
                  <a:tcPr anchor="ctr"/>
                </a:tc>
                <a:extLst>
                  <a:ext uri="{0D108BD9-81ED-4DB2-BD59-A6C34878D82A}">
                    <a16:rowId xmlns:a16="http://schemas.microsoft.com/office/drawing/2014/main" val="3460043675"/>
                  </a:ext>
                </a:extLst>
              </a:tr>
              <a:tr h="335241">
                <a:tc>
                  <a:txBody>
                    <a:bodyPr/>
                    <a:lstStyle/>
                    <a:p>
                      <a:r>
                        <a:rPr lang="en-IN" sz="1600"/>
                        <a:t>Competitiveness</a:t>
                      </a:r>
                    </a:p>
                  </a:txBody>
                  <a:tcPr anchor="ctr"/>
                </a:tc>
                <a:tc>
                  <a:txBody>
                    <a:bodyPr/>
                    <a:lstStyle/>
                    <a:p>
                      <a:r>
                        <a:rPr lang="en-US" sz="1600"/>
                        <a:t>0 = Low, 0.5 = Medium, 1 = High</a:t>
                      </a:r>
                    </a:p>
                  </a:txBody>
                  <a:tcPr anchor="ctr"/>
                </a:tc>
                <a:extLst>
                  <a:ext uri="{0D108BD9-81ED-4DB2-BD59-A6C34878D82A}">
                    <a16:rowId xmlns:a16="http://schemas.microsoft.com/office/drawing/2014/main" val="1941182834"/>
                  </a:ext>
                </a:extLst>
              </a:tr>
              <a:tr h="335241">
                <a:tc>
                  <a:txBody>
                    <a:bodyPr/>
                    <a:lstStyle/>
                    <a:p>
                      <a:r>
                        <a:rPr lang="en-IN" sz="1600"/>
                        <a:t>Operating Risk</a:t>
                      </a:r>
                    </a:p>
                  </a:txBody>
                  <a:tcPr anchor="ctr"/>
                </a:tc>
                <a:tc>
                  <a:txBody>
                    <a:bodyPr/>
                    <a:lstStyle/>
                    <a:p>
                      <a:r>
                        <a:rPr lang="en-US" sz="1600"/>
                        <a:t>0 = Low, 0.5 = Medium, 1 = High</a:t>
                      </a:r>
                    </a:p>
                  </a:txBody>
                  <a:tcPr anchor="ctr"/>
                </a:tc>
                <a:extLst>
                  <a:ext uri="{0D108BD9-81ED-4DB2-BD59-A6C34878D82A}">
                    <a16:rowId xmlns:a16="http://schemas.microsoft.com/office/drawing/2014/main" val="2327380988"/>
                  </a:ext>
                </a:extLst>
              </a:tr>
              <a:tr h="335241">
                <a:tc>
                  <a:txBody>
                    <a:bodyPr/>
                    <a:lstStyle/>
                    <a:p>
                      <a:r>
                        <a:rPr lang="en-IN" sz="1600"/>
                        <a:t>Class (Target Variable)</a:t>
                      </a:r>
                    </a:p>
                  </a:txBody>
                  <a:tcPr anchor="ctr"/>
                </a:tc>
                <a:tc>
                  <a:txBody>
                    <a:bodyPr/>
                    <a:lstStyle/>
                    <a:p>
                      <a:r>
                        <a:rPr lang="en-IN" sz="1600" dirty="0"/>
                        <a:t>Bankruptcy, Non-Bankruptcy</a:t>
                      </a:r>
                    </a:p>
                  </a:txBody>
                  <a:tcPr anchor="ctr"/>
                </a:tc>
                <a:extLst>
                  <a:ext uri="{0D108BD9-81ED-4DB2-BD59-A6C34878D82A}">
                    <a16:rowId xmlns:a16="http://schemas.microsoft.com/office/drawing/2014/main" val="3621148131"/>
                  </a:ext>
                </a:extLst>
              </a:tr>
            </a:tbl>
          </a:graphicData>
        </a:graphic>
      </p:graphicFrame>
    </p:spTree>
    <p:extLst>
      <p:ext uri="{BB962C8B-B14F-4D97-AF65-F5344CB8AC3E}">
        <p14:creationId xmlns:p14="http://schemas.microsoft.com/office/powerpoint/2010/main" val="92865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E014D9-B390-FB84-7101-C6F63BD34701}"/>
              </a:ext>
            </a:extLst>
          </p:cNvPr>
          <p:cNvSpPr txBox="1"/>
          <p:nvPr/>
        </p:nvSpPr>
        <p:spPr>
          <a:xfrm>
            <a:off x="271104" y="160256"/>
            <a:ext cx="5071621" cy="523220"/>
          </a:xfrm>
          <a:prstGeom prst="rect">
            <a:avLst/>
          </a:prstGeom>
          <a:noFill/>
        </p:spPr>
        <p:txBody>
          <a:bodyPr wrap="square" rtlCol="0">
            <a:spAutoFit/>
          </a:bodyPr>
          <a:lstStyle/>
          <a:p>
            <a:r>
              <a:rPr lang="en-US" sz="2800" b="1" dirty="0"/>
              <a:t>Data Preprocessing</a:t>
            </a:r>
          </a:p>
        </p:txBody>
      </p:sp>
      <p:sp>
        <p:nvSpPr>
          <p:cNvPr id="5" name="TextBox 4">
            <a:extLst>
              <a:ext uri="{FF2B5EF4-FFF2-40B4-BE49-F238E27FC236}">
                <a16:creationId xmlns:a16="http://schemas.microsoft.com/office/drawing/2014/main" id="{1E4109D4-CC59-633F-2F5D-92C18C3BBB5F}"/>
              </a:ext>
            </a:extLst>
          </p:cNvPr>
          <p:cNvSpPr txBox="1"/>
          <p:nvPr/>
        </p:nvSpPr>
        <p:spPr>
          <a:xfrm>
            <a:off x="1107217" y="683476"/>
            <a:ext cx="10223802" cy="6097182"/>
          </a:xfrm>
          <a:prstGeom prst="rect">
            <a:avLst/>
          </a:prstGeom>
          <a:noFill/>
        </p:spPr>
        <p:txBody>
          <a:bodyPr wrap="square" rtlCol="0">
            <a:spAutoFit/>
          </a:bodyPr>
          <a:lstStyle/>
          <a:p>
            <a:pPr algn="just">
              <a:lnSpc>
                <a:spcPct val="150000"/>
              </a:lnSpc>
            </a:pPr>
            <a:r>
              <a:rPr lang="en-US" sz="2400" b="1" dirty="0"/>
              <a:t>1. Data Cleaning</a:t>
            </a:r>
          </a:p>
          <a:p>
            <a:pPr algn="just">
              <a:lnSpc>
                <a:spcPct val="150000"/>
              </a:lnSpc>
            </a:pPr>
            <a:r>
              <a:rPr lang="en-US" dirty="0"/>
              <a:t>	</a:t>
            </a:r>
            <a:r>
              <a:rPr lang="en-US" sz="2000" b="1" dirty="0">
                <a:solidFill>
                  <a:schemeClr val="tx1">
                    <a:lumMod val="95000"/>
                    <a:lumOff val="5000"/>
                  </a:schemeClr>
                </a:solidFill>
              </a:rPr>
              <a:t>Handling Missing values</a:t>
            </a:r>
            <a:r>
              <a:rPr lang="en-IN" sz="2000" b="1" dirty="0">
                <a:solidFill>
                  <a:schemeClr val="tx1">
                    <a:lumMod val="95000"/>
                    <a:lumOff val="5000"/>
                  </a:schemeClr>
                </a:solidFill>
              </a:rPr>
              <a:t> : </a:t>
            </a:r>
            <a:r>
              <a:rPr lang="en-IN" dirty="0"/>
              <a:t>Checked for the missing values in the data but  there are no null values or missing values in the data set.</a:t>
            </a:r>
          </a:p>
          <a:p>
            <a:pPr algn="just">
              <a:lnSpc>
                <a:spcPct val="150000"/>
              </a:lnSpc>
            </a:pPr>
            <a:r>
              <a:rPr lang="en-IN" dirty="0"/>
              <a:t>	 </a:t>
            </a:r>
            <a:r>
              <a:rPr lang="en-IN" sz="2000" b="1" dirty="0"/>
              <a:t>Handling Replicated records : </a:t>
            </a:r>
            <a:r>
              <a:rPr lang="en-IN" dirty="0"/>
              <a:t>There are 147 replicated (duplicated ) rows  , those are removed from the dataset to avoid overfitting of the model.</a:t>
            </a:r>
          </a:p>
          <a:p>
            <a:pPr algn="just">
              <a:lnSpc>
                <a:spcPct val="150000"/>
              </a:lnSpc>
            </a:pPr>
            <a:r>
              <a:rPr lang="en-IN" sz="2400" b="1" dirty="0"/>
              <a:t>2. Handling Outliers</a:t>
            </a:r>
          </a:p>
          <a:p>
            <a:pPr algn="just">
              <a:lnSpc>
                <a:spcPct val="150000"/>
              </a:lnSpc>
            </a:pPr>
            <a:r>
              <a:rPr lang="en-IN" dirty="0"/>
              <a:t>   Here there are only categorical features in the dataset so there are no outliers in the dataset.</a:t>
            </a:r>
          </a:p>
          <a:p>
            <a:pPr algn="just">
              <a:lnSpc>
                <a:spcPct val="150000"/>
              </a:lnSpc>
            </a:pPr>
            <a:r>
              <a:rPr lang="en-IN" sz="2400" b="1" dirty="0"/>
              <a:t>3. Encoding Categorical Variables</a:t>
            </a:r>
          </a:p>
          <a:p>
            <a:pPr algn="just">
              <a:lnSpc>
                <a:spcPct val="150000"/>
              </a:lnSpc>
            </a:pPr>
            <a:r>
              <a:rPr lang="en-IN" dirty="0"/>
              <a:t>   All the features are categorical and independent features are already in the format of label encoded data, hence  the dependent (target) feature is Label Encoded.</a:t>
            </a:r>
          </a:p>
          <a:p>
            <a:pPr algn="just">
              <a:lnSpc>
                <a:spcPct val="150000"/>
              </a:lnSpc>
            </a:pPr>
            <a:r>
              <a:rPr lang="en-IN" sz="2400" b="1" dirty="0"/>
              <a:t>4. Feature Scaling</a:t>
            </a:r>
          </a:p>
          <a:p>
            <a:pPr algn="just">
              <a:lnSpc>
                <a:spcPct val="150000"/>
              </a:lnSpc>
            </a:pPr>
            <a:r>
              <a:rPr lang="en-IN" dirty="0"/>
              <a:t>Scale of each features is same ( 0 to 1 ) Hence the scaling is not performed, if necessary the normalization is preferred.</a:t>
            </a:r>
          </a:p>
        </p:txBody>
      </p:sp>
    </p:spTree>
    <p:extLst>
      <p:ext uri="{BB962C8B-B14F-4D97-AF65-F5344CB8AC3E}">
        <p14:creationId xmlns:p14="http://schemas.microsoft.com/office/powerpoint/2010/main" val="371223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4334CB-5587-E0B6-33D8-12E27D43AC40}"/>
              </a:ext>
            </a:extLst>
          </p:cNvPr>
          <p:cNvSpPr txBox="1"/>
          <p:nvPr/>
        </p:nvSpPr>
        <p:spPr>
          <a:xfrm>
            <a:off x="150830" y="135920"/>
            <a:ext cx="6627043" cy="800219"/>
          </a:xfrm>
          <a:prstGeom prst="rect">
            <a:avLst/>
          </a:prstGeom>
          <a:noFill/>
        </p:spPr>
        <p:txBody>
          <a:bodyPr wrap="square" rtlCol="0">
            <a:spAutoFit/>
          </a:bodyPr>
          <a:lstStyle/>
          <a:p>
            <a:r>
              <a:rPr lang="en-US" sz="2800" b="1" dirty="0"/>
              <a:t>Feature Selection</a:t>
            </a:r>
            <a:br>
              <a:rPr lang="en-US" dirty="0"/>
            </a:br>
            <a:endParaRPr lang="en-IN" dirty="0"/>
          </a:p>
        </p:txBody>
      </p:sp>
      <p:sp>
        <p:nvSpPr>
          <p:cNvPr id="6" name="TextBox 5">
            <a:extLst>
              <a:ext uri="{FF2B5EF4-FFF2-40B4-BE49-F238E27FC236}">
                <a16:creationId xmlns:a16="http://schemas.microsoft.com/office/drawing/2014/main" id="{BCE7745E-636F-7C6B-E3E7-2AC50394C839}"/>
              </a:ext>
            </a:extLst>
          </p:cNvPr>
          <p:cNvSpPr txBox="1"/>
          <p:nvPr/>
        </p:nvSpPr>
        <p:spPr>
          <a:xfrm>
            <a:off x="1338605" y="722877"/>
            <a:ext cx="8125906" cy="707886"/>
          </a:xfrm>
          <a:prstGeom prst="rect">
            <a:avLst/>
          </a:prstGeom>
          <a:noFill/>
        </p:spPr>
        <p:txBody>
          <a:bodyPr wrap="square" rtlCol="0">
            <a:spAutoFit/>
          </a:bodyPr>
          <a:lstStyle/>
          <a:p>
            <a:pPr algn="just"/>
            <a:r>
              <a:rPr lang="en-US" sz="2000" dirty="0"/>
              <a:t>We applied feature selection to remove redundant and less important features, aiming to improve model accuracy and reduce complexity</a:t>
            </a:r>
            <a:endParaRPr lang="en-IN" sz="2000" dirty="0"/>
          </a:p>
        </p:txBody>
      </p:sp>
      <p:sp>
        <p:nvSpPr>
          <p:cNvPr id="7" name="TextBox 6">
            <a:extLst>
              <a:ext uri="{FF2B5EF4-FFF2-40B4-BE49-F238E27FC236}">
                <a16:creationId xmlns:a16="http://schemas.microsoft.com/office/drawing/2014/main" id="{30193902-CC14-BEC0-F357-C863CB576692}"/>
              </a:ext>
            </a:extLst>
          </p:cNvPr>
          <p:cNvSpPr txBox="1"/>
          <p:nvPr/>
        </p:nvSpPr>
        <p:spPr>
          <a:xfrm>
            <a:off x="150830" y="1428452"/>
            <a:ext cx="6174953" cy="2092881"/>
          </a:xfrm>
          <a:prstGeom prst="rect">
            <a:avLst/>
          </a:prstGeom>
          <a:noFill/>
        </p:spPr>
        <p:txBody>
          <a:bodyPr wrap="square" rtlCol="0">
            <a:spAutoFit/>
          </a:bodyPr>
          <a:lstStyle/>
          <a:p>
            <a:r>
              <a:rPr lang="en-US" sz="2800" b="1" dirty="0"/>
              <a:t>Methods Used</a:t>
            </a:r>
          </a:p>
          <a:p>
            <a:endParaRPr lang="en-US" dirty="0"/>
          </a:p>
          <a:p>
            <a:pPr marL="342900" indent="-342900">
              <a:buAutoNum type="arabicPeriod"/>
            </a:pPr>
            <a:r>
              <a:rPr lang="en-US" sz="2400" b="1" dirty="0"/>
              <a:t>PPS Matrix </a:t>
            </a:r>
          </a:p>
          <a:p>
            <a:pPr algn="just"/>
            <a:r>
              <a:rPr lang="en-US" dirty="0"/>
              <a:t> 	</a:t>
            </a:r>
            <a:r>
              <a:rPr lang="en-US" sz="2000" dirty="0"/>
              <a:t>Hence all the features are categorial in nature so we have performed correlation between Target feature and Independent features using PPS</a:t>
            </a:r>
            <a:endParaRPr lang="en-US" dirty="0"/>
          </a:p>
        </p:txBody>
      </p:sp>
      <p:pic>
        <p:nvPicPr>
          <p:cNvPr id="13" name="Picture 12">
            <a:extLst>
              <a:ext uri="{FF2B5EF4-FFF2-40B4-BE49-F238E27FC236}">
                <a16:creationId xmlns:a16="http://schemas.microsoft.com/office/drawing/2014/main" id="{EE50D171-655E-E430-4EC4-176434676B4B}"/>
              </a:ext>
            </a:extLst>
          </p:cNvPr>
          <p:cNvPicPr>
            <a:picLocks noChangeAspect="1"/>
          </p:cNvPicPr>
          <p:nvPr/>
        </p:nvPicPr>
        <p:blipFill>
          <a:blip r:embed="rId2"/>
          <a:stretch>
            <a:fillRect/>
          </a:stretch>
        </p:blipFill>
        <p:spPr>
          <a:xfrm>
            <a:off x="1611189" y="3429000"/>
            <a:ext cx="4286848" cy="3124636"/>
          </a:xfrm>
          <a:prstGeom prst="rect">
            <a:avLst/>
          </a:prstGeom>
        </p:spPr>
      </p:pic>
      <p:pic>
        <p:nvPicPr>
          <p:cNvPr id="15" name="Picture 14">
            <a:extLst>
              <a:ext uri="{FF2B5EF4-FFF2-40B4-BE49-F238E27FC236}">
                <a16:creationId xmlns:a16="http://schemas.microsoft.com/office/drawing/2014/main" id="{D9D54F38-9E21-C4EE-05BB-5EFC638B77CA}"/>
              </a:ext>
            </a:extLst>
          </p:cNvPr>
          <p:cNvPicPr>
            <a:picLocks noChangeAspect="1"/>
          </p:cNvPicPr>
          <p:nvPr/>
        </p:nvPicPr>
        <p:blipFill>
          <a:blip r:embed="rId3"/>
          <a:stretch>
            <a:fillRect/>
          </a:stretch>
        </p:blipFill>
        <p:spPr>
          <a:xfrm>
            <a:off x="6529574" y="2233683"/>
            <a:ext cx="5511596" cy="4048219"/>
          </a:xfrm>
          <a:prstGeom prst="rect">
            <a:avLst/>
          </a:prstGeom>
        </p:spPr>
      </p:pic>
    </p:spTree>
    <p:extLst>
      <p:ext uri="{BB962C8B-B14F-4D97-AF65-F5344CB8AC3E}">
        <p14:creationId xmlns:p14="http://schemas.microsoft.com/office/powerpoint/2010/main" val="46849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263BB5-EE0D-5E34-3C27-B57D1C110D72}"/>
              </a:ext>
            </a:extLst>
          </p:cNvPr>
          <p:cNvSpPr txBox="1"/>
          <p:nvPr/>
        </p:nvSpPr>
        <p:spPr>
          <a:xfrm>
            <a:off x="386500" y="245096"/>
            <a:ext cx="4260914" cy="523220"/>
          </a:xfrm>
          <a:prstGeom prst="rect">
            <a:avLst/>
          </a:prstGeom>
          <a:noFill/>
        </p:spPr>
        <p:txBody>
          <a:bodyPr wrap="square" rtlCol="0">
            <a:spAutoFit/>
          </a:bodyPr>
          <a:lstStyle/>
          <a:p>
            <a:r>
              <a:rPr lang="en-US" sz="2800" b="1" dirty="0"/>
              <a:t>Feature Selection Contd..</a:t>
            </a:r>
            <a:endParaRPr lang="en-IN" sz="2800" b="1" dirty="0"/>
          </a:p>
        </p:txBody>
      </p:sp>
      <p:sp>
        <p:nvSpPr>
          <p:cNvPr id="5" name="TextBox 4">
            <a:extLst>
              <a:ext uri="{FF2B5EF4-FFF2-40B4-BE49-F238E27FC236}">
                <a16:creationId xmlns:a16="http://schemas.microsoft.com/office/drawing/2014/main" id="{4D610487-E8E9-6CFD-566E-274D003D8D5C}"/>
              </a:ext>
            </a:extLst>
          </p:cNvPr>
          <p:cNvSpPr txBox="1"/>
          <p:nvPr/>
        </p:nvSpPr>
        <p:spPr>
          <a:xfrm>
            <a:off x="1234910" y="1430160"/>
            <a:ext cx="9803878" cy="1429622"/>
          </a:xfrm>
          <a:prstGeom prst="rect">
            <a:avLst/>
          </a:prstGeom>
          <a:noFill/>
        </p:spPr>
        <p:txBody>
          <a:bodyPr wrap="square" rtlCol="0">
            <a:spAutoFit/>
          </a:bodyPr>
          <a:lstStyle/>
          <a:p>
            <a:pPr algn="just">
              <a:lnSpc>
                <a:spcPct val="150000"/>
              </a:lnSpc>
            </a:pPr>
            <a:r>
              <a:rPr lang="en-US" sz="2000" dirty="0"/>
              <a:t>	</a:t>
            </a:r>
            <a:r>
              <a:rPr lang="en-US" sz="2000" dirty="0" err="1"/>
              <a:t>SelectKBest</a:t>
            </a:r>
            <a:r>
              <a:rPr lang="en-US" sz="2000" dirty="0"/>
              <a:t> selects the top K most relevant features based on statistical tests like Chi-Square or ANOVA. It helps improve model performance by focusing on the best features and reducing noise.</a:t>
            </a:r>
            <a:endParaRPr lang="en-IN" sz="2000" dirty="0"/>
          </a:p>
        </p:txBody>
      </p:sp>
      <p:pic>
        <p:nvPicPr>
          <p:cNvPr id="7" name="Picture 6">
            <a:extLst>
              <a:ext uri="{FF2B5EF4-FFF2-40B4-BE49-F238E27FC236}">
                <a16:creationId xmlns:a16="http://schemas.microsoft.com/office/drawing/2014/main" id="{7E51DA7E-04E6-7F48-676E-BDDAE3F473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22169" y="2941165"/>
            <a:ext cx="3418294" cy="3336906"/>
          </a:xfrm>
          <a:prstGeom prst="rect">
            <a:avLst/>
          </a:prstGeom>
        </p:spPr>
      </p:pic>
      <p:pic>
        <p:nvPicPr>
          <p:cNvPr id="9" name="Picture 8">
            <a:extLst>
              <a:ext uri="{FF2B5EF4-FFF2-40B4-BE49-F238E27FC236}">
                <a16:creationId xmlns:a16="http://schemas.microsoft.com/office/drawing/2014/main" id="{01B92A53-220B-DF9D-0CCA-EE996AE56C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48312" y="2941165"/>
            <a:ext cx="5282153" cy="3799213"/>
          </a:xfrm>
          <a:prstGeom prst="rect">
            <a:avLst/>
          </a:prstGeom>
        </p:spPr>
      </p:pic>
      <p:sp>
        <p:nvSpPr>
          <p:cNvPr id="11" name="TextBox 10">
            <a:extLst>
              <a:ext uri="{FF2B5EF4-FFF2-40B4-BE49-F238E27FC236}">
                <a16:creationId xmlns:a16="http://schemas.microsoft.com/office/drawing/2014/main" id="{3C3589E0-31D8-B458-3C82-C73DEE56A563}"/>
              </a:ext>
            </a:extLst>
          </p:cNvPr>
          <p:cNvSpPr txBox="1"/>
          <p:nvPr/>
        </p:nvSpPr>
        <p:spPr>
          <a:xfrm>
            <a:off x="892402" y="968495"/>
            <a:ext cx="6094428" cy="461665"/>
          </a:xfrm>
          <a:prstGeom prst="rect">
            <a:avLst/>
          </a:prstGeom>
          <a:noFill/>
        </p:spPr>
        <p:txBody>
          <a:bodyPr wrap="square">
            <a:spAutoFit/>
          </a:bodyPr>
          <a:lstStyle/>
          <a:p>
            <a:r>
              <a:rPr lang="en-US" sz="2400" b="1" dirty="0"/>
              <a:t>2. </a:t>
            </a:r>
            <a:r>
              <a:rPr lang="en-US" sz="2400" b="1" dirty="0" err="1"/>
              <a:t>SelectKBest</a:t>
            </a:r>
            <a:r>
              <a:rPr lang="en-US" sz="2400" b="1" dirty="0"/>
              <a:t> Method</a:t>
            </a:r>
            <a:endParaRPr lang="en-IN" sz="2400" b="1" dirty="0"/>
          </a:p>
        </p:txBody>
      </p:sp>
    </p:spTree>
    <p:extLst>
      <p:ext uri="{BB962C8B-B14F-4D97-AF65-F5344CB8AC3E}">
        <p14:creationId xmlns:p14="http://schemas.microsoft.com/office/powerpoint/2010/main" val="316731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47CC99-C4AB-6710-DDBA-3AB89888E9A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44800" y="2790333"/>
            <a:ext cx="3943900" cy="2906523"/>
          </a:xfrm>
          <a:prstGeom prst="rect">
            <a:avLst/>
          </a:prstGeom>
        </p:spPr>
      </p:pic>
      <p:pic>
        <p:nvPicPr>
          <p:cNvPr id="9" name="Picture 8">
            <a:extLst>
              <a:ext uri="{FF2B5EF4-FFF2-40B4-BE49-F238E27FC236}">
                <a16:creationId xmlns:a16="http://schemas.microsoft.com/office/drawing/2014/main" id="{6F196315-D75D-869C-D071-F139CE7A01D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10163" y="2790333"/>
            <a:ext cx="5105697" cy="3689565"/>
          </a:xfrm>
          <a:prstGeom prst="rect">
            <a:avLst/>
          </a:prstGeom>
        </p:spPr>
      </p:pic>
      <p:sp>
        <p:nvSpPr>
          <p:cNvPr id="11" name="TextBox 10">
            <a:extLst>
              <a:ext uri="{FF2B5EF4-FFF2-40B4-BE49-F238E27FC236}">
                <a16:creationId xmlns:a16="http://schemas.microsoft.com/office/drawing/2014/main" id="{91528817-6F14-F92D-1456-004E86574F59}"/>
              </a:ext>
            </a:extLst>
          </p:cNvPr>
          <p:cNvSpPr txBox="1"/>
          <p:nvPr/>
        </p:nvSpPr>
        <p:spPr>
          <a:xfrm>
            <a:off x="1093510" y="1194740"/>
            <a:ext cx="10322350" cy="1429622"/>
          </a:xfrm>
          <a:prstGeom prst="rect">
            <a:avLst/>
          </a:prstGeom>
          <a:noFill/>
        </p:spPr>
        <p:txBody>
          <a:bodyPr wrap="square">
            <a:spAutoFit/>
          </a:bodyPr>
          <a:lstStyle/>
          <a:p>
            <a:pPr>
              <a:lnSpc>
                <a:spcPct val="150000"/>
              </a:lnSpc>
            </a:pPr>
            <a:r>
              <a:rPr lang="en-IN" sz="2000" dirty="0"/>
              <a:t>	Recursive Feature Elimination (RFE) is a feature selection method that iteratively removes the least important features based on a model's performance. It retains the most significant features to improve model accuracy and reduce complexity.</a:t>
            </a:r>
          </a:p>
        </p:txBody>
      </p:sp>
      <p:sp>
        <p:nvSpPr>
          <p:cNvPr id="13" name="TextBox 12">
            <a:extLst>
              <a:ext uri="{FF2B5EF4-FFF2-40B4-BE49-F238E27FC236}">
                <a16:creationId xmlns:a16="http://schemas.microsoft.com/office/drawing/2014/main" id="{6166DECA-C4DE-1E08-60AF-EAA0671941F4}"/>
              </a:ext>
            </a:extLst>
          </p:cNvPr>
          <p:cNvSpPr txBox="1"/>
          <p:nvPr/>
        </p:nvSpPr>
        <p:spPr>
          <a:xfrm>
            <a:off x="1020452" y="772758"/>
            <a:ext cx="6094428" cy="461665"/>
          </a:xfrm>
          <a:prstGeom prst="rect">
            <a:avLst/>
          </a:prstGeom>
          <a:noFill/>
        </p:spPr>
        <p:txBody>
          <a:bodyPr wrap="square">
            <a:spAutoFit/>
          </a:bodyPr>
          <a:lstStyle/>
          <a:p>
            <a:r>
              <a:rPr lang="en-IN" sz="2400" b="1" dirty="0"/>
              <a:t>3. Recursive Feature Elimination (RFE) </a:t>
            </a:r>
          </a:p>
        </p:txBody>
      </p:sp>
      <p:sp>
        <p:nvSpPr>
          <p:cNvPr id="14" name="TextBox 13">
            <a:extLst>
              <a:ext uri="{FF2B5EF4-FFF2-40B4-BE49-F238E27FC236}">
                <a16:creationId xmlns:a16="http://schemas.microsoft.com/office/drawing/2014/main" id="{0477B732-0150-47FC-9B39-4D1772C37321}"/>
              </a:ext>
            </a:extLst>
          </p:cNvPr>
          <p:cNvSpPr txBox="1"/>
          <p:nvPr/>
        </p:nvSpPr>
        <p:spPr>
          <a:xfrm>
            <a:off x="386500" y="245096"/>
            <a:ext cx="4260914" cy="523220"/>
          </a:xfrm>
          <a:prstGeom prst="rect">
            <a:avLst/>
          </a:prstGeom>
          <a:noFill/>
        </p:spPr>
        <p:txBody>
          <a:bodyPr wrap="square" rtlCol="0">
            <a:spAutoFit/>
          </a:bodyPr>
          <a:lstStyle/>
          <a:p>
            <a:r>
              <a:rPr lang="en-US" sz="2800" b="1" dirty="0"/>
              <a:t>Feature Selection Contd..</a:t>
            </a:r>
            <a:endParaRPr lang="en-IN" sz="2800" b="1" dirty="0"/>
          </a:p>
        </p:txBody>
      </p:sp>
    </p:spTree>
    <p:extLst>
      <p:ext uri="{BB962C8B-B14F-4D97-AF65-F5344CB8AC3E}">
        <p14:creationId xmlns:p14="http://schemas.microsoft.com/office/powerpoint/2010/main" val="17771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0153CA-E8A7-8A04-BEB5-74B5BAE2CE1B}"/>
              </a:ext>
            </a:extLst>
          </p:cNvPr>
          <p:cNvPicPr>
            <a:picLocks noChangeAspect="1"/>
          </p:cNvPicPr>
          <p:nvPr/>
        </p:nvPicPr>
        <p:blipFill>
          <a:blip r:embed="rId2"/>
          <a:stretch>
            <a:fillRect/>
          </a:stretch>
        </p:blipFill>
        <p:spPr>
          <a:xfrm>
            <a:off x="1793366" y="2677214"/>
            <a:ext cx="3890997" cy="3520960"/>
          </a:xfrm>
          <a:prstGeom prst="rect">
            <a:avLst/>
          </a:prstGeom>
        </p:spPr>
      </p:pic>
      <p:pic>
        <p:nvPicPr>
          <p:cNvPr id="9" name="Picture 8">
            <a:extLst>
              <a:ext uri="{FF2B5EF4-FFF2-40B4-BE49-F238E27FC236}">
                <a16:creationId xmlns:a16="http://schemas.microsoft.com/office/drawing/2014/main" id="{30FFFB25-A573-9ECA-1D23-81132DA62A67}"/>
              </a:ext>
            </a:extLst>
          </p:cNvPr>
          <p:cNvPicPr>
            <a:picLocks noChangeAspect="1"/>
          </p:cNvPicPr>
          <p:nvPr/>
        </p:nvPicPr>
        <p:blipFill>
          <a:blip r:embed="rId3"/>
          <a:stretch>
            <a:fillRect/>
          </a:stretch>
        </p:blipFill>
        <p:spPr>
          <a:xfrm>
            <a:off x="6313786" y="2597665"/>
            <a:ext cx="5480786" cy="4026489"/>
          </a:xfrm>
          <a:prstGeom prst="rect">
            <a:avLst/>
          </a:prstGeom>
        </p:spPr>
      </p:pic>
      <p:sp>
        <p:nvSpPr>
          <p:cNvPr id="11" name="TextBox 10">
            <a:extLst>
              <a:ext uri="{FF2B5EF4-FFF2-40B4-BE49-F238E27FC236}">
                <a16:creationId xmlns:a16="http://schemas.microsoft.com/office/drawing/2014/main" id="{F3809A3F-15E1-9192-CC95-9794D05F4E27}"/>
              </a:ext>
            </a:extLst>
          </p:cNvPr>
          <p:cNvSpPr txBox="1"/>
          <p:nvPr/>
        </p:nvSpPr>
        <p:spPr>
          <a:xfrm>
            <a:off x="1108017" y="1168043"/>
            <a:ext cx="10411538" cy="1429622"/>
          </a:xfrm>
          <a:prstGeom prst="rect">
            <a:avLst/>
          </a:prstGeom>
          <a:noFill/>
        </p:spPr>
        <p:txBody>
          <a:bodyPr wrap="square">
            <a:spAutoFit/>
          </a:bodyPr>
          <a:lstStyle/>
          <a:p>
            <a:pPr algn="just">
              <a:lnSpc>
                <a:spcPct val="150000"/>
              </a:lnSpc>
            </a:pPr>
            <a:r>
              <a:rPr lang="en-US" sz="2000" b="1" dirty="0"/>
              <a:t>	Tree-Based Feature Selection</a:t>
            </a:r>
            <a:r>
              <a:rPr lang="en-US" sz="2000" dirty="0"/>
              <a:t> uses algorithms like decision tree, random forest etc.  to evaluate feature importance based on how well they contribute to model predictions. Features are ranked by their impact on reducing impurity or improving accuracy.</a:t>
            </a:r>
          </a:p>
        </p:txBody>
      </p:sp>
      <p:sp>
        <p:nvSpPr>
          <p:cNvPr id="12" name="TextBox 11">
            <a:extLst>
              <a:ext uri="{FF2B5EF4-FFF2-40B4-BE49-F238E27FC236}">
                <a16:creationId xmlns:a16="http://schemas.microsoft.com/office/drawing/2014/main" id="{7A4910B9-85B3-02E6-DEFC-6D8364643E76}"/>
              </a:ext>
            </a:extLst>
          </p:cNvPr>
          <p:cNvSpPr txBox="1"/>
          <p:nvPr/>
        </p:nvSpPr>
        <p:spPr>
          <a:xfrm>
            <a:off x="521198" y="263950"/>
            <a:ext cx="4260914" cy="523220"/>
          </a:xfrm>
          <a:prstGeom prst="rect">
            <a:avLst/>
          </a:prstGeom>
          <a:noFill/>
        </p:spPr>
        <p:txBody>
          <a:bodyPr wrap="square" rtlCol="0">
            <a:spAutoFit/>
          </a:bodyPr>
          <a:lstStyle/>
          <a:p>
            <a:r>
              <a:rPr lang="en-US" sz="2800" b="1" dirty="0"/>
              <a:t>Feature Selection Contd..</a:t>
            </a:r>
            <a:endParaRPr lang="en-IN" sz="2800" b="1" dirty="0"/>
          </a:p>
        </p:txBody>
      </p:sp>
      <p:sp>
        <p:nvSpPr>
          <p:cNvPr id="14" name="TextBox 13">
            <a:extLst>
              <a:ext uri="{FF2B5EF4-FFF2-40B4-BE49-F238E27FC236}">
                <a16:creationId xmlns:a16="http://schemas.microsoft.com/office/drawing/2014/main" id="{455C367C-3B89-3710-2246-97DE12DB9238}"/>
              </a:ext>
            </a:extLst>
          </p:cNvPr>
          <p:cNvSpPr txBox="1"/>
          <p:nvPr/>
        </p:nvSpPr>
        <p:spPr>
          <a:xfrm>
            <a:off x="910053" y="841358"/>
            <a:ext cx="6094428" cy="461665"/>
          </a:xfrm>
          <a:prstGeom prst="rect">
            <a:avLst/>
          </a:prstGeom>
          <a:noFill/>
        </p:spPr>
        <p:txBody>
          <a:bodyPr wrap="square">
            <a:spAutoFit/>
          </a:bodyPr>
          <a:lstStyle/>
          <a:p>
            <a:r>
              <a:rPr lang="en-US" sz="2400" b="1" dirty="0"/>
              <a:t>4. Tree-Based Feature Selection </a:t>
            </a:r>
            <a:endParaRPr lang="en-IN" sz="2400" b="1" dirty="0"/>
          </a:p>
        </p:txBody>
      </p:sp>
    </p:spTree>
    <p:extLst>
      <p:ext uri="{BB962C8B-B14F-4D97-AF65-F5344CB8AC3E}">
        <p14:creationId xmlns:p14="http://schemas.microsoft.com/office/powerpoint/2010/main" val="55216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E8CA2B-7141-02BB-44A1-11996A177B2C}"/>
              </a:ext>
            </a:extLst>
          </p:cNvPr>
          <p:cNvSpPr txBox="1"/>
          <p:nvPr/>
        </p:nvSpPr>
        <p:spPr>
          <a:xfrm>
            <a:off x="169682" y="263951"/>
            <a:ext cx="4128941" cy="523220"/>
          </a:xfrm>
          <a:prstGeom prst="rect">
            <a:avLst/>
          </a:prstGeom>
          <a:noFill/>
        </p:spPr>
        <p:txBody>
          <a:bodyPr wrap="square" rtlCol="0">
            <a:spAutoFit/>
          </a:bodyPr>
          <a:lstStyle/>
          <a:p>
            <a:r>
              <a:rPr lang="en-US" sz="2800" b="1" dirty="0"/>
              <a:t>Handling Imbalance Data</a:t>
            </a:r>
            <a:endParaRPr lang="en-IN" sz="2800" b="1" dirty="0"/>
          </a:p>
        </p:txBody>
      </p:sp>
      <p:sp>
        <p:nvSpPr>
          <p:cNvPr id="5" name="TextBox 4">
            <a:extLst>
              <a:ext uri="{FF2B5EF4-FFF2-40B4-BE49-F238E27FC236}">
                <a16:creationId xmlns:a16="http://schemas.microsoft.com/office/drawing/2014/main" id="{91872B0A-AFBC-8316-0432-2A8D37766C98}"/>
              </a:ext>
            </a:extLst>
          </p:cNvPr>
          <p:cNvSpPr txBox="1"/>
          <p:nvPr/>
        </p:nvSpPr>
        <p:spPr>
          <a:xfrm>
            <a:off x="796566" y="701768"/>
            <a:ext cx="10727703" cy="1754326"/>
          </a:xfrm>
          <a:prstGeom prst="rect">
            <a:avLst/>
          </a:prstGeom>
          <a:noFill/>
        </p:spPr>
        <p:txBody>
          <a:bodyPr wrap="square" rtlCol="0">
            <a:spAutoFit/>
          </a:bodyPr>
          <a:lstStyle/>
          <a:p>
            <a:pPr algn="just">
              <a:lnSpc>
                <a:spcPct val="150000"/>
              </a:lnSpc>
            </a:pPr>
            <a:r>
              <a:rPr lang="en-US" sz="2000" dirty="0"/>
              <a:t>	After dropping the duplicated rows the dataset has only 103 records , among them 78 records are related to </a:t>
            </a:r>
            <a:r>
              <a:rPr lang="en-US" sz="2000" dirty="0" err="1"/>
              <a:t>non_bankruptcy</a:t>
            </a:r>
            <a:r>
              <a:rPr lang="en-US" sz="2000" dirty="0"/>
              <a:t> and only 25 records are related to bankruptcy  so we have to handle this imbalance data to avoid bias in prediction</a:t>
            </a:r>
            <a:r>
              <a:rPr lang="en-US" dirty="0"/>
              <a:t>.</a:t>
            </a:r>
          </a:p>
          <a:p>
            <a:endParaRPr lang="en-US" dirty="0"/>
          </a:p>
        </p:txBody>
      </p:sp>
      <p:sp>
        <p:nvSpPr>
          <p:cNvPr id="6" name="TextBox 5">
            <a:extLst>
              <a:ext uri="{FF2B5EF4-FFF2-40B4-BE49-F238E27FC236}">
                <a16:creationId xmlns:a16="http://schemas.microsoft.com/office/drawing/2014/main" id="{4FD03F1F-C1EE-8002-99FB-D12AEDB00349}"/>
              </a:ext>
            </a:extLst>
          </p:cNvPr>
          <p:cNvSpPr txBox="1"/>
          <p:nvPr/>
        </p:nvSpPr>
        <p:spPr>
          <a:xfrm>
            <a:off x="298514" y="2201007"/>
            <a:ext cx="4857948" cy="4107278"/>
          </a:xfrm>
          <a:prstGeom prst="rect">
            <a:avLst/>
          </a:prstGeom>
          <a:noFill/>
        </p:spPr>
        <p:txBody>
          <a:bodyPr wrap="square" rtlCol="0">
            <a:spAutoFit/>
          </a:bodyPr>
          <a:lstStyle/>
          <a:p>
            <a:r>
              <a:rPr lang="en-US" sz="2400" b="1" dirty="0"/>
              <a:t>Down Sampling</a:t>
            </a:r>
            <a:endParaRPr lang="en-IN" sz="2400" b="1" dirty="0"/>
          </a:p>
          <a:p>
            <a:pPr algn="just">
              <a:lnSpc>
                <a:spcPct val="150000"/>
              </a:lnSpc>
            </a:pPr>
            <a:r>
              <a:rPr lang="en-IN" dirty="0"/>
              <a:t>	</a:t>
            </a:r>
            <a:r>
              <a:rPr lang="en-IN" sz="2000" dirty="0"/>
              <a:t>Balancing the dataset by decreasing the class which has highest number of records to  number of records in lowest class.</a:t>
            </a:r>
          </a:p>
          <a:p>
            <a:pPr algn="just">
              <a:lnSpc>
                <a:spcPct val="150000"/>
              </a:lnSpc>
            </a:pPr>
            <a:r>
              <a:rPr lang="en-IN" sz="2000" dirty="0"/>
              <a:t> but dataset size is small if we perform down sampling the data set reduced to 50 points thus the model building becomes complicated thus avoid down sampling and go with </a:t>
            </a:r>
            <a:r>
              <a:rPr lang="en-IN" sz="2000" dirty="0" err="1"/>
              <a:t>upsampling</a:t>
            </a:r>
            <a:r>
              <a:rPr lang="en-IN" sz="2000" dirty="0"/>
              <a:t>.</a:t>
            </a:r>
            <a:endParaRPr lang="en-US" sz="2000" dirty="0"/>
          </a:p>
        </p:txBody>
      </p:sp>
      <p:sp>
        <p:nvSpPr>
          <p:cNvPr id="7" name="TextBox 6">
            <a:extLst>
              <a:ext uri="{FF2B5EF4-FFF2-40B4-BE49-F238E27FC236}">
                <a16:creationId xmlns:a16="http://schemas.microsoft.com/office/drawing/2014/main" id="{57A2DD2E-81E0-31FD-B34D-9F708384CB24}"/>
              </a:ext>
            </a:extLst>
          </p:cNvPr>
          <p:cNvSpPr txBox="1"/>
          <p:nvPr/>
        </p:nvSpPr>
        <p:spPr>
          <a:xfrm>
            <a:off x="5448692" y="2201007"/>
            <a:ext cx="5946742" cy="3830279"/>
          </a:xfrm>
          <a:prstGeom prst="rect">
            <a:avLst/>
          </a:prstGeom>
          <a:noFill/>
        </p:spPr>
        <p:txBody>
          <a:bodyPr wrap="square" rtlCol="0">
            <a:spAutoFit/>
          </a:bodyPr>
          <a:lstStyle/>
          <a:p>
            <a:pPr algn="just">
              <a:lnSpc>
                <a:spcPct val="150000"/>
              </a:lnSpc>
            </a:pPr>
            <a:r>
              <a:rPr lang="en-US" sz="2400" b="1" dirty="0"/>
              <a:t>Up Sampling</a:t>
            </a:r>
            <a:endParaRPr lang="en-US" sz="2400" dirty="0"/>
          </a:p>
          <a:p>
            <a:pPr algn="just">
              <a:lnSpc>
                <a:spcPct val="150000"/>
              </a:lnSpc>
            </a:pPr>
            <a:r>
              <a:rPr lang="en-US" sz="2000" dirty="0"/>
              <a:t>Up sampling increases the number of data points in the minority class to match the majority class.</a:t>
            </a:r>
          </a:p>
          <a:p>
            <a:pPr algn="just">
              <a:lnSpc>
                <a:spcPct val="150000"/>
              </a:lnSpc>
            </a:pPr>
            <a:r>
              <a:rPr lang="en-US" sz="2000" dirty="0"/>
              <a:t> we have used the SMOTE method which generates synthetic data by analyzing the existing data points. </a:t>
            </a:r>
          </a:p>
          <a:p>
            <a:pPr algn="just">
              <a:lnSpc>
                <a:spcPct val="150000"/>
              </a:lnSpc>
            </a:pPr>
            <a:r>
              <a:rPr lang="en-US" sz="2000" dirty="0"/>
              <a:t>After applying SMOTE, the dataset was balanced, resulting in a total of 156 records—78 for the majority class and 78 for the minority class.</a:t>
            </a:r>
            <a:endParaRPr lang="en-IN" sz="2000" dirty="0"/>
          </a:p>
        </p:txBody>
      </p:sp>
    </p:spTree>
    <p:extLst>
      <p:ext uri="{BB962C8B-B14F-4D97-AF65-F5344CB8AC3E}">
        <p14:creationId xmlns:p14="http://schemas.microsoft.com/office/powerpoint/2010/main" val="2650841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982</Words>
  <Application>Microsoft Office PowerPoint</Application>
  <PresentationFormat>Widescreen</PresentationFormat>
  <Paragraphs>107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Bankruptcy Prevention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venky ..!</dc:creator>
  <cp:lastModifiedBy>venky ..!</cp:lastModifiedBy>
  <cp:revision>3</cp:revision>
  <dcterms:created xsi:type="dcterms:W3CDTF">2024-09-23T00:03:51Z</dcterms:created>
  <dcterms:modified xsi:type="dcterms:W3CDTF">2024-09-23T07:00:13Z</dcterms:modified>
</cp:coreProperties>
</file>