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4" r:id="rId2"/>
    <p:sldId id="265" r:id="rId3"/>
    <p:sldId id="259" r:id="rId4"/>
    <p:sldId id="260" r:id="rId5"/>
    <p:sldId id="262" r:id="rId6"/>
    <p:sldId id="263" r:id="rId7"/>
    <p:sldId id="268" r:id="rId8"/>
    <p:sldId id="271" r:id="rId9"/>
    <p:sldId id="269"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E47F5B-B127-4226-8F10-3D4A1353A31B}" type="datetimeFigureOut">
              <a:rPr lang="en-IN" smtClean="0"/>
              <a:t>30-09-2024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151AB4-80D0-4709-AA09-6F82326AEE29}" type="slidenum">
              <a:rPr lang="en-IN" smtClean="0"/>
              <a:t>‹#›</a:t>
            </a:fld>
            <a:endParaRPr lang="en-IN"/>
          </a:p>
        </p:txBody>
      </p:sp>
    </p:spTree>
    <p:extLst>
      <p:ext uri="{BB962C8B-B14F-4D97-AF65-F5344CB8AC3E}">
        <p14:creationId xmlns:p14="http://schemas.microsoft.com/office/powerpoint/2010/main" val="517325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3151AB4-80D0-4709-AA09-6F82326AEE29}" type="slidenum">
              <a:rPr lang="en-IN" smtClean="0"/>
              <a:t>2</a:t>
            </a:fld>
            <a:endParaRPr lang="en-IN"/>
          </a:p>
        </p:txBody>
      </p:sp>
    </p:spTree>
    <p:extLst>
      <p:ext uri="{BB962C8B-B14F-4D97-AF65-F5344CB8AC3E}">
        <p14:creationId xmlns:p14="http://schemas.microsoft.com/office/powerpoint/2010/main" val="3866804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AC4B5-4415-D967-87DD-90F04C14A7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4267E9A-C89F-786D-88A1-F446E9E3CA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F60C775-4616-0123-FCA0-49100E977FBC}"/>
              </a:ext>
            </a:extLst>
          </p:cNvPr>
          <p:cNvSpPr>
            <a:spLocks noGrp="1"/>
          </p:cNvSpPr>
          <p:nvPr>
            <p:ph type="dt" sz="half" idx="10"/>
          </p:nvPr>
        </p:nvSpPr>
        <p:spPr/>
        <p:txBody>
          <a:bodyPr/>
          <a:lstStyle/>
          <a:p>
            <a:fld id="{D1CCBB49-90EF-43AA-A24F-05AA478E87E6}" type="datetimeFigureOut">
              <a:rPr lang="en-IN" smtClean="0"/>
              <a:t>30-09-2024</a:t>
            </a:fld>
            <a:endParaRPr lang="en-IN"/>
          </a:p>
        </p:txBody>
      </p:sp>
      <p:sp>
        <p:nvSpPr>
          <p:cNvPr id="5" name="Footer Placeholder 4">
            <a:extLst>
              <a:ext uri="{FF2B5EF4-FFF2-40B4-BE49-F238E27FC236}">
                <a16:creationId xmlns:a16="http://schemas.microsoft.com/office/drawing/2014/main" id="{A930CFE8-DDF2-9356-B16F-3FF571651A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B887B2-124A-6DE3-E34A-81E537CE3ADE}"/>
              </a:ext>
            </a:extLst>
          </p:cNvPr>
          <p:cNvSpPr>
            <a:spLocks noGrp="1"/>
          </p:cNvSpPr>
          <p:nvPr>
            <p:ph type="sldNum" sz="quarter" idx="12"/>
          </p:nvPr>
        </p:nvSpPr>
        <p:spPr/>
        <p:txBody>
          <a:bodyPr/>
          <a:lstStyle/>
          <a:p>
            <a:fld id="{5334F5C5-295C-45EF-8A54-710A6844EDB3}" type="slidenum">
              <a:rPr lang="en-IN" smtClean="0"/>
              <a:t>‹#›</a:t>
            </a:fld>
            <a:endParaRPr lang="en-IN"/>
          </a:p>
        </p:txBody>
      </p:sp>
    </p:spTree>
    <p:extLst>
      <p:ext uri="{BB962C8B-B14F-4D97-AF65-F5344CB8AC3E}">
        <p14:creationId xmlns:p14="http://schemas.microsoft.com/office/powerpoint/2010/main" val="3399558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D7DB9-0C93-5A02-F4AB-60C8B25316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05DD49-B7C5-BA6C-D6FB-1815663A5B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360935-8764-59E8-4254-45F3D9CD58B4}"/>
              </a:ext>
            </a:extLst>
          </p:cNvPr>
          <p:cNvSpPr>
            <a:spLocks noGrp="1"/>
          </p:cNvSpPr>
          <p:nvPr>
            <p:ph type="dt" sz="half" idx="10"/>
          </p:nvPr>
        </p:nvSpPr>
        <p:spPr/>
        <p:txBody>
          <a:bodyPr/>
          <a:lstStyle/>
          <a:p>
            <a:fld id="{D1CCBB49-90EF-43AA-A24F-05AA478E87E6}" type="datetimeFigureOut">
              <a:rPr lang="en-IN" smtClean="0"/>
              <a:t>30-09-2024</a:t>
            </a:fld>
            <a:endParaRPr lang="en-IN"/>
          </a:p>
        </p:txBody>
      </p:sp>
      <p:sp>
        <p:nvSpPr>
          <p:cNvPr id="5" name="Footer Placeholder 4">
            <a:extLst>
              <a:ext uri="{FF2B5EF4-FFF2-40B4-BE49-F238E27FC236}">
                <a16:creationId xmlns:a16="http://schemas.microsoft.com/office/drawing/2014/main" id="{33AF4C1F-EAFA-1975-DFDD-F201FD587E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144EB8-C522-2A78-CDAB-7F8E7405074E}"/>
              </a:ext>
            </a:extLst>
          </p:cNvPr>
          <p:cNvSpPr>
            <a:spLocks noGrp="1"/>
          </p:cNvSpPr>
          <p:nvPr>
            <p:ph type="sldNum" sz="quarter" idx="12"/>
          </p:nvPr>
        </p:nvSpPr>
        <p:spPr/>
        <p:txBody>
          <a:bodyPr/>
          <a:lstStyle/>
          <a:p>
            <a:fld id="{5334F5C5-295C-45EF-8A54-710A6844EDB3}" type="slidenum">
              <a:rPr lang="en-IN" smtClean="0"/>
              <a:t>‹#›</a:t>
            </a:fld>
            <a:endParaRPr lang="en-IN"/>
          </a:p>
        </p:txBody>
      </p:sp>
    </p:spTree>
    <p:extLst>
      <p:ext uri="{BB962C8B-B14F-4D97-AF65-F5344CB8AC3E}">
        <p14:creationId xmlns:p14="http://schemas.microsoft.com/office/powerpoint/2010/main" val="2236809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FBB4BC-860B-4DFD-354B-DE2D4D5757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64455A-317F-E2E1-CA52-4FC40BF9F8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F5F568-FAFA-8FB3-D988-095FD77278E5}"/>
              </a:ext>
            </a:extLst>
          </p:cNvPr>
          <p:cNvSpPr>
            <a:spLocks noGrp="1"/>
          </p:cNvSpPr>
          <p:nvPr>
            <p:ph type="dt" sz="half" idx="10"/>
          </p:nvPr>
        </p:nvSpPr>
        <p:spPr/>
        <p:txBody>
          <a:bodyPr/>
          <a:lstStyle/>
          <a:p>
            <a:fld id="{D1CCBB49-90EF-43AA-A24F-05AA478E87E6}" type="datetimeFigureOut">
              <a:rPr lang="en-IN" smtClean="0"/>
              <a:t>30-09-2024</a:t>
            </a:fld>
            <a:endParaRPr lang="en-IN"/>
          </a:p>
        </p:txBody>
      </p:sp>
      <p:sp>
        <p:nvSpPr>
          <p:cNvPr id="5" name="Footer Placeholder 4">
            <a:extLst>
              <a:ext uri="{FF2B5EF4-FFF2-40B4-BE49-F238E27FC236}">
                <a16:creationId xmlns:a16="http://schemas.microsoft.com/office/drawing/2014/main" id="{20B6A8B1-0C14-F559-4E3C-44246B04F9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A4E917-D3C4-2E98-18FF-914B95A25714}"/>
              </a:ext>
            </a:extLst>
          </p:cNvPr>
          <p:cNvSpPr>
            <a:spLocks noGrp="1"/>
          </p:cNvSpPr>
          <p:nvPr>
            <p:ph type="sldNum" sz="quarter" idx="12"/>
          </p:nvPr>
        </p:nvSpPr>
        <p:spPr/>
        <p:txBody>
          <a:bodyPr/>
          <a:lstStyle/>
          <a:p>
            <a:fld id="{5334F5C5-295C-45EF-8A54-710A6844EDB3}" type="slidenum">
              <a:rPr lang="en-IN" smtClean="0"/>
              <a:t>‹#›</a:t>
            </a:fld>
            <a:endParaRPr lang="en-IN"/>
          </a:p>
        </p:txBody>
      </p:sp>
    </p:spTree>
    <p:extLst>
      <p:ext uri="{BB962C8B-B14F-4D97-AF65-F5344CB8AC3E}">
        <p14:creationId xmlns:p14="http://schemas.microsoft.com/office/powerpoint/2010/main" val="366323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7CFB4-0EAF-555C-DF23-2FF4F2E0E5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3D9E5F-D7FA-C2F5-5BDA-FBC9C1102B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979414-D426-36D6-7689-5A6057D98BBB}"/>
              </a:ext>
            </a:extLst>
          </p:cNvPr>
          <p:cNvSpPr>
            <a:spLocks noGrp="1"/>
          </p:cNvSpPr>
          <p:nvPr>
            <p:ph type="dt" sz="half" idx="10"/>
          </p:nvPr>
        </p:nvSpPr>
        <p:spPr/>
        <p:txBody>
          <a:bodyPr/>
          <a:lstStyle/>
          <a:p>
            <a:fld id="{D1CCBB49-90EF-43AA-A24F-05AA478E87E6}" type="datetimeFigureOut">
              <a:rPr lang="en-IN" smtClean="0"/>
              <a:t>30-09-2024</a:t>
            </a:fld>
            <a:endParaRPr lang="en-IN"/>
          </a:p>
        </p:txBody>
      </p:sp>
      <p:sp>
        <p:nvSpPr>
          <p:cNvPr id="5" name="Footer Placeholder 4">
            <a:extLst>
              <a:ext uri="{FF2B5EF4-FFF2-40B4-BE49-F238E27FC236}">
                <a16:creationId xmlns:a16="http://schemas.microsoft.com/office/drawing/2014/main" id="{DD625095-9C07-1A27-9C33-D99A7CB6E3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F651CC-BFC9-1252-F463-80DB45444B98}"/>
              </a:ext>
            </a:extLst>
          </p:cNvPr>
          <p:cNvSpPr>
            <a:spLocks noGrp="1"/>
          </p:cNvSpPr>
          <p:nvPr>
            <p:ph type="sldNum" sz="quarter" idx="12"/>
          </p:nvPr>
        </p:nvSpPr>
        <p:spPr/>
        <p:txBody>
          <a:bodyPr/>
          <a:lstStyle/>
          <a:p>
            <a:fld id="{5334F5C5-295C-45EF-8A54-710A6844EDB3}" type="slidenum">
              <a:rPr lang="en-IN" smtClean="0"/>
              <a:t>‹#›</a:t>
            </a:fld>
            <a:endParaRPr lang="en-IN"/>
          </a:p>
        </p:txBody>
      </p:sp>
    </p:spTree>
    <p:extLst>
      <p:ext uri="{BB962C8B-B14F-4D97-AF65-F5344CB8AC3E}">
        <p14:creationId xmlns:p14="http://schemas.microsoft.com/office/powerpoint/2010/main" val="4273324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7B73A-7359-5D1A-75E0-09E59E4C3E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B56242B-AF77-934D-C1D3-D5DCFD88AD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00CFC1-E6E8-E20F-F614-94994DA18E4A}"/>
              </a:ext>
            </a:extLst>
          </p:cNvPr>
          <p:cNvSpPr>
            <a:spLocks noGrp="1"/>
          </p:cNvSpPr>
          <p:nvPr>
            <p:ph type="dt" sz="half" idx="10"/>
          </p:nvPr>
        </p:nvSpPr>
        <p:spPr/>
        <p:txBody>
          <a:bodyPr/>
          <a:lstStyle/>
          <a:p>
            <a:fld id="{D1CCBB49-90EF-43AA-A24F-05AA478E87E6}" type="datetimeFigureOut">
              <a:rPr lang="en-IN" smtClean="0"/>
              <a:t>30-09-2024</a:t>
            </a:fld>
            <a:endParaRPr lang="en-IN"/>
          </a:p>
        </p:txBody>
      </p:sp>
      <p:sp>
        <p:nvSpPr>
          <p:cNvPr id="5" name="Footer Placeholder 4">
            <a:extLst>
              <a:ext uri="{FF2B5EF4-FFF2-40B4-BE49-F238E27FC236}">
                <a16:creationId xmlns:a16="http://schemas.microsoft.com/office/drawing/2014/main" id="{9C3ADEAE-4A43-8460-64A4-31EF90F718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C630EF-5800-1D9F-F7BE-2578DF7680C4}"/>
              </a:ext>
            </a:extLst>
          </p:cNvPr>
          <p:cNvSpPr>
            <a:spLocks noGrp="1"/>
          </p:cNvSpPr>
          <p:nvPr>
            <p:ph type="sldNum" sz="quarter" idx="12"/>
          </p:nvPr>
        </p:nvSpPr>
        <p:spPr/>
        <p:txBody>
          <a:bodyPr/>
          <a:lstStyle/>
          <a:p>
            <a:fld id="{5334F5C5-295C-45EF-8A54-710A6844EDB3}" type="slidenum">
              <a:rPr lang="en-IN" smtClean="0"/>
              <a:t>‹#›</a:t>
            </a:fld>
            <a:endParaRPr lang="en-IN"/>
          </a:p>
        </p:txBody>
      </p:sp>
    </p:spTree>
    <p:extLst>
      <p:ext uri="{BB962C8B-B14F-4D97-AF65-F5344CB8AC3E}">
        <p14:creationId xmlns:p14="http://schemas.microsoft.com/office/powerpoint/2010/main" val="2772016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0758F-A3D5-45CD-ABA4-16D91D947F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6955BA-7EE3-C499-7C2F-CBAB27E587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ED6FDB-D303-43FD-F22E-4B3FF45DD5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303757D-3686-0ACC-AF0D-7AA9EB9AE5CA}"/>
              </a:ext>
            </a:extLst>
          </p:cNvPr>
          <p:cNvSpPr>
            <a:spLocks noGrp="1"/>
          </p:cNvSpPr>
          <p:nvPr>
            <p:ph type="dt" sz="half" idx="10"/>
          </p:nvPr>
        </p:nvSpPr>
        <p:spPr/>
        <p:txBody>
          <a:bodyPr/>
          <a:lstStyle/>
          <a:p>
            <a:fld id="{D1CCBB49-90EF-43AA-A24F-05AA478E87E6}" type="datetimeFigureOut">
              <a:rPr lang="en-IN" smtClean="0"/>
              <a:t>30-09-2024</a:t>
            </a:fld>
            <a:endParaRPr lang="en-IN"/>
          </a:p>
        </p:txBody>
      </p:sp>
      <p:sp>
        <p:nvSpPr>
          <p:cNvPr id="6" name="Footer Placeholder 5">
            <a:extLst>
              <a:ext uri="{FF2B5EF4-FFF2-40B4-BE49-F238E27FC236}">
                <a16:creationId xmlns:a16="http://schemas.microsoft.com/office/drawing/2014/main" id="{AA53E80E-6B72-1C07-EAD8-CD0B5319E9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13485E-FC8C-395B-5B80-A8DCCB3E16B5}"/>
              </a:ext>
            </a:extLst>
          </p:cNvPr>
          <p:cNvSpPr>
            <a:spLocks noGrp="1"/>
          </p:cNvSpPr>
          <p:nvPr>
            <p:ph type="sldNum" sz="quarter" idx="12"/>
          </p:nvPr>
        </p:nvSpPr>
        <p:spPr/>
        <p:txBody>
          <a:bodyPr/>
          <a:lstStyle/>
          <a:p>
            <a:fld id="{5334F5C5-295C-45EF-8A54-710A6844EDB3}" type="slidenum">
              <a:rPr lang="en-IN" smtClean="0"/>
              <a:t>‹#›</a:t>
            </a:fld>
            <a:endParaRPr lang="en-IN"/>
          </a:p>
        </p:txBody>
      </p:sp>
    </p:spTree>
    <p:extLst>
      <p:ext uri="{BB962C8B-B14F-4D97-AF65-F5344CB8AC3E}">
        <p14:creationId xmlns:p14="http://schemas.microsoft.com/office/powerpoint/2010/main" val="2929840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F76E5-D1FC-2FD0-F17D-4BED63AA075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8A93F4-A9D4-8E3C-45E1-0C3059D91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DD5F5D-BCEE-CF49-B937-A8A363DB5E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8C9090B-DCCC-B412-4767-8848D97620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4828CE-2334-A4C0-6A6B-980DB1A6AD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B2A0FB-1C30-EF87-DF91-F199BF393E2F}"/>
              </a:ext>
            </a:extLst>
          </p:cNvPr>
          <p:cNvSpPr>
            <a:spLocks noGrp="1"/>
          </p:cNvSpPr>
          <p:nvPr>
            <p:ph type="dt" sz="half" idx="10"/>
          </p:nvPr>
        </p:nvSpPr>
        <p:spPr/>
        <p:txBody>
          <a:bodyPr/>
          <a:lstStyle/>
          <a:p>
            <a:fld id="{D1CCBB49-90EF-43AA-A24F-05AA478E87E6}" type="datetimeFigureOut">
              <a:rPr lang="en-IN" smtClean="0"/>
              <a:t>30-09-2024</a:t>
            </a:fld>
            <a:endParaRPr lang="en-IN"/>
          </a:p>
        </p:txBody>
      </p:sp>
      <p:sp>
        <p:nvSpPr>
          <p:cNvPr id="8" name="Footer Placeholder 7">
            <a:extLst>
              <a:ext uri="{FF2B5EF4-FFF2-40B4-BE49-F238E27FC236}">
                <a16:creationId xmlns:a16="http://schemas.microsoft.com/office/drawing/2014/main" id="{804B183B-E89A-F78D-2CFA-A6D895EAFA3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1A788F4-44A8-C250-6413-EC902B875879}"/>
              </a:ext>
            </a:extLst>
          </p:cNvPr>
          <p:cNvSpPr>
            <a:spLocks noGrp="1"/>
          </p:cNvSpPr>
          <p:nvPr>
            <p:ph type="sldNum" sz="quarter" idx="12"/>
          </p:nvPr>
        </p:nvSpPr>
        <p:spPr/>
        <p:txBody>
          <a:bodyPr/>
          <a:lstStyle/>
          <a:p>
            <a:fld id="{5334F5C5-295C-45EF-8A54-710A6844EDB3}" type="slidenum">
              <a:rPr lang="en-IN" smtClean="0"/>
              <a:t>‹#›</a:t>
            </a:fld>
            <a:endParaRPr lang="en-IN"/>
          </a:p>
        </p:txBody>
      </p:sp>
    </p:spTree>
    <p:extLst>
      <p:ext uri="{BB962C8B-B14F-4D97-AF65-F5344CB8AC3E}">
        <p14:creationId xmlns:p14="http://schemas.microsoft.com/office/powerpoint/2010/main" val="323403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86C7D-4CB4-C67C-AF29-282EFB43865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2B7912-E461-45C0-112D-F63AF141B16A}"/>
              </a:ext>
            </a:extLst>
          </p:cNvPr>
          <p:cNvSpPr>
            <a:spLocks noGrp="1"/>
          </p:cNvSpPr>
          <p:nvPr>
            <p:ph type="dt" sz="half" idx="10"/>
          </p:nvPr>
        </p:nvSpPr>
        <p:spPr/>
        <p:txBody>
          <a:bodyPr/>
          <a:lstStyle/>
          <a:p>
            <a:fld id="{D1CCBB49-90EF-43AA-A24F-05AA478E87E6}" type="datetimeFigureOut">
              <a:rPr lang="en-IN" smtClean="0"/>
              <a:t>30-09-2024</a:t>
            </a:fld>
            <a:endParaRPr lang="en-IN"/>
          </a:p>
        </p:txBody>
      </p:sp>
      <p:sp>
        <p:nvSpPr>
          <p:cNvPr id="4" name="Footer Placeholder 3">
            <a:extLst>
              <a:ext uri="{FF2B5EF4-FFF2-40B4-BE49-F238E27FC236}">
                <a16:creationId xmlns:a16="http://schemas.microsoft.com/office/drawing/2014/main" id="{7294CD9F-1299-6C39-C268-2C868A07F00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AA0EB04-2864-8497-199C-F2CFACDB5F68}"/>
              </a:ext>
            </a:extLst>
          </p:cNvPr>
          <p:cNvSpPr>
            <a:spLocks noGrp="1"/>
          </p:cNvSpPr>
          <p:nvPr>
            <p:ph type="sldNum" sz="quarter" idx="12"/>
          </p:nvPr>
        </p:nvSpPr>
        <p:spPr/>
        <p:txBody>
          <a:bodyPr/>
          <a:lstStyle/>
          <a:p>
            <a:fld id="{5334F5C5-295C-45EF-8A54-710A6844EDB3}" type="slidenum">
              <a:rPr lang="en-IN" smtClean="0"/>
              <a:t>‹#›</a:t>
            </a:fld>
            <a:endParaRPr lang="en-IN"/>
          </a:p>
        </p:txBody>
      </p:sp>
    </p:spTree>
    <p:extLst>
      <p:ext uri="{BB962C8B-B14F-4D97-AF65-F5344CB8AC3E}">
        <p14:creationId xmlns:p14="http://schemas.microsoft.com/office/powerpoint/2010/main" val="1641021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AE1251-EBCF-2191-2BD6-4068BD985838}"/>
              </a:ext>
            </a:extLst>
          </p:cNvPr>
          <p:cNvSpPr>
            <a:spLocks noGrp="1"/>
          </p:cNvSpPr>
          <p:nvPr>
            <p:ph type="dt" sz="half" idx="10"/>
          </p:nvPr>
        </p:nvSpPr>
        <p:spPr/>
        <p:txBody>
          <a:bodyPr/>
          <a:lstStyle/>
          <a:p>
            <a:fld id="{D1CCBB49-90EF-43AA-A24F-05AA478E87E6}" type="datetimeFigureOut">
              <a:rPr lang="en-IN" smtClean="0"/>
              <a:t>30-09-2024</a:t>
            </a:fld>
            <a:endParaRPr lang="en-IN"/>
          </a:p>
        </p:txBody>
      </p:sp>
      <p:sp>
        <p:nvSpPr>
          <p:cNvPr id="3" name="Footer Placeholder 2">
            <a:extLst>
              <a:ext uri="{FF2B5EF4-FFF2-40B4-BE49-F238E27FC236}">
                <a16:creationId xmlns:a16="http://schemas.microsoft.com/office/drawing/2014/main" id="{829C2557-7B9A-2F51-A220-796839BE6A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C798A3-5692-2778-E086-9BD19A038148}"/>
              </a:ext>
            </a:extLst>
          </p:cNvPr>
          <p:cNvSpPr>
            <a:spLocks noGrp="1"/>
          </p:cNvSpPr>
          <p:nvPr>
            <p:ph type="sldNum" sz="quarter" idx="12"/>
          </p:nvPr>
        </p:nvSpPr>
        <p:spPr/>
        <p:txBody>
          <a:bodyPr/>
          <a:lstStyle/>
          <a:p>
            <a:fld id="{5334F5C5-295C-45EF-8A54-710A6844EDB3}" type="slidenum">
              <a:rPr lang="en-IN" smtClean="0"/>
              <a:t>‹#›</a:t>
            </a:fld>
            <a:endParaRPr lang="en-IN"/>
          </a:p>
        </p:txBody>
      </p:sp>
    </p:spTree>
    <p:extLst>
      <p:ext uri="{BB962C8B-B14F-4D97-AF65-F5344CB8AC3E}">
        <p14:creationId xmlns:p14="http://schemas.microsoft.com/office/powerpoint/2010/main" val="839187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9699D-6881-D8A1-BC28-91012DC0F7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672DCF2-C2C4-8630-B0B7-35C1CA00B5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81A6EA-253C-1EC6-3CA8-BA4C1D26D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63BCC6-EF29-F3CE-E690-97F3E8352C29}"/>
              </a:ext>
            </a:extLst>
          </p:cNvPr>
          <p:cNvSpPr>
            <a:spLocks noGrp="1"/>
          </p:cNvSpPr>
          <p:nvPr>
            <p:ph type="dt" sz="half" idx="10"/>
          </p:nvPr>
        </p:nvSpPr>
        <p:spPr/>
        <p:txBody>
          <a:bodyPr/>
          <a:lstStyle/>
          <a:p>
            <a:fld id="{D1CCBB49-90EF-43AA-A24F-05AA478E87E6}" type="datetimeFigureOut">
              <a:rPr lang="en-IN" smtClean="0"/>
              <a:t>30-09-2024</a:t>
            </a:fld>
            <a:endParaRPr lang="en-IN"/>
          </a:p>
        </p:txBody>
      </p:sp>
      <p:sp>
        <p:nvSpPr>
          <p:cNvPr id="6" name="Footer Placeholder 5">
            <a:extLst>
              <a:ext uri="{FF2B5EF4-FFF2-40B4-BE49-F238E27FC236}">
                <a16:creationId xmlns:a16="http://schemas.microsoft.com/office/drawing/2014/main" id="{35DB4D25-C7A7-B20F-E945-1E0CDB3B8F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09F5B8-B665-EE84-AC36-2E7083A093F4}"/>
              </a:ext>
            </a:extLst>
          </p:cNvPr>
          <p:cNvSpPr>
            <a:spLocks noGrp="1"/>
          </p:cNvSpPr>
          <p:nvPr>
            <p:ph type="sldNum" sz="quarter" idx="12"/>
          </p:nvPr>
        </p:nvSpPr>
        <p:spPr/>
        <p:txBody>
          <a:bodyPr/>
          <a:lstStyle/>
          <a:p>
            <a:fld id="{5334F5C5-295C-45EF-8A54-710A6844EDB3}" type="slidenum">
              <a:rPr lang="en-IN" smtClean="0"/>
              <a:t>‹#›</a:t>
            </a:fld>
            <a:endParaRPr lang="en-IN"/>
          </a:p>
        </p:txBody>
      </p:sp>
    </p:spTree>
    <p:extLst>
      <p:ext uri="{BB962C8B-B14F-4D97-AF65-F5344CB8AC3E}">
        <p14:creationId xmlns:p14="http://schemas.microsoft.com/office/powerpoint/2010/main" val="583437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574F1-D274-3E6B-DC45-FE683021DA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416433-9E15-88D9-1283-6A467A9499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384E025-733E-BFBC-94C1-6026366BC4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5A5B53-B039-E3A6-6B5E-74A5908F6580}"/>
              </a:ext>
            </a:extLst>
          </p:cNvPr>
          <p:cNvSpPr>
            <a:spLocks noGrp="1"/>
          </p:cNvSpPr>
          <p:nvPr>
            <p:ph type="dt" sz="half" idx="10"/>
          </p:nvPr>
        </p:nvSpPr>
        <p:spPr/>
        <p:txBody>
          <a:bodyPr/>
          <a:lstStyle/>
          <a:p>
            <a:fld id="{D1CCBB49-90EF-43AA-A24F-05AA478E87E6}" type="datetimeFigureOut">
              <a:rPr lang="en-IN" smtClean="0"/>
              <a:t>30-09-2024</a:t>
            </a:fld>
            <a:endParaRPr lang="en-IN"/>
          </a:p>
        </p:txBody>
      </p:sp>
      <p:sp>
        <p:nvSpPr>
          <p:cNvPr id="6" name="Footer Placeholder 5">
            <a:extLst>
              <a:ext uri="{FF2B5EF4-FFF2-40B4-BE49-F238E27FC236}">
                <a16:creationId xmlns:a16="http://schemas.microsoft.com/office/drawing/2014/main" id="{99B99C83-235F-9E76-7FC2-8EDD92719A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4D2054-A346-1E8C-24A7-2CE9B9174048}"/>
              </a:ext>
            </a:extLst>
          </p:cNvPr>
          <p:cNvSpPr>
            <a:spLocks noGrp="1"/>
          </p:cNvSpPr>
          <p:nvPr>
            <p:ph type="sldNum" sz="quarter" idx="12"/>
          </p:nvPr>
        </p:nvSpPr>
        <p:spPr/>
        <p:txBody>
          <a:bodyPr/>
          <a:lstStyle/>
          <a:p>
            <a:fld id="{5334F5C5-295C-45EF-8A54-710A6844EDB3}" type="slidenum">
              <a:rPr lang="en-IN" smtClean="0"/>
              <a:t>‹#›</a:t>
            </a:fld>
            <a:endParaRPr lang="en-IN"/>
          </a:p>
        </p:txBody>
      </p:sp>
    </p:spTree>
    <p:extLst>
      <p:ext uri="{BB962C8B-B14F-4D97-AF65-F5344CB8AC3E}">
        <p14:creationId xmlns:p14="http://schemas.microsoft.com/office/powerpoint/2010/main" val="2222406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C2693E-26FE-47B2-EF05-1201299BDF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0A79C5-94E0-CF83-2F5E-E14C39478C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056B02-33AA-57AB-EB56-C64031AFBC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CCBB49-90EF-43AA-A24F-05AA478E87E6}" type="datetimeFigureOut">
              <a:rPr lang="en-IN" smtClean="0"/>
              <a:t>30-09-2024</a:t>
            </a:fld>
            <a:endParaRPr lang="en-IN"/>
          </a:p>
        </p:txBody>
      </p:sp>
      <p:sp>
        <p:nvSpPr>
          <p:cNvPr id="5" name="Footer Placeholder 4">
            <a:extLst>
              <a:ext uri="{FF2B5EF4-FFF2-40B4-BE49-F238E27FC236}">
                <a16:creationId xmlns:a16="http://schemas.microsoft.com/office/drawing/2014/main" id="{D90A9DC2-1362-5652-11D6-B178D37D85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3F33070-1A20-5199-527B-9E2D0F05E6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34F5C5-295C-45EF-8A54-710A6844EDB3}" type="slidenum">
              <a:rPr lang="en-IN" smtClean="0"/>
              <a:t>‹#›</a:t>
            </a:fld>
            <a:endParaRPr lang="en-IN"/>
          </a:p>
        </p:txBody>
      </p:sp>
    </p:spTree>
    <p:extLst>
      <p:ext uri="{BB962C8B-B14F-4D97-AF65-F5344CB8AC3E}">
        <p14:creationId xmlns:p14="http://schemas.microsoft.com/office/powerpoint/2010/main" val="3254444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317" y="806172"/>
            <a:ext cx="9144000" cy="856914"/>
          </a:xfrm>
        </p:spPr>
        <p:txBody>
          <a:bodyPr>
            <a:normAutofit/>
          </a:bodyPr>
          <a:lstStyle/>
          <a:p>
            <a:r>
              <a:rPr lang="en-US" sz="4800" b="1" dirty="0">
                <a:latin typeface="+mn-lt"/>
              </a:rPr>
              <a:t>Bankruptcy Prevention Project</a:t>
            </a:r>
            <a:endParaRPr lang="en-IN" sz="4800" b="1" dirty="0">
              <a:latin typeface="+mn-lt"/>
            </a:endParaRPr>
          </a:p>
        </p:txBody>
      </p:sp>
      <p:sp>
        <p:nvSpPr>
          <p:cNvPr id="3" name="Subtitle 2"/>
          <p:cNvSpPr>
            <a:spLocks noGrp="1"/>
          </p:cNvSpPr>
          <p:nvPr>
            <p:ph type="subTitle" idx="1"/>
          </p:nvPr>
        </p:nvSpPr>
        <p:spPr>
          <a:xfrm>
            <a:off x="260320" y="2903460"/>
            <a:ext cx="5670997" cy="766293"/>
          </a:xfrm>
        </p:spPr>
        <p:txBody>
          <a:bodyPr>
            <a:normAutofit/>
          </a:bodyPr>
          <a:lstStyle/>
          <a:p>
            <a:r>
              <a:rPr lang="en-US" sz="2800" b="1" dirty="0">
                <a:solidFill>
                  <a:schemeClr val="tx1">
                    <a:lumMod val="85000"/>
                    <a:lumOff val="15000"/>
                  </a:schemeClr>
                </a:solidFill>
              </a:rPr>
              <a:t>Presented By: </a:t>
            </a:r>
            <a:r>
              <a:rPr lang="en-US" sz="2800" b="1" dirty="0" err="1">
                <a:solidFill>
                  <a:schemeClr val="tx1">
                    <a:lumMod val="85000"/>
                    <a:lumOff val="15000"/>
                  </a:schemeClr>
                </a:solidFill>
              </a:rPr>
              <a:t>ExcelR</a:t>
            </a:r>
            <a:r>
              <a:rPr lang="en-US" sz="2800" b="1" dirty="0">
                <a:solidFill>
                  <a:schemeClr val="tx1">
                    <a:lumMod val="85000"/>
                    <a:lumOff val="15000"/>
                  </a:schemeClr>
                </a:solidFill>
              </a:rPr>
              <a:t> Group-2</a:t>
            </a:r>
            <a:endParaRPr lang="en-IN" sz="2800" b="1" dirty="0">
              <a:solidFill>
                <a:schemeClr val="tx1">
                  <a:lumMod val="85000"/>
                  <a:lumOff val="15000"/>
                </a:schemeClr>
              </a:solidFill>
            </a:endParaRPr>
          </a:p>
        </p:txBody>
      </p:sp>
      <p:sp>
        <p:nvSpPr>
          <p:cNvPr id="5" name="TextBox 4"/>
          <p:cNvSpPr txBox="1"/>
          <p:nvPr/>
        </p:nvSpPr>
        <p:spPr>
          <a:xfrm>
            <a:off x="3095818" y="3562466"/>
            <a:ext cx="4651731" cy="3139321"/>
          </a:xfrm>
          <a:prstGeom prst="rect">
            <a:avLst/>
          </a:prstGeom>
          <a:noFill/>
        </p:spPr>
        <p:txBody>
          <a:bodyPr wrap="square" rtlCol="0">
            <a:spAutoFit/>
          </a:bodyPr>
          <a:lstStyle/>
          <a:p>
            <a:pPr marL="342900" indent="-342900">
              <a:spcBef>
                <a:spcPts val="600"/>
              </a:spcBef>
              <a:buFont typeface="Arial" panose="020B0604020202020204" pitchFamily="34" charset="0"/>
              <a:buChar char="•"/>
            </a:pPr>
            <a:r>
              <a:rPr lang="en-US" sz="2400" dirty="0">
                <a:cs typeface="Times New Roman" panose="02020603050405020304" pitchFamily="18" charset="0"/>
              </a:rPr>
              <a:t>Garnimitta Venkateswarlu</a:t>
            </a:r>
          </a:p>
          <a:p>
            <a:pPr marL="342900" indent="-342900">
              <a:spcBef>
                <a:spcPts val="600"/>
              </a:spcBef>
              <a:buFont typeface="Arial" panose="020B0604020202020204" pitchFamily="34" charset="0"/>
              <a:buChar char="•"/>
            </a:pPr>
            <a:r>
              <a:rPr lang="en-IN" sz="2400" b="0" i="0" dirty="0" err="1">
                <a:solidFill>
                  <a:srgbClr val="000000"/>
                </a:solidFill>
                <a:effectLst/>
                <a:latin typeface="Calibri" panose="020F0502020204030204" pitchFamily="34" charset="0"/>
              </a:rPr>
              <a:t>Baruri</a:t>
            </a:r>
            <a:r>
              <a:rPr lang="en-IN" sz="2400" b="0" i="0" dirty="0">
                <a:solidFill>
                  <a:srgbClr val="000000"/>
                </a:solidFill>
                <a:effectLst/>
                <a:latin typeface="Calibri" panose="020F0502020204030204" pitchFamily="34" charset="0"/>
              </a:rPr>
              <a:t> Manoj</a:t>
            </a:r>
          </a:p>
          <a:p>
            <a:pPr marL="342900" indent="-342900">
              <a:spcBef>
                <a:spcPts val="600"/>
              </a:spcBef>
              <a:buFont typeface="Arial" panose="020B0604020202020204" pitchFamily="34" charset="0"/>
              <a:buChar char="•"/>
            </a:pPr>
            <a:r>
              <a:rPr lang="en-US" sz="2400" dirty="0" err="1">
                <a:cs typeface="Times New Roman" panose="02020603050405020304" pitchFamily="18" charset="0"/>
              </a:rPr>
              <a:t>Tanguturi</a:t>
            </a:r>
            <a:r>
              <a:rPr lang="en-US" sz="2400" dirty="0">
                <a:cs typeface="Times New Roman" panose="02020603050405020304" pitchFamily="18" charset="0"/>
              </a:rPr>
              <a:t> Sai Pravallika</a:t>
            </a:r>
          </a:p>
          <a:p>
            <a:pPr marL="342900" indent="-342900">
              <a:spcBef>
                <a:spcPts val="600"/>
              </a:spcBef>
              <a:buFont typeface="Arial" panose="020B0604020202020204" pitchFamily="34" charset="0"/>
              <a:buChar char="•"/>
            </a:pPr>
            <a:r>
              <a:rPr lang="en-US" sz="2400" dirty="0">
                <a:cs typeface="Times New Roman" panose="02020603050405020304" pitchFamily="18" charset="0"/>
              </a:rPr>
              <a:t>Bhargavi </a:t>
            </a:r>
            <a:r>
              <a:rPr lang="en-US" sz="2400" dirty="0" err="1">
                <a:cs typeface="Times New Roman" panose="02020603050405020304" pitchFamily="18" charset="0"/>
              </a:rPr>
              <a:t>Rageeru</a:t>
            </a:r>
            <a:endParaRPr lang="en-US" sz="2400" dirty="0">
              <a:cs typeface="Times New Roman" panose="02020603050405020304" pitchFamily="18" charset="0"/>
            </a:endParaRPr>
          </a:p>
          <a:p>
            <a:pPr marL="342900" indent="-342900">
              <a:spcBef>
                <a:spcPts val="600"/>
              </a:spcBef>
              <a:buFont typeface="Arial" panose="020B0604020202020204" pitchFamily="34" charset="0"/>
              <a:buChar char="•"/>
            </a:pPr>
            <a:r>
              <a:rPr lang="en-US" sz="2400" dirty="0">
                <a:cs typeface="Times New Roman" panose="02020603050405020304" pitchFamily="18" charset="0"/>
              </a:rPr>
              <a:t>Varun </a:t>
            </a:r>
            <a:r>
              <a:rPr lang="en-US" sz="2400" dirty="0" err="1">
                <a:cs typeface="Times New Roman" panose="02020603050405020304" pitchFamily="18" charset="0"/>
              </a:rPr>
              <a:t>Ramavtar</a:t>
            </a:r>
            <a:r>
              <a:rPr lang="en-US" sz="2400" dirty="0">
                <a:cs typeface="Times New Roman" panose="02020603050405020304" pitchFamily="18" charset="0"/>
              </a:rPr>
              <a:t> Pareek</a:t>
            </a:r>
          </a:p>
          <a:p>
            <a:pPr marL="342900" indent="-342900">
              <a:spcBef>
                <a:spcPts val="600"/>
              </a:spcBef>
              <a:buFont typeface="Arial" panose="020B0604020202020204" pitchFamily="34" charset="0"/>
              <a:buChar char="•"/>
            </a:pPr>
            <a:r>
              <a:rPr lang="en-US" sz="2400" dirty="0">
                <a:cs typeface="Times New Roman" panose="02020603050405020304" pitchFamily="18" charset="0"/>
              </a:rPr>
              <a:t>Shital Manik Chavan</a:t>
            </a:r>
          </a:p>
          <a:p>
            <a:pPr marL="342900" indent="-342900">
              <a:spcBef>
                <a:spcPts val="600"/>
              </a:spcBef>
              <a:buFont typeface="Arial" panose="020B0604020202020204" pitchFamily="34" charset="0"/>
              <a:buChar char="•"/>
            </a:pPr>
            <a:r>
              <a:rPr lang="en-US" sz="2400" dirty="0" err="1">
                <a:cs typeface="Times New Roman" panose="02020603050405020304" pitchFamily="18" charset="0"/>
              </a:rPr>
              <a:t>Byrebanda</a:t>
            </a:r>
            <a:r>
              <a:rPr lang="en-US" sz="2400" dirty="0">
                <a:cs typeface="Times New Roman" panose="02020603050405020304" pitchFamily="18" charset="0"/>
              </a:rPr>
              <a:t> </a:t>
            </a:r>
            <a:r>
              <a:rPr lang="en-US" sz="2400" dirty="0" err="1">
                <a:cs typeface="Times New Roman" panose="02020603050405020304" pitchFamily="18" charset="0"/>
              </a:rPr>
              <a:t>Gireesh</a:t>
            </a:r>
            <a:endParaRPr lang="en-IN" sz="2400" dirty="0">
              <a:cs typeface="Times New Roman" panose="02020603050405020304" pitchFamily="18" charset="0"/>
            </a:endParaRPr>
          </a:p>
        </p:txBody>
      </p:sp>
      <p:sp>
        <p:nvSpPr>
          <p:cNvPr id="4" name="TextBox 3">
            <a:extLst>
              <a:ext uri="{FF2B5EF4-FFF2-40B4-BE49-F238E27FC236}">
                <a16:creationId xmlns:a16="http://schemas.microsoft.com/office/drawing/2014/main" id="{E651C386-A8B2-7EB9-040D-2408367C001F}"/>
              </a:ext>
            </a:extLst>
          </p:cNvPr>
          <p:cNvSpPr txBox="1"/>
          <p:nvPr/>
        </p:nvSpPr>
        <p:spPr>
          <a:xfrm>
            <a:off x="7186367" y="1798872"/>
            <a:ext cx="5005633" cy="523220"/>
          </a:xfrm>
          <a:prstGeom prst="rect">
            <a:avLst/>
          </a:prstGeom>
          <a:noFill/>
        </p:spPr>
        <p:txBody>
          <a:bodyPr wrap="square" rtlCol="0">
            <a:spAutoFit/>
          </a:bodyPr>
          <a:lstStyle/>
          <a:p>
            <a:r>
              <a:rPr lang="en-IN" sz="2800" b="1" dirty="0">
                <a:solidFill>
                  <a:schemeClr val="tx1">
                    <a:lumMod val="65000"/>
                    <a:lumOff val="35000"/>
                  </a:schemeClr>
                </a:solidFill>
              </a:rPr>
              <a:t>Model Building</a:t>
            </a:r>
          </a:p>
        </p:txBody>
      </p:sp>
      <p:sp>
        <p:nvSpPr>
          <p:cNvPr id="6" name="TextBox 5">
            <a:extLst>
              <a:ext uri="{FF2B5EF4-FFF2-40B4-BE49-F238E27FC236}">
                <a16:creationId xmlns:a16="http://schemas.microsoft.com/office/drawing/2014/main" id="{B4120B94-7645-4E46-F70C-8A95332BBE1E}"/>
              </a:ext>
            </a:extLst>
          </p:cNvPr>
          <p:cNvSpPr txBox="1"/>
          <p:nvPr/>
        </p:nvSpPr>
        <p:spPr>
          <a:xfrm>
            <a:off x="7975076" y="5386468"/>
            <a:ext cx="3205114" cy="1143070"/>
          </a:xfrm>
          <a:prstGeom prst="rect">
            <a:avLst/>
          </a:prstGeom>
          <a:noFill/>
        </p:spPr>
        <p:txBody>
          <a:bodyPr wrap="square" rtlCol="0">
            <a:spAutoFit/>
          </a:bodyPr>
          <a:lstStyle/>
          <a:p>
            <a:pPr algn="ctr">
              <a:lnSpc>
                <a:spcPct val="150000"/>
              </a:lnSpc>
            </a:pPr>
            <a:r>
              <a:rPr lang="en-IN" sz="2400" b="1" dirty="0">
                <a:solidFill>
                  <a:schemeClr val="tx1">
                    <a:lumMod val="65000"/>
                    <a:lumOff val="35000"/>
                  </a:schemeClr>
                </a:solidFill>
              </a:rPr>
              <a:t>Under The Guidance Of </a:t>
            </a:r>
          </a:p>
          <a:p>
            <a:pPr algn="ctr">
              <a:lnSpc>
                <a:spcPct val="150000"/>
              </a:lnSpc>
            </a:pPr>
            <a:r>
              <a:rPr lang="en-IN" sz="2400" b="1" dirty="0">
                <a:solidFill>
                  <a:schemeClr val="tx1">
                    <a:lumMod val="65000"/>
                    <a:lumOff val="35000"/>
                  </a:schemeClr>
                </a:solidFill>
              </a:rPr>
              <a:t>Karthik Muskula</a:t>
            </a:r>
          </a:p>
        </p:txBody>
      </p:sp>
    </p:spTree>
    <p:extLst>
      <p:ext uri="{BB962C8B-B14F-4D97-AF65-F5344CB8AC3E}">
        <p14:creationId xmlns:p14="http://schemas.microsoft.com/office/powerpoint/2010/main" val="1078102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916661A-3E0E-9CB9-2621-5B2B9F3A7A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6180" y="518004"/>
            <a:ext cx="9379640" cy="5627784"/>
          </a:xfrm>
        </p:spPr>
      </p:pic>
    </p:spTree>
    <p:extLst>
      <p:ext uri="{BB962C8B-B14F-4D97-AF65-F5344CB8AC3E}">
        <p14:creationId xmlns:p14="http://schemas.microsoft.com/office/powerpoint/2010/main" val="3453417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0829" y="298074"/>
            <a:ext cx="11792932" cy="6600268"/>
          </a:xfrm>
          <a:prstGeom prst="rect">
            <a:avLst/>
          </a:prstGeom>
          <a:noFill/>
        </p:spPr>
        <p:txBody>
          <a:bodyPr wrap="square" rtlCol="0">
            <a:spAutoFit/>
          </a:bodyPr>
          <a:lstStyle/>
          <a:p>
            <a:pPr algn="ctr"/>
            <a:endParaRPr lang="en-IN" sz="2300" b="1" dirty="0">
              <a:latin typeface="Times New Roman" panose="02020603050405020304" pitchFamily="18" charset="0"/>
              <a:cs typeface="Times New Roman" panose="02020603050405020304" pitchFamily="18" charset="0"/>
            </a:endParaRPr>
          </a:p>
          <a:p>
            <a:pPr algn="ctr"/>
            <a:r>
              <a:rPr lang="en-IN" sz="2300" b="1" dirty="0">
                <a:latin typeface="Times New Roman" panose="02020603050405020304" pitchFamily="18" charset="0"/>
                <a:cs typeface="Times New Roman" panose="02020603050405020304" pitchFamily="18" charset="0"/>
              </a:rPr>
              <a:t>IMPROVING IMBALANCED DATA HANDLING: FROM SMOTE TO KNN</a:t>
            </a:r>
          </a:p>
          <a:p>
            <a:pPr algn="ctr"/>
            <a:endParaRPr lang="en-IN" sz="2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Initial Approach: SMOTE</a:t>
            </a: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Overview</a:t>
            </a:r>
            <a:r>
              <a:rPr lang="en-IN" dirty="0">
                <a:latin typeface="Times New Roman" panose="02020603050405020304" pitchFamily="18" charset="0"/>
                <a:cs typeface="Times New Roman" panose="02020603050405020304" pitchFamily="18" charset="0"/>
              </a:rPr>
              <a:t>: Generates synthetic samples for minority class.</a:t>
            </a: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Challenges</a:t>
            </a:r>
            <a:r>
              <a:rPr lang="en-IN" dirty="0">
                <a:latin typeface="Times New Roman" panose="02020603050405020304" pitchFamily="18" charset="0"/>
                <a:cs typeface="Times New Roman" panose="02020603050405020304" pitchFamily="18" charset="0"/>
              </a:rPr>
              <a:t>: The data set was of classification data but it generated the data in terms of numerical data.</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Transition to KNN</a:t>
            </a: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Reason for Change</a:t>
            </a:r>
            <a:r>
              <a:rPr lang="en-IN" dirty="0">
                <a:latin typeface="Times New Roman" panose="02020603050405020304" pitchFamily="18" charset="0"/>
                <a:cs typeface="Times New Roman" panose="02020603050405020304" pitchFamily="18" charset="0"/>
              </a:rPr>
              <a:t>: KNN offers a more adaptable method using actual data points.</a:t>
            </a: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Implementation</a:t>
            </a:r>
            <a:r>
              <a:rPr lang="en-IN" dirty="0">
                <a:latin typeface="Times New Roman" panose="02020603050405020304" pitchFamily="18" charset="0"/>
                <a:cs typeface="Times New Roman" panose="02020603050405020304" pitchFamily="18" charset="0"/>
              </a:rPr>
              <a:t>: Developed custom KNN-based code for synthetic sample generation.</a:t>
            </a:r>
          </a:p>
          <a:p>
            <a:pPr lvl="1"/>
            <a:endParaRPr lang="en-IN" dirty="0">
              <a:latin typeface="Times New Roman" panose="02020603050405020304" pitchFamily="18" charset="0"/>
              <a:cs typeface="Times New Roman" panose="02020603050405020304" pitchFamily="18" charset="0"/>
            </a:endParaRPr>
          </a:p>
          <a:p>
            <a:pPr lvl="1" algn="ctr"/>
            <a:r>
              <a:rPr lang="en-US" sz="2300" b="1" dirty="0">
                <a:latin typeface="Times New Roman" panose="02020603050405020304" pitchFamily="18" charset="0"/>
                <a:cs typeface="Times New Roman" panose="02020603050405020304" pitchFamily="18" charset="0"/>
              </a:rPr>
              <a:t>DATA PREPARATION: SPLITTING INTO FEATURES AND LABELS</a:t>
            </a:r>
          </a:p>
          <a:p>
            <a:pPr lvl="1" algn="ctr"/>
            <a:endParaRPr lang="en-US" b="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Step 1</a:t>
            </a:r>
            <a:r>
              <a:rPr lang="en-US" dirty="0">
                <a:latin typeface="Times New Roman" panose="02020603050405020304" pitchFamily="18" charset="0"/>
                <a:cs typeface="Times New Roman" panose="02020603050405020304" pitchFamily="18" charset="0"/>
              </a:rPr>
              <a:t>: Define Features (X) and Labels (Y)</a:t>
            </a:r>
          </a:p>
          <a:p>
            <a:pPr marL="1200150" lvl="2"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Input variables (features)</a:t>
            </a:r>
          </a:p>
          <a:p>
            <a:pPr marL="1200150" lvl="2"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Y</a:t>
            </a:r>
            <a:r>
              <a:rPr lang="en-US" dirty="0">
                <a:latin typeface="Times New Roman" panose="02020603050405020304" pitchFamily="18" charset="0"/>
                <a:cs typeface="Times New Roman" panose="02020603050405020304" pitchFamily="18" charset="0"/>
              </a:rPr>
              <a:t>: Target variable (labels)</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Step 2:</a:t>
            </a:r>
            <a:r>
              <a:rPr lang="en-US" dirty="0">
                <a:latin typeface="Times New Roman" panose="02020603050405020304" pitchFamily="18" charset="0"/>
                <a:cs typeface="Times New Roman" panose="02020603050405020304" pitchFamily="18" charset="0"/>
              </a:rPr>
              <a:t> Split Data into Training and Testing Sets</a:t>
            </a:r>
          </a:p>
          <a:p>
            <a:pPr marL="1200150" lvl="2"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Training Set</a:t>
            </a:r>
            <a:r>
              <a:rPr lang="en-US" dirty="0">
                <a:latin typeface="Times New Roman" panose="02020603050405020304" pitchFamily="18" charset="0"/>
                <a:cs typeface="Times New Roman" panose="02020603050405020304" pitchFamily="18" charset="0"/>
              </a:rPr>
              <a:t>: Used to train the model (e.g., 80% of the data).</a:t>
            </a:r>
          </a:p>
          <a:p>
            <a:pPr marL="1200150" lvl="2"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Testing Set</a:t>
            </a:r>
            <a:r>
              <a:rPr lang="en-US" dirty="0">
                <a:latin typeface="Times New Roman" panose="02020603050405020304" pitchFamily="18" charset="0"/>
                <a:cs typeface="Times New Roman" panose="02020603050405020304" pitchFamily="18" charset="0"/>
              </a:rPr>
              <a:t>: Used to evaluate model performance (e.g., 20% of the data)</a:t>
            </a:r>
            <a:endParaRPr lang="en-IN" sz="2300" b="1" dirty="0">
              <a:latin typeface="Times New Roman" panose="02020603050405020304" pitchFamily="18" charset="0"/>
              <a:cs typeface="Times New Roman" panose="02020603050405020304" pitchFamily="18" charset="0"/>
            </a:endParaRPr>
          </a:p>
          <a:p>
            <a:pPr lvl="1"/>
            <a:endParaRPr lang="en-IN" sz="2300" b="1" dirty="0">
              <a:latin typeface="Times New Roman" panose="02020603050405020304" pitchFamily="18" charset="0"/>
              <a:cs typeface="Times New Roman" panose="02020603050405020304" pitchFamily="18" charset="0"/>
            </a:endParaRPr>
          </a:p>
          <a:p>
            <a:endParaRPr lang="en-US" sz="2800" b="1" dirty="0"/>
          </a:p>
          <a:p>
            <a:pPr algn="just">
              <a:lnSpc>
                <a:spcPct val="150000"/>
              </a:lnSpc>
            </a:pPr>
            <a:r>
              <a:rPr lang="en-US" sz="2000" dirty="0"/>
              <a:t>	</a:t>
            </a:r>
            <a:endParaRPr lang="en-IN" sz="2000" dirty="0"/>
          </a:p>
        </p:txBody>
      </p:sp>
    </p:spTree>
    <p:extLst>
      <p:ext uri="{BB962C8B-B14F-4D97-AF65-F5344CB8AC3E}">
        <p14:creationId xmlns:p14="http://schemas.microsoft.com/office/powerpoint/2010/main" val="928652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E014D9-B390-FB84-7101-C6F63BD34701}"/>
              </a:ext>
            </a:extLst>
          </p:cNvPr>
          <p:cNvSpPr txBox="1"/>
          <p:nvPr/>
        </p:nvSpPr>
        <p:spPr>
          <a:xfrm>
            <a:off x="271104" y="160256"/>
            <a:ext cx="11568962" cy="446276"/>
          </a:xfrm>
          <a:prstGeom prst="rect">
            <a:avLst/>
          </a:prstGeom>
          <a:noFill/>
        </p:spPr>
        <p:txBody>
          <a:bodyPr wrap="square" rtlCol="0">
            <a:spAutoFit/>
          </a:bodyPr>
          <a:lstStyle/>
          <a:p>
            <a:pPr algn="ctr"/>
            <a:r>
              <a:rPr lang="en-US" sz="2300" b="1" dirty="0">
                <a:latin typeface="Times New Roman" panose="02020603050405020304" pitchFamily="18" charset="0"/>
                <a:cs typeface="Times New Roman" panose="02020603050405020304" pitchFamily="18" charset="0"/>
              </a:rPr>
              <a:t>MODEL BUILDING </a:t>
            </a:r>
          </a:p>
        </p:txBody>
      </p:sp>
      <p:sp>
        <p:nvSpPr>
          <p:cNvPr id="2" name="TextBox 1">
            <a:extLst>
              <a:ext uri="{FF2B5EF4-FFF2-40B4-BE49-F238E27FC236}">
                <a16:creationId xmlns:a16="http://schemas.microsoft.com/office/drawing/2014/main" id="{B0A702A2-E698-F37C-F37C-D649CF553B4D}"/>
              </a:ext>
            </a:extLst>
          </p:cNvPr>
          <p:cNvSpPr txBox="1"/>
          <p:nvPr/>
        </p:nvSpPr>
        <p:spPr>
          <a:xfrm>
            <a:off x="999241" y="857839"/>
            <a:ext cx="10558020" cy="540147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  We have utilized various models to build our framework and employed a stacked model approach to integrate all of them effectively. This allows us to leverage the strengths of each individual model, enhancing overall performance and accuracy.</a:t>
            </a:r>
          </a:p>
          <a:p>
            <a:pPr algn="just"/>
            <a:endParaRPr lang="en-US" dirty="0">
              <a:latin typeface="Times New Roman" panose="02020603050405020304" pitchFamily="18" charset="0"/>
              <a:cs typeface="Times New Roman" panose="02020603050405020304" pitchFamily="18" charset="0"/>
            </a:endParaRPr>
          </a:p>
          <a:p>
            <a:pPr algn="just"/>
            <a:r>
              <a:rPr lang="en-US" sz="2100" b="1" dirty="0">
                <a:latin typeface="Times New Roman" panose="02020603050405020304" pitchFamily="18" charset="0"/>
                <a:cs typeface="Times New Roman" panose="02020603050405020304" pitchFamily="18" charset="0"/>
              </a:rPr>
              <a:t>THE MODELS USED ARE:</a:t>
            </a:r>
            <a:endParaRPr lang="en-IN" sz="2100" b="1"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LOGISTIC REGRESSION:</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Simple and interpretable model for binary classification.</a:t>
            </a:r>
            <a:r>
              <a:rPr lang="en-US" dirty="0">
                <a:latin typeface="Times New Roman" panose="02020603050405020304" pitchFamily="18" charset="0"/>
                <a:cs typeface="Times New Roman" panose="02020603050405020304" pitchFamily="18" charset="0"/>
              </a:rPr>
              <a:t> Logistic regression is a statistical method for binary classification that predicts the probability of an outcome using the logistic (sigmoid) function. It provides interpretable coefficients as odds ratios and assumes a linear relationship between the log-odds of the outcome and predictor variables.</a:t>
            </a: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DECISION TREES: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 decision tree is a flowchart-like model used for classification and regression tasks. It splits data into branches based on feature values, leading to decision nodes and leaf nodes that represent outcomes. Decision trees are easy to interpret, handle both numerical and categorical data, and can capture complex interactions, but they may overfit if not properly pruned.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2235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F4334CB-5587-E0B6-33D8-12E27D43AC40}"/>
              </a:ext>
            </a:extLst>
          </p:cNvPr>
          <p:cNvSpPr txBox="1"/>
          <p:nvPr/>
        </p:nvSpPr>
        <p:spPr>
          <a:xfrm>
            <a:off x="124120" y="94268"/>
            <a:ext cx="11943760" cy="723275"/>
          </a:xfrm>
          <a:prstGeom prst="rect">
            <a:avLst/>
          </a:prstGeom>
          <a:noFill/>
        </p:spPr>
        <p:txBody>
          <a:bodyPr wrap="square" rtlCol="0">
            <a:spAutoFit/>
          </a:bodyPr>
          <a:lstStyle/>
          <a:p>
            <a:pPr algn="ctr"/>
            <a:r>
              <a:rPr lang="en-US" sz="2300" b="1" dirty="0">
                <a:latin typeface="Times New Roman" panose="02020603050405020304" pitchFamily="18" charset="0"/>
                <a:cs typeface="Times New Roman" panose="02020603050405020304" pitchFamily="18" charset="0"/>
              </a:rPr>
              <a:t>MODEL BUILDING contd..</a:t>
            </a:r>
            <a:br>
              <a:rPr lang="en-US" dirty="0"/>
            </a:br>
            <a:endParaRPr lang="en-IN" dirty="0"/>
          </a:p>
        </p:txBody>
      </p:sp>
      <p:sp>
        <p:nvSpPr>
          <p:cNvPr id="3" name="TextBox 2">
            <a:extLst>
              <a:ext uri="{FF2B5EF4-FFF2-40B4-BE49-F238E27FC236}">
                <a16:creationId xmlns:a16="http://schemas.microsoft.com/office/drawing/2014/main" id="{22E6A996-0254-9434-E4A1-2C2FB0167D59}"/>
              </a:ext>
            </a:extLst>
          </p:cNvPr>
          <p:cNvSpPr txBox="1"/>
          <p:nvPr/>
        </p:nvSpPr>
        <p:spPr>
          <a:xfrm>
            <a:off x="520044" y="292121"/>
            <a:ext cx="11378153" cy="6494085"/>
          </a:xfrm>
          <a:prstGeom prst="rect">
            <a:avLst/>
          </a:prstGeom>
          <a:noFill/>
        </p:spPr>
        <p:txBody>
          <a:bodyPr wrap="square" rtlCol="0">
            <a:spAutoFit/>
          </a:bodyPr>
          <a:lstStyle/>
          <a:p>
            <a:pPr algn="just"/>
            <a:endParaRPr lang="en-IN" dirty="0">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ENSEMBLED TECHNIQUES:</a:t>
            </a:r>
          </a:p>
          <a:p>
            <a:pPr algn="just"/>
            <a:r>
              <a:rPr lang="en-IN" dirty="0">
                <a:latin typeface="Times New Roman" panose="02020603050405020304" pitchFamily="18" charset="0"/>
                <a:cs typeface="Times New Roman" panose="02020603050405020304" pitchFamily="18" charset="0"/>
              </a:rPr>
              <a:t>  Ensemble techniques improve predictive performance by combining multiple models. Methods like bagging (e.g., Random Forest) and boosting (e.g., AdaBoost) reduce errors and overfitting, leveraging the strengths of individual algorithms for better accuracy.</a:t>
            </a: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RANDOM FOREST:</a:t>
            </a:r>
          </a:p>
          <a:p>
            <a:pPr algn="just"/>
            <a:r>
              <a:rPr lang="en-US" dirty="0">
                <a:latin typeface="Times New Roman" panose="02020603050405020304" pitchFamily="18" charset="0"/>
                <a:cs typeface="Times New Roman" panose="02020603050405020304" pitchFamily="18" charset="0"/>
              </a:rPr>
              <a:t>  Random Forest is an ensemble learning method that constructs multiple decision trees during training and merges their predictions for improved accuracy and robustness. It reduces overfitting by averaging the results of diverse trees, each built on random subsets of data and features. This method is effective for both classification and regression tasks, handling large datasets and maintaining high performance even with noisy data.</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1.ADA BOOST :</a:t>
            </a:r>
          </a:p>
          <a:p>
            <a:pPr algn="just"/>
            <a:r>
              <a:rPr lang="en-US" dirty="0">
                <a:latin typeface="Times New Roman" panose="02020603050405020304" pitchFamily="18" charset="0"/>
                <a:cs typeface="Times New Roman" panose="02020603050405020304" pitchFamily="18" charset="0"/>
              </a:rPr>
              <a:t>  AdaBoost (Adaptive Boosting) is an ensemble method that combines weak classifiers to form a strong classifier. It focuses on misclassified instances by adjusting their weights, improving accuracy through iterative training. This approach enhances model performance while reducing bias and is effective for various classification tasks.</a:t>
            </a: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2.GRADIENT BOOSTING :</a:t>
            </a:r>
          </a:p>
          <a:p>
            <a:pPr algn="just"/>
            <a:r>
              <a:rPr lang="en-US" dirty="0">
                <a:latin typeface="Times New Roman" panose="02020603050405020304" pitchFamily="18" charset="0"/>
                <a:cs typeface="Times New Roman" panose="02020603050405020304" pitchFamily="18" charset="0"/>
              </a:rPr>
              <a:t>  Gradient Boosting is an ensemble technique that builds models sequentially, correcting errors from previous models. It optimizes a loss function using gradient descent, allowing flexibility with different data types. Effective for both classification and regression, it often achieves high performance. However, it requires careful tuning to prevent overfitting.</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68493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1528817-6F14-F92D-1456-004E86574F59}"/>
              </a:ext>
            </a:extLst>
          </p:cNvPr>
          <p:cNvSpPr txBox="1"/>
          <p:nvPr/>
        </p:nvSpPr>
        <p:spPr>
          <a:xfrm>
            <a:off x="1093510" y="1194740"/>
            <a:ext cx="10322350" cy="506292"/>
          </a:xfrm>
          <a:prstGeom prst="rect">
            <a:avLst/>
          </a:prstGeom>
          <a:noFill/>
        </p:spPr>
        <p:txBody>
          <a:bodyPr wrap="square">
            <a:spAutoFit/>
          </a:bodyPr>
          <a:lstStyle/>
          <a:p>
            <a:pPr>
              <a:lnSpc>
                <a:spcPct val="150000"/>
              </a:lnSpc>
            </a:pPr>
            <a:r>
              <a:rPr lang="en-IN" sz="2000" dirty="0"/>
              <a:t>	</a:t>
            </a:r>
          </a:p>
        </p:txBody>
      </p:sp>
      <p:sp>
        <p:nvSpPr>
          <p:cNvPr id="14" name="TextBox 13">
            <a:extLst>
              <a:ext uri="{FF2B5EF4-FFF2-40B4-BE49-F238E27FC236}">
                <a16:creationId xmlns:a16="http://schemas.microsoft.com/office/drawing/2014/main" id="{0477B732-0150-47FC-9B39-4D1772C37321}"/>
              </a:ext>
            </a:extLst>
          </p:cNvPr>
          <p:cNvSpPr txBox="1"/>
          <p:nvPr/>
        </p:nvSpPr>
        <p:spPr>
          <a:xfrm>
            <a:off x="386500" y="160255"/>
            <a:ext cx="11547834" cy="446276"/>
          </a:xfrm>
          <a:prstGeom prst="rect">
            <a:avLst/>
          </a:prstGeom>
          <a:noFill/>
        </p:spPr>
        <p:txBody>
          <a:bodyPr wrap="square" rtlCol="0">
            <a:spAutoFit/>
          </a:bodyPr>
          <a:lstStyle/>
          <a:p>
            <a:pPr algn="ctr"/>
            <a:r>
              <a:rPr lang="en-US" sz="2300" b="1" dirty="0">
                <a:latin typeface="Times New Roman" panose="02020603050405020304" pitchFamily="18" charset="0"/>
                <a:cs typeface="Times New Roman" panose="02020603050405020304" pitchFamily="18" charset="0"/>
              </a:rPr>
              <a:t>MODEL BUILDING Contd..</a:t>
            </a:r>
            <a:endParaRPr lang="en-IN" sz="23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304E8B3-54D9-975C-494E-97C08E0BAA57}"/>
              </a:ext>
            </a:extLst>
          </p:cNvPr>
          <p:cNvSpPr txBox="1"/>
          <p:nvPr/>
        </p:nvSpPr>
        <p:spPr>
          <a:xfrm>
            <a:off x="386500" y="612844"/>
            <a:ext cx="11421979" cy="5632311"/>
          </a:xfrm>
          <a:prstGeom prst="rect">
            <a:avLst/>
          </a:prstGeom>
          <a:noFill/>
        </p:spPr>
        <p:txBody>
          <a:bodyPr wrap="square" rtlCol="0">
            <a:spAutoFit/>
          </a:bodyPr>
          <a:lstStyle/>
          <a:p>
            <a:pPr algn="just"/>
            <a:r>
              <a:rPr lang="en-IN" b="1" dirty="0">
                <a:latin typeface="Times New Roman" panose="02020603050405020304" pitchFamily="18" charset="0"/>
                <a:cs typeface="Times New Roman" panose="02020603050405020304" pitchFamily="18" charset="0"/>
              </a:rPr>
              <a:t>3.XGBM:</a:t>
            </a:r>
          </a:p>
          <a:p>
            <a:pPr algn="just"/>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(Extreme Gradient Boosting) is an optimized gradient boosting framework known for its speed and performance. It includes regularization to reduce overfitting and supports parallel processing for efficiency. Widely used in competitions and applications,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is effective for both classification and regression, with customizable hyperparameters.</a:t>
            </a: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4.LGBM:</a:t>
            </a:r>
          </a:p>
          <a:p>
            <a:pPr algn="just"/>
            <a:r>
              <a:rPr lang="en-US" dirty="0" err="1">
                <a:latin typeface="Times New Roman" panose="02020603050405020304" pitchFamily="18" charset="0"/>
                <a:cs typeface="Times New Roman" panose="02020603050405020304" pitchFamily="18" charset="0"/>
              </a:rPr>
              <a:t>LightGBM</a:t>
            </a:r>
            <a:r>
              <a:rPr lang="en-US" dirty="0">
                <a:latin typeface="Times New Roman" panose="02020603050405020304" pitchFamily="18" charset="0"/>
                <a:cs typeface="Times New Roman" panose="02020603050405020304" pitchFamily="18" charset="0"/>
              </a:rPr>
              <a:t> (Light Gradient Boosting Machine) is an efficient gradient boosting framework optimized for speed and memory usage. It effectively handles large datasets and supports categorical features directly. Known for high performance in classification and regression, it often requires minimal tuning. Its design enables faster training and lower resource consumption, making it popular in competitions.</a:t>
            </a: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NAIVE BAYES :</a:t>
            </a:r>
          </a:p>
          <a:p>
            <a:pPr algn="just"/>
            <a:r>
              <a:rPr lang="en-US" dirty="0">
                <a:latin typeface="Times New Roman" panose="02020603050405020304" pitchFamily="18" charset="0"/>
                <a:cs typeface="Times New Roman" panose="02020603050405020304" pitchFamily="18" charset="0"/>
              </a:rPr>
              <a:t>Naive Bayes is a probabilistic classifier based on Bayes' theorem, assuming independence among features. It calculates the probability of each class given the input features and selects the class with the highest probability. This model is particularly effective for text classification and spam detection due to its simplicity and efficiency.</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KNN:</a:t>
            </a:r>
          </a:p>
          <a:p>
            <a:pPr algn="just"/>
            <a:r>
              <a:rPr lang="en-US" dirty="0">
                <a:latin typeface="Times New Roman" panose="02020603050405020304" pitchFamily="18" charset="0"/>
                <a:cs typeface="Times New Roman" panose="02020603050405020304" pitchFamily="18" charset="0"/>
              </a:rPr>
              <a:t>K-Nearest Neighbors (KNN) is a non-parametric classification algorithm that assigns a class based on the majority class of its k nearest neighbors. While easy to implement, it can be computationally intensive for large datasets.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711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A4910B9-85B3-02E6-DEFC-6D8364643E76}"/>
              </a:ext>
            </a:extLst>
          </p:cNvPr>
          <p:cNvSpPr txBox="1"/>
          <p:nvPr/>
        </p:nvSpPr>
        <p:spPr>
          <a:xfrm>
            <a:off x="279225" y="160255"/>
            <a:ext cx="11273374" cy="446276"/>
          </a:xfrm>
          <a:prstGeom prst="rect">
            <a:avLst/>
          </a:prstGeom>
          <a:noFill/>
        </p:spPr>
        <p:txBody>
          <a:bodyPr wrap="square" rtlCol="0">
            <a:spAutoFit/>
          </a:bodyPr>
          <a:lstStyle/>
          <a:p>
            <a:pPr algn="ctr"/>
            <a:r>
              <a:rPr lang="en-US" sz="2300" b="1" dirty="0">
                <a:latin typeface="Times New Roman" panose="02020603050405020304" pitchFamily="18" charset="0"/>
                <a:cs typeface="Times New Roman" panose="02020603050405020304" pitchFamily="18" charset="0"/>
              </a:rPr>
              <a:t>MODEL BUILDING Contd..</a:t>
            </a:r>
            <a:endParaRPr lang="en-IN" sz="23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CDBE859-43DC-E275-08D1-EDA402D659D0}"/>
              </a:ext>
            </a:extLst>
          </p:cNvPr>
          <p:cNvSpPr txBox="1"/>
          <p:nvPr/>
        </p:nvSpPr>
        <p:spPr>
          <a:xfrm>
            <a:off x="397428" y="710226"/>
            <a:ext cx="11036969" cy="5632311"/>
          </a:xfrm>
          <a:prstGeom prst="rect">
            <a:avLst/>
          </a:prstGeom>
          <a:noFill/>
        </p:spPr>
        <p:txBody>
          <a:bodyPr wrap="square" rtlCol="0">
            <a:spAutoFit/>
          </a:bodyPr>
          <a:lstStyle/>
          <a:p>
            <a:pPr algn="just"/>
            <a:r>
              <a:rPr lang="en-IN" b="1" dirty="0">
                <a:latin typeface="Times New Roman" panose="02020603050405020304" pitchFamily="18" charset="0"/>
                <a:cs typeface="Times New Roman" panose="02020603050405020304" pitchFamily="18" charset="0"/>
              </a:rPr>
              <a:t>SVM:</a:t>
            </a:r>
          </a:p>
          <a:p>
            <a:pPr algn="just"/>
            <a:r>
              <a:rPr lang="en-US" dirty="0">
                <a:latin typeface="Times New Roman" panose="02020603050405020304" pitchFamily="18" charset="0"/>
                <a:cs typeface="Times New Roman" panose="02020603050405020304" pitchFamily="18" charset="0"/>
              </a:rPr>
              <a:t>Support Vector Machine (SVM) is a supervised learning algorithm used for classification and regression tasks. It works by finding the optimal hyperplane that separates data points of different classes with the maximum margin. SVM can efficiently handle high-dimensional data and is effective for both linear and non-linear problems using kernel functions. It is particularly useful in applications like image recognition and bioinformatics.</a:t>
            </a:r>
          </a:p>
          <a:p>
            <a:pPr algn="just"/>
            <a:endParaRPr lang="en-IN" b="1"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NEURAL NETWORKS(ANN):</a:t>
            </a:r>
          </a:p>
          <a:p>
            <a:pPr algn="just"/>
            <a:r>
              <a:rPr lang="en-US" dirty="0">
                <a:latin typeface="Times New Roman" panose="02020603050405020304" pitchFamily="18" charset="0"/>
                <a:cs typeface="Times New Roman" panose="02020603050405020304" pitchFamily="18" charset="0"/>
              </a:rPr>
              <a:t>Artificial Neural Networks (ANNs) are computational models inspired by the human brain, consisting of interconnected layers of nodes (neurons) that process information. They learn patterns in data through training by adjusting weights based on input-output relationships. ANNs are versatile and can be used for tasks such as classification, regression, and image recognition. Their ability to capture complex relationships makes them powerful for various applications, including deep learning.</a:t>
            </a: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STACKED MODEL :</a:t>
            </a:r>
          </a:p>
          <a:p>
            <a:pPr algn="just"/>
            <a:r>
              <a:rPr lang="en-US" dirty="0">
                <a:latin typeface="Times New Roman" panose="02020603050405020304" pitchFamily="18" charset="0"/>
                <a:cs typeface="Times New Roman" panose="02020603050405020304" pitchFamily="18" charset="0"/>
              </a:rPr>
              <a:t>Stacked models, or stacking, is an ensemble learning technique that combines multiple base models to improve predictive performance. It involves training several different models (like decision trees, logistic regression, or neural networks) on the same dataset, then using their predictions as inputs for a higher-level model, often referred to as the meta-model. This approach leverages the strengths of diverse algorithms and helps mitigate individual model weaknesses. Stacking is effective in various applications, particularly in machine learning competitions where maximizing accuracy is crucial.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2164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308657-D07C-AD77-789D-14C752199E06}"/>
              </a:ext>
            </a:extLst>
          </p:cNvPr>
          <p:cNvSpPr txBox="1"/>
          <p:nvPr/>
        </p:nvSpPr>
        <p:spPr>
          <a:xfrm>
            <a:off x="393961" y="138056"/>
            <a:ext cx="11404077" cy="6166881"/>
          </a:xfrm>
          <a:prstGeom prst="rect">
            <a:avLst/>
          </a:prstGeom>
          <a:noFill/>
        </p:spPr>
        <p:txBody>
          <a:bodyPr wrap="square">
            <a:spAutoFit/>
          </a:bodyPr>
          <a:lstStyle/>
          <a:p>
            <a:pPr algn="ctr">
              <a:lnSpc>
                <a:spcPts val="2760"/>
              </a:lnSpc>
            </a:pPr>
            <a:r>
              <a:rPr lang="en-IN" sz="2300" b="1" dirty="0">
                <a:latin typeface="Times New Roman" panose="02020603050405020304" pitchFamily="18" charset="0"/>
                <a:cs typeface="Times New Roman" panose="02020603050405020304" pitchFamily="18" charset="0"/>
              </a:rPr>
              <a:t>MODEL VALIDATION TECHNIQUES:</a:t>
            </a:r>
          </a:p>
          <a:p>
            <a:pPr algn="just">
              <a:lnSpc>
                <a:spcPts val="2760"/>
              </a:lnSpc>
            </a:pPr>
            <a:endParaRPr lang="en-IN" b="1" dirty="0">
              <a:latin typeface="Times New Roman" panose="02020603050405020304" pitchFamily="18" charset="0"/>
              <a:cs typeface="Times New Roman" panose="02020603050405020304" pitchFamily="18" charset="0"/>
            </a:endParaRPr>
          </a:p>
          <a:p>
            <a:pPr algn="just">
              <a:lnSpc>
                <a:spcPts val="2760"/>
              </a:lnSpc>
            </a:pPr>
            <a:r>
              <a:rPr lang="en-IN" b="1" dirty="0">
                <a:latin typeface="Times New Roman" panose="02020603050405020304" pitchFamily="18" charset="0"/>
                <a:cs typeface="Times New Roman" panose="02020603050405020304" pitchFamily="18" charset="0"/>
              </a:rPr>
              <a:t>CLASSIFICATION REPORT: </a:t>
            </a:r>
          </a:p>
          <a:p>
            <a:pPr algn="just">
              <a:lnSpc>
                <a:spcPts val="2760"/>
              </a:lnSpc>
            </a:pPr>
            <a:r>
              <a:rPr lang="en-US" dirty="0">
                <a:latin typeface="Times New Roman" panose="02020603050405020304" pitchFamily="18" charset="0"/>
                <a:cs typeface="Times New Roman" panose="02020603050405020304" pitchFamily="18" charset="0"/>
              </a:rPr>
              <a:t>A classification report is a performance evaluation tool that summarizes the precision, recall, F1-score, and support for each class in a classification task. </a:t>
            </a:r>
          </a:p>
          <a:p>
            <a:pPr algn="just">
              <a:lnSpc>
                <a:spcPts val="2760"/>
              </a:lnSpc>
            </a:pPr>
            <a:r>
              <a:rPr lang="en-IN" b="1" dirty="0">
                <a:latin typeface="Times New Roman" panose="02020603050405020304" pitchFamily="18" charset="0"/>
                <a:cs typeface="Times New Roman" panose="02020603050405020304" pitchFamily="18" charset="0"/>
              </a:rPr>
              <a:t>ACCURACY SCORE:</a:t>
            </a:r>
          </a:p>
          <a:p>
            <a:pPr algn="just">
              <a:lnSpc>
                <a:spcPts val="2760"/>
              </a:lnSpc>
            </a:pPr>
            <a:r>
              <a:rPr lang="en-US" dirty="0">
                <a:latin typeface="Times New Roman" panose="02020603050405020304" pitchFamily="18" charset="0"/>
                <a:cs typeface="Times New Roman" panose="02020603050405020304" pitchFamily="18" charset="0"/>
              </a:rPr>
              <a:t>Accuracy score is the ratio of correctly predicted instances to the total instances in a classification model, indicating overall performance.</a:t>
            </a:r>
            <a:endParaRPr lang="en-IN" dirty="0">
              <a:latin typeface="Times New Roman" panose="02020603050405020304" pitchFamily="18" charset="0"/>
              <a:cs typeface="Times New Roman" panose="02020603050405020304" pitchFamily="18" charset="0"/>
            </a:endParaRPr>
          </a:p>
          <a:p>
            <a:pPr algn="just">
              <a:lnSpc>
                <a:spcPts val="2760"/>
              </a:lnSpc>
            </a:pPr>
            <a:r>
              <a:rPr lang="en-IN" b="1" dirty="0">
                <a:latin typeface="Times New Roman" panose="02020603050405020304" pitchFamily="18" charset="0"/>
                <a:cs typeface="Times New Roman" panose="02020603050405020304" pitchFamily="18" charset="0"/>
              </a:rPr>
              <a:t>CONFUSION MATRIX:</a:t>
            </a:r>
          </a:p>
          <a:p>
            <a:pPr algn="just">
              <a:lnSpc>
                <a:spcPts val="2760"/>
              </a:lnSpc>
            </a:pPr>
            <a:r>
              <a:rPr lang="en-US" dirty="0">
                <a:latin typeface="Times New Roman" panose="02020603050405020304" pitchFamily="18" charset="0"/>
                <a:cs typeface="Times New Roman" panose="02020603050405020304" pitchFamily="18" charset="0"/>
              </a:rPr>
              <a:t>A confusion matrix is a table that displays the true positive, true negative, false positive, and false negative predictions of a classification model, helping to evaluate its performance.</a:t>
            </a:r>
            <a:endParaRPr lang="en-IN" dirty="0">
              <a:latin typeface="Times New Roman" panose="02020603050405020304" pitchFamily="18" charset="0"/>
              <a:cs typeface="Times New Roman" panose="02020603050405020304" pitchFamily="18" charset="0"/>
            </a:endParaRPr>
          </a:p>
          <a:p>
            <a:pPr algn="just">
              <a:lnSpc>
                <a:spcPts val="2760"/>
              </a:lnSpc>
            </a:pPr>
            <a:r>
              <a:rPr lang="en-IN" b="1" dirty="0">
                <a:latin typeface="Times New Roman" panose="02020603050405020304" pitchFamily="18" charset="0"/>
                <a:cs typeface="Times New Roman" panose="02020603050405020304" pitchFamily="18" charset="0"/>
              </a:rPr>
              <a:t>ROC CURVE:</a:t>
            </a:r>
          </a:p>
          <a:p>
            <a:pPr algn="just">
              <a:lnSpc>
                <a:spcPts val="2760"/>
              </a:lnSpc>
            </a:pPr>
            <a:r>
              <a:rPr lang="en-US" dirty="0">
                <a:latin typeface="Times New Roman" panose="02020603050405020304" pitchFamily="18" charset="0"/>
                <a:cs typeface="Times New Roman" panose="02020603050405020304" pitchFamily="18" charset="0"/>
              </a:rPr>
              <a:t>The ROC curve (Receiver Operating Characteristic curve) is a graphical representation of a classifier's performance, plotting the true positive rate against the false positive rate at various threshold settings.</a:t>
            </a:r>
            <a:endParaRPr lang="en-IN" dirty="0">
              <a:latin typeface="Times New Roman" panose="02020603050405020304" pitchFamily="18" charset="0"/>
              <a:cs typeface="Times New Roman" panose="02020603050405020304" pitchFamily="18" charset="0"/>
            </a:endParaRPr>
          </a:p>
          <a:p>
            <a:pPr algn="just">
              <a:lnSpc>
                <a:spcPts val="2760"/>
              </a:lnSpc>
            </a:pPr>
            <a:r>
              <a:rPr lang="en-IN" b="1" dirty="0">
                <a:latin typeface="Times New Roman" panose="02020603050405020304" pitchFamily="18" charset="0"/>
                <a:cs typeface="Times New Roman" panose="02020603050405020304" pitchFamily="18" charset="0"/>
              </a:rPr>
              <a:t>CROSS VALIDATION:</a:t>
            </a:r>
          </a:p>
          <a:p>
            <a:pPr algn="just">
              <a:lnSpc>
                <a:spcPts val="2760"/>
              </a:lnSpc>
            </a:pPr>
            <a:r>
              <a:rPr lang="en-US" dirty="0">
                <a:latin typeface="Times New Roman" panose="02020603050405020304" pitchFamily="18" charset="0"/>
                <a:cs typeface="Times New Roman" panose="02020603050405020304" pitchFamily="18" charset="0"/>
              </a:rPr>
              <a:t>Cross-validation is a technique used to assess the generalization performance of a model by partitioning the data into subsets, training on some, and validating on others, to reduce overfitting.</a:t>
            </a: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488977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13FC21-8CB7-5F63-9842-C8201E8CF230}"/>
              </a:ext>
            </a:extLst>
          </p:cNvPr>
          <p:cNvSpPr txBox="1"/>
          <p:nvPr/>
        </p:nvSpPr>
        <p:spPr>
          <a:xfrm>
            <a:off x="311085" y="263951"/>
            <a:ext cx="3082564" cy="523220"/>
          </a:xfrm>
          <a:prstGeom prst="rect">
            <a:avLst/>
          </a:prstGeom>
          <a:noFill/>
        </p:spPr>
        <p:txBody>
          <a:bodyPr wrap="square" rtlCol="0">
            <a:spAutoFit/>
          </a:bodyPr>
          <a:lstStyle/>
          <a:p>
            <a:r>
              <a:rPr lang="en-IN" sz="2800" b="1" dirty="0"/>
              <a:t>CONCLUSION</a:t>
            </a:r>
          </a:p>
        </p:txBody>
      </p:sp>
      <p:sp>
        <p:nvSpPr>
          <p:cNvPr id="8" name="TextBox 7">
            <a:extLst>
              <a:ext uri="{FF2B5EF4-FFF2-40B4-BE49-F238E27FC236}">
                <a16:creationId xmlns:a16="http://schemas.microsoft.com/office/drawing/2014/main" id="{231DE186-0F7F-C25D-66D3-98FAB6688406}"/>
              </a:ext>
            </a:extLst>
          </p:cNvPr>
          <p:cNvSpPr txBox="1"/>
          <p:nvPr/>
        </p:nvSpPr>
        <p:spPr>
          <a:xfrm>
            <a:off x="707010" y="1008668"/>
            <a:ext cx="9681328"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t>We learned different methods to balance the dataset.</a:t>
            </a:r>
          </a:p>
          <a:p>
            <a:pPr marL="285750" indent="-285750">
              <a:buFont typeface="Arial" panose="020B0604020202020204" pitchFamily="34" charset="0"/>
              <a:buChar char="•"/>
            </a:pPr>
            <a:r>
              <a:rPr lang="en-US" sz="2000" dirty="0"/>
              <a:t> We explored different models and fine-tuned their hyperparameters.</a:t>
            </a:r>
          </a:p>
          <a:p>
            <a:pPr marL="285750" indent="-285750">
              <a:buFont typeface="Arial" panose="020B0604020202020204" pitchFamily="34" charset="0"/>
              <a:buChar char="•"/>
            </a:pPr>
            <a:r>
              <a:rPr lang="en-US" sz="2000" dirty="0"/>
              <a:t>We used several techniques to validate our models.</a:t>
            </a:r>
          </a:p>
          <a:p>
            <a:pPr marL="285750" indent="-285750" algn="just">
              <a:buFont typeface="Arial" panose="020B0604020202020204" pitchFamily="34" charset="0"/>
              <a:buChar char="•"/>
            </a:pPr>
            <a:r>
              <a:rPr lang="en-US" sz="2000" dirty="0"/>
              <a:t>Finally, we selected the Stacked Model to combine the strengths of all models for better predictions.</a:t>
            </a:r>
          </a:p>
        </p:txBody>
      </p:sp>
    </p:spTree>
    <p:extLst>
      <p:ext uri="{BB962C8B-B14F-4D97-AF65-F5344CB8AC3E}">
        <p14:creationId xmlns:p14="http://schemas.microsoft.com/office/powerpoint/2010/main" val="2426932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3DBD98C-5901-AC8A-263E-B062A3E16DCE}"/>
              </a:ext>
            </a:extLst>
          </p:cNvPr>
          <p:cNvSpPr txBox="1"/>
          <p:nvPr/>
        </p:nvSpPr>
        <p:spPr>
          <a:xfrm>
            <a:off x="245097" y="476701"/>
            <a:ext cx="11321592" cy="5292218"/>
          </a:xfrm>
          <a:prstGeom prst="rect">
            <a:avLst/>
          </a:prstGeom>
          <a:noFill/>
        </p:spPr>
        <p:txBody>
          <a:bodyPr wrap="square">
            <a:spAutoFit/>
          </a:bodyPr>
          <a:lstStyle/>
          <a:p>
            <a:pPr algn="ctr"/>
            <a:r>
              <a:rPr lang="en-IN" sz="2300" b="1" dirty="0">
                <a:latin typeface="Times New Roman" panose="02020603050405020304" pitchFamily="18" charset="0"/>
                <a:cs typeface="Times New Roman" panose="02020603050405020304" pitchFamily="18" charset="0"/>
              </a:rPr>
              <a:t>NEXT STEPS</a:t>
            </a:r>
          </a:p>
          <a:p>
            <a:pPr algn="just"/>
            <a:endParaRPr lang="en-IN" dirty="0"/>
          </a:p>
          <a:p>
            <a:pPr marL="342900" indent="-342900" algn="just">
              <a:lnSpc>
                <a:spcPct val="150000"/>
              </a:lnSpc>
              <a:buFont typeface="Wingdings" panose="05000000000000000000" pitchFamily="2" charset="2"/>
              <a:buChar char="Ø"/>
            </a:pPr>
            <a:r>
              <a:rPr lang="en-IN" sz="2000" b="1" dirty="0"/>
              <a:t>Model Saving:</a:t>
            </a:r>
          </a:p>
          <a:p>
            <a:pPr algn="just">
              <a:lnSpc>
                <a:spcPct val="150000"/>
              </a:lnSpc>
            </a:pPr>
            <a:r>
              <a:rPr lang="en-US" sz="2000" dirty="0"/>
              <a:t>                   Model saving preserves a trained machine learning model for future use, enabling efficient predictions without retraining and ensuring consistent performance.</a:t>
            </a:r>
            <a:endParaRPr lang="en-IN" sz="2000" dirty="0"/>
          </a:p>
          <a:p>
            <a:pPr algn="just">
              <a:lnSpc>
                <a:spcPct val="150000"/>
              </a:lnSpc>
            </a:pPr>
            <a:endParaRPr lang="en-IN" sz="2000" b="1" dirty="0"/>
          </a:p>
          <a:p>
            <a:pPr marL="342900" indent="-342900" algn="just">
              <a:lnSpc>
                <a:spcPct val="150000"/>
              </a:lnSpc>
              <a:buFont typeface="Wingdings" panose="05000000000000000000" pitchFamily="2" charset="2"/>
              <a:buChar char="Ø"/>
            </a:pPr>
            <a:r>
              <a:rPr lang="en-IN" sz="2000" b="1" dirty="0"/>
              <a:t>Model Deployment:</a:t>
            </a:r>
          </a:p>
          <a:p>
            <a:pPr algn="just">
              <a:lnSpc>
                <a:spcPct val="150000"/>
              </a:lnSpc>
            </a:pPr>
            <a:r>
              <a:rPr lang="en-IN" sz="2000" b="1" dirty="0"/>
              <a:t>                    </a:t>
            </a:r>
            <a:r>
              <a:rPr lang="en-IN" sz="2000" dirty="0"/>
              <a:t>Deploy the chosen model into a production environment for real-time predictions and monitoring.</a:t>
            </a:r>
          </a:p>
          <a:p>
            <a:pPr algn="just">
              <a:lnSpc>
                <a:spcPct val="150000"/>
              </a:lnSpc>
            </a:pPr>
            <a:endParaRPr lang="en-IN" sz="2000" dirty="0"/>
          </a:p>
          <a:p>
            <a:pPr marL="342900" indent="-342900" algn="just">
              <a:lnSpc>
                <a:spcPct val="150000"/>
              </a:lnSpc>
              <a:buFont typeface="Wingdings" panose="05000000000000000000" pitchFamily="2" charset="2"/>
              <a:buChar char="Ø"/>
            </a:pPr>
            <a:r>
              <a:rPr lang="en-IN" sz="2000" b="1" dirty="0"/>
              <a:t>Continuous Improvement</a:t>
            </a:r>
          </a:p>
          <a:p>
            <a:pPr algn="just">
              <a:lnSpc>
                <a:spcPct val="150000"/>
              </a:lnSpc>
            </a:pPr>
            <a:r>
              <a:rPr lang="en-IN" sz="2000" dirty="0"/>
              <a:t>   	 Regularly update the model with new data and refine it based on performance feedback.</a:t>
            </a:r>
          </a:p>
        </p:txBody>
      </p:sp>
    </p:spTree>
    <p:extLst>
      <p:ext uri="{BB962C8B-B14F-4D97-AF65-F5344CB8AC3E}">
        <p14:creationId xmlns:p14="http://schemas.microsoft.com/office/powerpoint/2010/main" val="984957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706</TotalTime>
  <Words>1371</Words>
  <Application>Microsoft Office PowerPoint</Application>
  <PresentationFormat>Widescreen</PresentationFormat>
  <Paragraphs>108</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Wingdings</vt:lpstr>
      <vt:lpstr>Office Theme</vt:lpstr>
      <vt:lpstr>Bankruptcy Prevention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venky ..!</dc:creator>
  <cp:lastModifiedBy>venky ..!</cp:lastModifiedBy>
  <cp:revision>4</cp:revision>
  <dcterms:created xsi:type="dcterms:W3CDTF">2024-09-23T00:03:51Z</dcterms:created>
  <dcterms:modified xsi:type="dcterms:W3CDTF">2024-09-30T10:41:13Z</dcterms:modified>
</cp:coreProperties>
</file>