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6" r:id="rId2"/>
    <p:sldId id="279" r:id="rId3"/>
    <p:sldId id="261" r:id="rId4"/>
    <p:sldId id="276" r:id="rId5"/>
    <p:sldId id="277" r:id="rId6"/>
    <p:sldId id="262" r:id="rId7"/>
    <p:sldId id="263" r:id="rId8"/>
    <p:sldId id="264" r:id="rId9"/>
    <p:sldId id="266" r:id="rId10"/>
    <p:sldId id="268" r:id="rId11"/>
    <p:sldId id="270" r:id="rId12"/>
    <p:sldId id="280" r:id="rId13"/>
    <p:sldId id="271" r:id="rId14"/>
    <p:sldId id="281" r:id="rId15"/>
    <p:sldId id="274" r:id="rId16"/>
    <p:sldId id="275"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215102-901A-4C1B-98B1-FA1F29ADEA72}">
          <p14:sldIdLst>
            <p14:sldId id="256"/>
            <p14:sldId id="279"/>
            <p14:sldId id="261"/>
            <p14:sldId id="276"/>
            <p14:sldId id="277"/>
            <p14:sldId id="262"/>
          </p14:sldIdLst>
        </p14:section>
        <p14:section name="Untitled Section" id="{3D95DDC4-DA69-4380-B1D1-86296A92C437}">
          <p14:sldIdLst>
            <p14:sldId id="263"/>
            <p14:sldId id="264"/>
            <p14:sldId id="266"/>
            <p14:sldId id="268"/>
            <p14:sldId id="270"/>
            <p14:sldId id="280"/>
            <p14:sldId id="271"/>
            <p14:sldId id="281"/>
            <p14:sldId id="274"/>
            <p14:sldId id="275"/>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098738-47BD-4E1E-99EA-47B60A80214D}" v="44" dt="2023-06-28T10:49:13.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NNA SUDHA KIRAN" userId="e1825dfd9c5a284e" providerId="LiveId" clId="{59098738-47BD-4E1E-99EA-47B60A80214D}"/>
    <pc:docChg chg="undo custSel addSld modSld modSection">
      <pc:chgData name="PUNNA SUDHA KIRAN" userId="e1825dfd9c5a284e" providerId="LiveId" clId="{59098738-47BD-4E1E-99EA-47B60A80214D}" dt="2023-06-28T10:51:52.888" v="2194" actId="20577"/>
      <pc:docMkLst>
        <pc:docMk/>
      </pc:docMkLst>
      <pc:sldChg chg="modSp mod">
        <pc:chgData name="PUNNA SUDHA KIRAN" userId="e1825dfd9c5a284e" providerId="LiveId" clId="{59098738-47BD-4E1E-99EA-47B60A80214D}" dt="2023-06-28T10:34:16.277" v="1888" actId="20577"/>
        <pc:sldMkLst>
          <pc:docMk/>
          <pc:sldMk cId="1884307078" sldId="261"/>
        </pc:sldMkLst>
        <pc:spChg chg="mod">
          <ac:chgData name="PUNNA SUDHA KIRAN" userId="e1825dfd9c5a284e" providerId="LiveId" clId="{59098738-47BD-4E1E-99EA-47B60A80214D}" dt="2023-06-28T10:34:16.277" v="1888" actId="20577"/>
          <ac:spMkLst>
            <pc:docMk/>
            <pc:sldMk cId="1884307078" sldId="261"/>
            <ac:spMk id="5" creationId="{E7417D00-6E8D-E12D-96B2-91259B4AAA6C}"/>
          </ac:spMkLst>
        </pc:spChg>
      </pc:sldChg>
      <pc:sldChg chg="modSp mod">
        <pc:chgData name="PUNNA SUDHA KIRAN" userId="e1825dfd9c5a284e" providerId="LiveId" clId="{59098738-47BD-4E1E-99EA-47B60A80214D}" dt="2023-06-28T09:44:16.540" v="1249" actId="20577"/>
        <pc:sldMkLst>
          <pc:docMk/>
          <pc:sldMk cId="4209414855" sldId="262"/>
        </pc:sldMkLst>
        <pc:spChg chg="mod">
          <ac:chgData name="PUNNA SUDHA KIRAN" userId="e1825dfd9c5a284e" providerId="LiveId" clId="{59098738-47BD-4E1E-99EA-47B60A80214D}" dt="2023-06-28T09:44:16.540" v="1249" actId="20577"/>
          <ac:spMkLst>
            <pc:docMk/>
            <pc:sldMk cId="4209414855" sldId="262"/>
            <ac:spMk id="3" creationId="{0110075E-A1EF-0125-A0C9-CAF85DDE95AF}"/>
          </ac:spMkLst>
        </pc:spChg>
      </pc:sldChg>
      <pc:sldChg chg="addSp modSp mod">
        <pc:chgData name="PUNNA SUDHA KIRAN" userId="e1825dfd9c5a284e" providerId="LiveId" clId="{59098738-47BD-4E1E-99EA-47B60A80214D}" dt="2023-06-28T10:40:33.111" v="1957" actId="1076"/>
        <pc:sldMkLst>
          <pc:docMk/>
          <pc:sldMk cId="2955647786" sldId="264"/>
        </pc:sldMkLst>
        <pc:spChg chg="add mod">
          <ac:chgData name="PUNNA SUDHA KIRAN" userId="e1825dfd9c5a284e" providerId="LiveId" clId="{59098738-47BD-4E1E-99EA-47B60A80214D}" dt="2023-06-28T10:40:33.111" v="1957" actId="1076"/>
          <ac:spMkLst>
            <pc:docMk/>
            <pc:sldMk cId="2955647786" sldId="264"/>
            <ac:spMk id="2" creationId="{46DB11B4-43E8-BD83-A00F-E2AB4A3E0576}"/>
          </ac:spMkLst>
        </pc:spChg>
        <pc:spChg chg="add mod">
          <ac:chgData name="PUNNA SUDHA KIRAN" userId="e1825dfd9c5a284e" providerId="LiveId" clId="{59098738-47BD-4E1E-99EA-47B60A80214D}" dt="2023-06-28T10:40:24.964" v="1956" actId="1076"/>
          <ac:spMkLst>
            <pc:docMk/>
            <pc:sldMk cId="2955647786" sldId="264"/>
            <ac:spMk id="6" creationId="{D35F90E8-E1F2-6572-61B4-FEB4566C8A5F}"/>
          </ac:spMkLst>
        </pc:spChg>
      </pc:sldChg>
      <pc:sldChg chg="addSp modSp mod">
        <pc:chgData name="PUNNA SUDHA KIRAN" userId="e1825dfd9c5a284e" providerId="LiveId" clId="{59098738-47BD-4E1E-99EA-47B60A80214D}" dt="2023-06-28T10:42:25.125" v="1999" actId="1076"/>
        <pc:sldMkLst>
          <pc:docMk/>
          <pc:sldMk cId="1336070162" sldId="266"/>
        </pc:sldMkLst>
        <pc:spChg chg="mod">
          <ac:chgData name="PUNNA SUDHA KIRAN" userId="e1825dfd9c5a284e" providerId="LiveId" clId="{59098738-47BD-4E1E-99EA-47B60A80214D}" dt="2023-06-28T09:55:29.992" v="1293" actId="1076"/>
          <ac:spMkLst>
            <pc:docMk/>
            <pc:sldMk cId="1336070162" sldId="266"/>
            <ac:spMk id="2" creationId="{06F767E7-AC2C-60AD-9C72-5839D24C4926}"/>
          </ac:spMkLst>
        </pc:spChg>
        <pc:spChg chg="mod">
          <ac:chgData name="PUNNA SUDHA KIRAN" userId="e1825dfd9c5a284e" providerId="LiveId" clId="{59098738-47BD-4E1E-99EA-47B60A80214D}" dt="2023-06-28T09:55:14.569" v="1292" actId="1076"/>
          <ac:spMkLst>
            <pc:docMk/>
            <pc:sldMk cId="1336070162" sldId="266"/>
            <ac:spMk id="4" creationId="{24D7443B-E562-6373-D8F4-18D5A5AEDAA3}"/>
          </ac:spMkLst>
        </pc:spChg>
        <pc:spChg chg="add mod">
          <ac:chgData name="PUNNA SUDHA KIRAN" userId="e1825dfd9c5a284e" providerId="LiveId" clId="{59098738-47BD-4E1E-99EA-47B60A80214D}" dt="2023-06-28T10:42:25.125" v="1999" actId="1076"/>
          <ac:spMkLst>
            <pc:docMk/>
            <pc:sldMk cId="1336070162" sldId="266"/>
            <ac:spMk id="5" creationId="{3B8813F4-8912-5C47-A6E3-F713699D827A}"/>
          </ac:spMkLst>
        </pc:spChg>
        <pc:spChg chg="mod">
          <ac:chgData name="PUNNA SUDHA KIRAN" userId="e1825dfd9c5a284e" providerId="LiveId" clId="{59098738-47BD-4E1E-99EA-47B60A80214D}" dt="2023-06-28T09:59:43.910" v="1477" actId="20577"/>
          <ac:spMkLst>
            <pc:docMk/>
            <pc:sldMk cId="1336070162" sldId="266"/>
            <ac:spMk id="7" creationId="{58907793-9FDA-7BD3-125C-ED977EAEBA1C}"/>
          </ac:spMkLst>
        </pc:spChg>
        <pc:spChg chg="add mod">
          <ac:chgData name="PUNNA SUDHA KIRAN" userId="e1825dfd9c5a284e" providerId="LiveId" clId="{59098738-47BD-4E1E-99EA-47B60A80214D}" dt="2023-06-28T10:42:12.778" v="1998" actId="1076"/>
          <ac:spMkLst>
            <pc:docMk/>
            <pc:sldMk cId="1336070162" sldId="266"/>
            <ac:spMk id="8" creationId="{25056E46-F4A9-AF52-2A4F-7C1969E7ECA3}"/>
          </ac:spMkLst>
        </pc:spChg>
        <pc:picChg chg="mod">
          <ac:chgData name="PUNNA SUDHA KIRAN" userId="e1825dfd9c5a284e" providerId="LiveId" clId="{59098738-47BD-4E1E-99EA-47B60A80214D}" dt="2023-06-28T10:40:46.049" v="1958" actId="1076"/>
          <ac:picMkLst>
            <pc:docMk/>
            <pc:sldMk cId="1336070162" sldId="266"/>
            <ac:picMk id="6" creationId="{DEF1C924-6384-B660-FA94-0C5EDB78A3B4}"/>
          </ac:picMkLst>
        </pc:picChg>
      </pc:sldChg>
      <pc:sldChg chg="addSp modSp mod">
        <pc:chgData name="PUNNA SUDHA KIRAN" userId="e1825dfd9c5a284e" providerId="LiveId" clId="{59098738-47BD-4E1E-99EA-47B60A80214D}" dt="2023-06-28T10:44:27.605" v="2037" actId="1076"/>
        <pc:sldMkLst>
          <pc:docMk/>
          <pc:sldMk cId="3829186910" sldId="268"/>
        </pc:sldMkLst>
        <pc:spChg chg="add mod">
          <ac:chgData name="PUNNA SUDHA KIRAN" userId="e1825dfd9c5a284e" providerId="LiveId" clId="{59098738-47BD-4E1E-99EA-47B60A80214D}" dt="2023-06-28T10:43:18.390" v="2019" actId="1076"/>
          <ac:spMkLst>
            <pc:docMk/>
            <pc:sldMk cId="3829186910" sldId="268"/>
            <ac:spMk id="2" creationId="{6D586656-994B-CBC2-12AD-FA0F7CCE7D4D}"/>
          </ac:spMkLst>
        </pc:spChg>
        <pc:spChg chg="add mod">
          <ac:chgData name="PUNNA SUDHA KIRAN" userId="e1825dfd9c5a284e" providerId="LiveId" clId="{59098738-47BD-4E1E-99EA-47B60A80214D}" dt="2023-06-28T10:44:27.605" v="2037" actId="1076"/>
          <ac:spMkLst>
            <pc:docMk/>
            <pc:sldMk cId="3829186910" sldId="268"/>
            <ac:spMk id="3" creationId="{BE968E81-D027-8230-A96D-82F523695CF6}"/>
          </ac:spMkLst>
        </pc:spChg>
      </pc:sldChg>
      <pc:sldChg chg="addSp modSp mod">
        <pc:chgData name="PUNNA SUDHA KIRAN" userId="e1825dfd9c5a284e" providerId="LiveId" clId="{59098738-47BD-4E1E-99EA-47B60A80214D}" dt="2023-06-28T10:46:31.688" v="2083" actId="1076"/>
        <pc:sldMkLst>
          <pc:docMk/>
          <pc:sldMk cId="3063075068" sldId="270"/>
        </pc:sldMkLst>
        <pc:spChg chg="mod">
          <ac:chgData name="PUNNA SUDHA KIRAN" userId="e1825dfd9c5a284e" providerId="LiveId" clId="{59098738-47BD-4E1E-99EA-47B60A80214D}" dt="2023-06-28T10:01:46.765" v="1540" actId="20577"/>
          <ac:spMkLst>
            <pc:docMk/>
            <pc:sldMk cId="3063075068" sldId="270"/>
            <ac:spMk id="4" creationId="{86A4CCC0-4EE4-4B62-2663-8A4DEED502EF}"/>
          </ac:spMkLst>
        </pc:spChg>
        <pc:spChg chg="add mod">
          <ac:chgData name="PUNNA SUDHA KIRAN" userId="e1825dfd9c5a284e" providerId="LiveId" clId="{59098738-47BD-4E1E-99EA-47B60A80214D}" dt="2023-06-28T10:45:37.316" v="2057" actId="1076"/>
          <ac:spMkLst>
            <pc:docMk/>
            <pc:sldMk cId="3063075068" sldId="270"/>
            <ac:spMk id="7" creationId="{48B4A47F-0B1A-4816-D00E-3CD3FA5BEA5E}"/>
          </ac:spMkLst>
        </pc:spChg>
        <pc:spChg chg="add mod">
          <ac:chgData name="PUNNA SUDHA KIRAN" userId="e1825dfd9c5a284e" providerId="LiveId" clId="{59098738-47BD-4E1E-99EA-47B60A80214D}" dt="2023-06-28T10:46:31.688" v="2083" actId="1076"/>
          <ac:spMkLst>
            <pc:docMk/>
            <pc:sldMk cId="3063075068" sldId="270"/>
            <ac:spMk id="9" creationId="{0384C300-BE82-40C5-E7CC-72F5ADE2615E}"/>
          </ac:spMkLst>
        </pc:spChg>
      </pc:sldChg>
      <pc:sldChg chg="addSp modSp mod">
        <pc:chgData name="PUNNA SUDHA KIRAN" userId="e1825dfd9c5a284e" providerId="LiveId" clId="{59098738-47BD-4E1E-99EA-47B60A80214D}" dt="2023-06-28T10:48:11.902" v="2128" actId="1076"/>
        <pc:sldMkLst>
          <pc:docMk/>
          <pc:sldMk cId="72078738" sldId="271"/>
        </pc:sldMkLst>
        <pc:spChg chg="add mod">
          <ac:chgData name="PUNNA SUDHA KIRAN" userId="e1825dfd9c5a284e" providerId="LiveId" clId="{59098738-47BD-4E1E-99EA-47B60A80214D}" dt="2023-06-28T10:47:24.253" v="2099" actId="1076"/>
          <ac:spMkLst>
            <pc:docMk/>
            <pc:sldMk cId="72078738" sldId="271"/>
            <ac:spMk id="5" creationId="{78190996-EF77-176D-85B3-15C086A22B2A}"/>
          </ac:spMkLst>
        </pc:spChg>
        <pc:spChg chg="add mod">
          <ac:chgData name="PUNNA SUDHA KIRAN" userId="e1825dfd9c5a284e" providerId="LiveId" clId="{59098738-47BD-4E1E-99EA-47B60A80214D}" dt="2023-06-28T10:48:11.902" v="2128" actId="1076"/>
          <ac:spMkLst>
            <pc:docMk/>
            <pc:sldMk cId="72078738" sldId="271"/>
            <ac:spMk id="9" creationId="{D5DE3E3F-1C30-0FFE-8C83-C7298D8D4333}"/>
          </ac:spMkLst>
        </pc:spChg>
      </pc:sldChg>
      <pc:sldChg chg="addSp modSp mod">
        <pc:chgData name="PUNNA SUDHA KIRAN" userId="e1825dfd9c5a284e" providerId="LiveId" clId="{59098738-47BD-4E1E-99EA-47B60A80214D}" dt="2023-06-28T10:49:43.906" v="2178" actId="1076"/>
        <pc:sldMkLst>
          <pc:docMk/>
          <pc:sldMk cId="394431290" sldId="274"/>
        </pc:sldMkLst>
        <pc:spChg chg="add mod">
          <ac:chgData name="PUNNA SUDHA KIRAN" userId="e1825dfd9c5a284e" providerId="LiveId" clId="{59098738-47BD-4E1E-99EA-47B60A80214D}" dt="2023-06-28T10:49:04.504" v="2152" actId="1076"/>
          <ac:spMkLst>
            <pc:docMk/>
            <pc:sldMk cId="394431290" sldId="274"/>
            <ac:spMk id="3" creationId="{EBD2B09D-7ECB-22F7-8E12-25F594FBDF4D}"/>
          </ac:spMkLst>
        </pc:spChg>
        <pc:spChg chg="add mod">
          <ac:chgData name="PUNNA SUDHA KIRAN" userId="e1825dfd9c5a284e" providerId="LiveId" clId="{59098738-47BD-4E1E-99EA-47B60A80214D}" dt="2023-06-28T10:49:43.906" v="2178" actId="1076"/>
          <ac:spMkLst>
            <pc:docMk/>
            <pc:sldMk cId="394431290" sldId="274"/>
            <ac:spMk id="8" creationId="{71E20BB1-FA92-95F8-2D25-F95B043C49F3}"/>
          </ac:spMkLst>
        </pc:spChg>
      </pc:sldChg>
      <pc:sldChg chg="modSp mod">
        <pc:chgData name="PUNNA SUDHA KIRAN" userId="e1825dfd9c5a284e" providerId="LiveId" clId="{59098738-47BD-4E1E-99EA-47B60A80214D}" dt="2023-06-28T10:32:34.642" v="1887" actId="20577"/>
        <pc:sldMkLst>
          <pc:docMk/>
          <pc:sldMk cId="1713306007" sldId="275"/>
        </pc:sldMkLst>
        <pc:spChg chg="mod">
          <ac:chgData name="PUNNA SUDHA KIRAN" userId="e1825dfd9c5a284e" providerId="LiveId" clId="{59098738-47BD-4E1E-99EA-47B60A80214D}" dt="2023-06-28T10:29:56.602" v="1786" actId="20577"/>
          <ac:spMkLst>
            <pc:docMk/>
            <pc:sldMk cId="1713306007" sldId="275"/>
            <ac:spMk id="2" creationId="{B112AB39-353A-1D4E-1E7F-0D9C03ECF0EC}"/>
          </ac:spMkLst>
        </pc:spChg>
        <pc:spChg chg="mod">
          <ac:chgData name="PUNNA SUDHA KIRAN" userId="e1825dfd9c5a284e" providerId="LiveId" clId="{59098738-47BD-4E1E-99EA-47B60A80214D}" dt="2023-06-28T10:32:34.642" v="1887" actId="20577"/>
          <ac:spMkLst>
            <pc:docMk/>
            <pc:sldMk cId="1713306007" sldId="275"/>
            <ac:spMk id="3" creationId="{3527F022-33BA-692D-724D-CE619CA6C139}"/>
          </ac:spMkLst>
        </pc:spChg>
      </pc:sldChg>
      <pc:sldChg chg="modSp mod">
        <pc:chgData name="PUNNA SUDHA KIRAN" userId="e1825dfd9c5a284e" providerId="LiveId" clId="{59098738-47BD-4E1E-99EA-47B60A80214D}" dt="2023-06-28T06:24:22.797" v="766" actId="20577"/>
        <pc:sldMkLst>
          <pc:docMk/>
          <pc:sldMk cId="1633255931" sldId="276"/>
        </pc:sldMkLst>
        <pc:spChg chg="mod">
          <ac:chgData name="PUNNA SUDHA KIRAN" userId="e1825dfd9c5a284e" providerId="LiveId" clId="{59098738-47BD-4E1E-99EA-47B60A80214D}" dt="2023-06-28T06:24:22.797" v="766" actId="20577"/>
          <ac:spMkLst>
            <pc:docMk/>
            <pc:sldMk cId="1633255931" sldId="276"/>
            <ac:spMk id="3" creationId="{92E32C21-A69C-88FB-9CFA-9D11D5D27B6E}"/>
          </ac:spMkLst>
        </pc:spChg>
      </pc:sldChg>
      <pc:sldChg chg="modSp mod">
        <pc:chgData name="PUNNA SUDHA KIRAN" userId="e1825dfd9c5a284e" providerId="LiveId" clId="{59098738-47BD-4E1E-99EA-47B60A80214D}" dt="2023-06-28T04:37:26.413" v="44" actId="20577"/>
        <pc:sldMkLst>
          <pc:docMk/>
          <pc:sldMk cId="1518802297" sldId="277"/>
        </pc:sldMkLst>
        <pc:spChg chg="mod">
          <ac:chgData name="PUNNA SUDHA KIRAN" userId="e1825dfd9c5a284e" providerId="LiveId" clId="{59098738-47BD-4E1E-99EA-47B60A80214D}" dt="2023-06-28T04:37:26.413" v="44" actId="20577"/>
          <ac:spMkLst>
            <pc:docMk/>
            <pc:sldMk cId="1518802297" sldId="277"/>
            <ac:spMk id="3" creationId="{A8B9D6EF-65F5-8F11-2D02-F6E740147D09}"/>
          </ac:spMkLst>
        </pc:spChg>
      </pc:sldChg>
      <pc:sldChg chg="modSp mod">
        <pc:chgData name="PUNNA SUDHA KIRAN" userId="e1825dfd9c5a284e" providerId="LiveId" clId="{59098738-47BD-4E1E-99EA-47B60A80214D}" dt="2023-06-28T10:51:52.888" v="2194" actId="20577"/>
        <pc:sldMkLst>
          <pc:docMk/>
          <pc:sldMk cId="3103894987" sldId="278"/>
        </pc:sldMkLst>
        <pc:spChg chg="mod">
          <ac:chgData name="PUNNA SUDHA KIRAN" userId="e1825dfd9c5a284e" providerId="LiveId" clId="{59098738-47BD-4E1E-99EA-47B60A80214D}" dt="2023-06-28T10:51:52.888" v="2194" actId="20577"/>
          <ac:spMkLst>
            <pc:docMk/>
            <pc:sldMk cId="3103894987" sldId="278"/>
            <ac:spMk id="2" creationId="{4D513004-B0E1-8906-1CA1-6784BE21FFD6}"/>
          </ac:spMkLst>
        </pc:spChg>
      </pc:sldChg>
      <pc:sldChg chg="addSp modSp new mod">
        <pc:chgData name="PUNNA SUDHA KIRAN" userId="e1825dfd9c5a284e" providerId="LiveId" clId="{59098738-47BD-4E1E-99EA-47B60A80214D}" dt="2023-06-28T06:35:55.424" v="978" actId="1076"/>
        <pc:sldMkLst>
          <pc:docMk/>
          <pc:sldMk cId="1343308180" sldId="279"/>
        </pc:sldMkLst>
        <pc:spChg chg="add mod">
          <ac:chgData name="PUNNA SUDHA KIRAN" userId="e1825dfd9c5a284e" providerId="LiveId" clId="{59098738-47BD-4E1E-99EA-47B60A80214D}" dt="2023-06-28T06:34:26.905" v="972" actId="1076"/>
          <ac:spMkLst>
            <pc:docMk/>
            <pc:sldMk cId="1343308180" sldId="279"/>
            <ac:spMk id="4" creationId="{7A090A23-4DC2-EA5B-09AC-E8051C51C876}"/>
          </ac:spMkLst>
        </pc:spChg>
        <pc:spChg chg="add mod">
          <ac:chgData name="PUNNA SUDHA KIRAN" userId="e1825dfd9c5a284e" providerId="LiveId" clId="{59098738-47BD-4E1E-99EA-47B60A80214D}" dt="2023-06-28T06:35:48.564" v="977" actId="1076"/>
          <ac:spMkLst>
            <pc:docMk/>
            <pc:sldMk cId="1343308180" sldId="279"/>
            <ac:spMk id="5" creationId="{F48E0D71-65D1-A3AD-E2B5-7C7C161E15B6}"/>
          </ac:spMkLst>
        </pc:spChg>
        <pc:spChg chg="add mod">
          <ac:chgData name="PUNNA SUDHA KIRAN" userId="e1825dfd9c5a284e" providerId="LiveId" clId="{59098738-47BD-4E1E-99EA-47B60A80214D}" dt="2023-06-28T06:35:55.424" v="978" actId="1076"/>
          <ac:spMkLst>
            <pc:docMk/>
            <pc:sldMk cId="1343308180" sldId="279"/>
            <ac:spMk id="6" creationId="{4B1BF648-8515-D75E-1341-06380A1DCBF3}"/>
          </ac:spMkLst>
        </pc:spChg>
        <pc:spChg chg="add mod">
          <ac:chgData name="PUNNA SUDHA KIRAN" userId="e1825dfd9c5a284e" providerId="LiveId" clId="{59098738-47BD-4E1E-99EA-47B60A80214D}" dt="2023-06-28T06:15:20.655" v="677" actId="1076"/>
          <ac:spMkLst>
            <pc:docMk/>
            <pc:sldMk cId="1343308180" sldId="279"/>
            <ac:spMk id="7" creationId="{118B287B-F8D4-1BA1-FCC3-CCEC35B2503F}"/>
          </ac:spMkLst>
        </pc:spChg>
        <pc:spChg chg="add mod">
          <ac:chgData name="PUNNA SUDHA KIRAN" userId="e1825dfd9c5a284e" providerId="LiveId" clId="{59098738-47BD-4E1E-99EA-47B60A80214D}" dt="2023-06-28T06:10:23.060" v="617" actId="1076"/>
          <ac:spMkLst>
            <pc:docMk/>
            <pc:sldMk cId="1343308180" sldId="279"/>
            <ac:spMk id="8" creationId="{F4D16221-DF87-9E14-10E6-13588E1A029F}"/>
          </ac:spMkLst>
        </pc:spChg>
        <pc:spChg chg="add mod">
          <ac:chgData name="PUNNA SUDHA KIRAN" userId="e1825dfd9c5a284e" providerId="LiveId" clId="{59098738-47BD-4E1E-99EA-47B60A80214D}" dt="2023-06-28T06:22:53.927" v="719" actId="207"/>
          <ac:spMkLst>
            <pc:docMk/>
            <pc:sldMk cId="1343308180" sldId="279"/>
            <ac:spMk id="9" creationId="{99DB5ABB-D2EE-A5A3-634F-989D84D39DFF}"/>
          </ac:spMkLst>
        </pc:spChg>
        <pc:spChg chg="add mod">
          <ac:chgData name="PUNNA SUDHA KIRAN" userId="e1825dfd9c5a284e" providerId="LiveId" clId="{59098738-47BD-4E1E-99EA-47B60A80214D}" dt="2023-06-28T06:14:58.762" v="674" actId="1076"/>
          <ac:spMkLst>
            <pc:docMk/>
            <pc:sldMk cId="1343308180" sldId="279"/>
            <ac:spMk id="10" creationId="{789F199D-83DB-62DB-A4C6-64214126DF4C}"/>
          </ac:spMkLst>
        </pc:spChg>
        <pc:spChg chg="add mod">
          <ac:chgData name="PUNNA SUDHA KIRAN" userId="e1825dfd9c5a284e" providerId="LiveId" clId="{59098738-47BD-4E1E-99EA-47B60A80214D}" dt="2023-06-28T06:08:42.190" v="609" actId="1076"/>
          <ac:spMkLst>
            <pc:docMk/>
            <pc:sldMk cId="1343308180" sldId="279"/>
            <ac:spMk id="11" creationId="{28053A40-F0E3-FC3B-2A5A-ED90D4A9B09A}"/>
          </ac:spMkLst>
        </pc:spChg>
        <pc:spChg chg="add mod">
          <ac:chgData name="PUNNA SUDHA KIRAN" userId="e1825dfd9c5a284e" providerId="LiveId" clId="{59098738-47BD-4E1E-99EA-47B60A80214D}" dt="2023-06-28T06:09:28.678" v="614" actId="1076"/>
          <ac:spMkLst>
            <pc:docMk/>
            <pc:sldMk cId="1343308180" sldId="279"/>
            <ac:spMk id="12" creationId="{2CBFDCBD-27E9-4E0B-7A42-C2D4E78C6C56}"/>
          </ac:spMkLst>
        </pc:spChg>
        <pc:spChg chg="add mod">
          <ac:chgData name="PUNNA SUDHA KIRAN" userId="e1825dfd9c5a284e" providerId="LiveId" clId="{59098738-47BD-4E1E-99EA-47B60A80214D}" dt="2023-06-28T06:33:32.639" v="968" actId="20577"/>
          <ac:spMkLst>
            <pc:docMk/>
            <pc:sldMk cId="1343308180" sldId="279"/>
            <ac:spMk id="13" creationId="{6E66CE07-C9E0-4256-609D-B85BB315DE85}"/>
          </ac:spMkLst>
        </pc:spChg>
        <pc:spChg chg="add mod">
          <ac:chgData name="PUNNA SUDHA KIRAN" userId="e1825dfd9c5a284e" providerId="LiveId" clId="{59098738-47BD-4E1E-99EA-47B60A80214D}" dt="2023-06-28T06:31:46.774" v="923" actId="20577"/>
          <ac:spMkLst>
            <pc:docMk/>
            <pc:sldMk cId="1343308180" sldId="279"/>
            <ac:spMk id="14" creationId="{ABC1D2C4-CBC1-AF90-CAE1-7278D80DA4D8}"/>
          </ac:spMkLst>
        </pc:spChg>
        <pc:picChg chg="add mod">
          <ac:chgData name="PUNNA SUDHA KIRAN" userId="e1825dfd9c5a284e" providerId="LiveId" clId="{59098738-47BD-4E1E-99EA-47B60A80214D}" dt="2023-06-28T06:35:06.857" v="974" actId="1076"/>
          <ac:picMkLst>
            <pc:docMk/>
            <pc:sldMk cId="1343308180" sldId="279"/>
            <ac:picMk id="3" creationId="{51737215-0B43-32BF-5A0F-B54B961376B0}"/>
          </ac:picMkLst>
        </pc:picChg>
      </pc:sldChg>
      <pc:sldChg chg="addSp modSp new mod">
        <pc:chgData name="PUNNA SUDHA KIRAN" userId="e1825dfd9c5a284e" providerId="LiveId" clId="{59098738-47BD-4E1E-99EA-47B60A80214D}" dt="2023-06-28T10:18:12.917" v="1697" actId="1076"/>
        <pc:sldMkLst>
          <pc:docMk/>
          <pc:sldMk cId="1493284046" sldId="280"/>
        </pc:sldMkLst>
        <pc:spChg chg="add mod">
          <ac:chgData name="PUNNA SUDHA KIRAN" userId="e1825dfd9c5a284e" providerId="LiveId" clId="{59098738-47BD-4E1E-99EA-47B60A80214D}" dt="2023-06-28T10:17:06.219" v="1646" actId="1076"/>
          <ac:spMkLst>
            <pc:docMk/>
            <pc:sldMk cId="1493284046" sldId="280"/>
            <ac:spMk id="2" creationId="{102BA07B-8567-D256-4FD8-105FBECD8B8C}"/>
          </ac:spMkLst>
        </pc:spChg>
        <pc:spChg chg="add mod">
          <ac:chgData name="PUNNA SUDHA KIRAN" userId="e1825dfd9c5a284e" providerId="LiveId" clId="{59098738-47BD-4E1E-99EA-47B60A80214D}" dt="2023-06-28T10:15:58.462" v="1639" actId="14100"/>
          <ac:spMkLst>
            <pc:docMk/>
            <pc:sldMk cId="1493284046" sldId="280"/>
            <ac:spMk id="3" creationId="{0DA78F34-3DAA-5B41-F36A-38B5E9A08FAE}"/>
          </ac:spMkLst>
        </pc:spChg>
        <pc:spChg chg="add mod">
          <ac:chgData name="PUNNA SUDHA KIRAN" userId="e1825dfd9c5a284e" providerId="LiveId" clId="{59098738-47BD-4E1E-99EA-47B60A80214D}" dt="2023-06-28T10:16:21.407" v="1643" actId="1076"/>
          <ac:spMkLst>
            <pc:docMk/>
            <pc:sldMk cId="1493284046" sldId="280"/>
            <ac:spMk id="4" creationId="{6C190BF4-5D95-6D6C-5E35-F3914BABA62F}"/>
          </ac:spMkLst>
        </pc:spChg>
        <pc:spChg chg="add mod">
          <ac:chgData name="PUNNA SUDHA KIRAN" userId="e1825dfd9c5a284e" providerId="LiveId" clId="{59098738-47BD-4E1E-99EA-47B60A80214D}" dt="2023-06-28T10:18:12.917" v="1697" actId="1076"/>
          <ac:spMkLst>
            <pc:docMk/>
            <pc:sldMk cId="1493284046" sldId="280"/>
            <ac:spMk id="5" creationId="{506846D0-8DF5-E6C6-B898-98CB9212CE71}"/>
          </ac:spMkLst>
        </pc:spChg>
      </pc:sldChg>
      <pc:sldChg chg="addSp delSp modSp new mod">
        <pc:chgData name="PUNNA SUDHA KIRAN" userId="e1825dfd9c5a284e" providerId="LiveId" clId="{59098738-47BD-4E1E-99EA-47B60A80214D}" dt="2023-06-28T10:27:44.448" v="1784" actId="20577"/>
        <pc:sldMkLst>
          <pc:docMk/>
          <pc:sldMk cId="862850935" sldId="281"/>
        </pc:sldMkLst>
        <pc:spChg chg="add mod">
          <ac:chgData name="PUNNA SUDHA KIRAN" userId="e1825dfd9c5a284e" providerId="LiveId" clId="{59098738-47BD-4E1E-99EA-47B60A80214D}" dt="2023-06-28T10:27:29.455" v="1781" actId="113"/>
          <ac:spMkLst>
            <pc:docMk/>
            <pc:sldMk cId="862850935" sldId="281"/>
            <ac:spMk id="2" creationId="{82F40D19-C770-4EBA-8828-82801270E364}"/>
          </ac:spMkLst>
        </pc:spChg>
        <pc:spChg chg="add del mod">
          <ac:chgData name="PUNNA SUDHA KIRAN" userId="e1825dfd9c5a284e" providerId="LiveId" clId="{59098738-47BD-4E1E-99EA-47B60A80214D}" dt="2023-06-28T10:22:12.428" v="1717"/>
          <ac:spMkLst>
            <pc:docMk/>
            <pc:sldMk cId="862850935" sldId="281"/>
            <ac:spMk id="3" creationId="{E4748C0A-79FB-B05F-EF01-3FA52AB3E751}"/>
          </ac:spMkLst>
        </pc:spChg>
        <pc:spChg chg="add mod">
          <ac:chgData name="PUNNA SUDHA KIRAN" userId="e1825dfd9c5a284e" providerId="LiveId" clId="{59098738-47BD-4E1E-99EA-47B60A80214D}" dt="2023-06-28T10:27:44.448" v="1784" actId="20577"/>
          <ac:spMkLst>
            <pc:docMk/>
            <pc:sldMk cId="862850935" sldId="281"/>
            <ac:spMk id="4" creationId="{A026F467-3F1A-04CD-6EB2-4210FF57D7E5}"/>
          </ac:spMkLst>
        </pc:spChg>
        <pc:spChg chg="add mod">
          <ac:chgData name="PUNNA SUDHA KIRAN" userId="e1825dfd9c5a284e" providerId="LiveId" clId="{59098738-47BD-4E1E-99EA-47B60A80214D}" dt="2023-06-28T10:25:58.360" v="1777" actId="1076"/>
          <ac:spMkLst>
            <pc:docMk/>
            <pc:sldMk cId="862850935" sldId="281"/>
            <ac:spMk id="5" creationId="{3C8AD66B-D0AB-4075-B9B6-0FB87F56868A}"/>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2322FEF-F15C-46DB-975D-9EF7B7B1822D}" type="datetimeFigureOut">
              <a:rPr lang="en-IN" smtClean="0"/>
              <a:t>28-06-2023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43F41DC-7FB8-43BA-956E-5E85155AAAA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7583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322FEF-F15C-46DB-975D-9EF7B7B1822D}" type="datetimeFigureOut">
              <a:rPr lang="en-IN" smtClean="0"/>
              <a:t>28-06-2023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F41DC-7FB8-43BA-956E-5E85155AAAA0}" type="slidenum">
              <a:rPr lang="en-IN" smtClean="0"/>
              <a:t>‹#›</a:t>
            </a:fld>
            <a:endParaRPr lang="en-IN"/>
          </a:p>
        </p:txBody>
      </p:sp>
    </p:spTree>
    <p:extLst>
      <p:ext uri="{BB962C8B-B14F-4D97-AF65-F5344CB8AC3E}">
        <p14:creationId xmlns:p14="http://schemas.microsoft.com/office/powerpoint/2010/main" val="280821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22FEF-F15C-46DB-975D-9EF7B7B1822D}"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F41DC-7FB8-43BA-956E-5E85155AAAA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1980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22FEF-F15C-46DB-975D-9EF7B7B1822D}"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F41DC-7FB8-43BA-956E-5E85155AAAA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7349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22FEF-F15C-46DB-975D-9EF7B7B1822D}"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F41DC-7FB8-43BA-956E-5E85155AAAA0}" type="slidenum">
              <a:rPr lang="en-IN" smtClean="0"/>
              <a:t>‹#›</a:t>
            </a:fld>
            <a:endParaRPr lang="en-IN"/>
          </a:p>
        </p:txBody>
      </p:sp>
    </p:spTree>
    <p:extLst>
      <p:ext uri="{BB962C8B-B14F-4D97-AF65-F5344CB8AC3E}">
        <p14:creationId xmlns:p14="http://schemas.microsoft.com/office/powerpoint/2010/main" val="953858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22FEF-F15C-46DB-975D-9EF7B7B1822D}"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F41DC-7FB8-43BA-956E-5E85155AAAA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367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22FEF-F15C-46DB-975D-9EF7B7B1822D}"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F41DC-7FB8-43BA-956E-5E85155AAAA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1096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322FEF-F15C-46DB-975D-9EF7B7B1822D}"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F41DC-7FB8-43BA-956E-5E85155AAAA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2375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322FEF-F15C-46DB-975D-9EF7B7B1822D}"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F41DC-7FB8-43BA-956E-5E85155AAAA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3468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322FEF-F15C-46DB-975D-9EF7B7B1822D}"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F41DC-7FB8-43BA-956E-5E85155AAAA0}" type="slidenum">
              <a:rPr lang="en-IN" smtClean="0"/>
              <a:t>‹#›</a:t>
            </a:fld>
            <a:endParaRPr lang="en-IN"/>
          </a:p>
        </p:txBody>
      </p:sp>
    </p:spTree>
    <p:extLst>
      <p:ext uri="{BB962C8B-B14F-4D97-AF65-F5344CB8AC3E}">
        <p14:creationId xmlns:p14="http://schemas.microsoft.com/office/powerpoint/2010/main" val="135134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22FEF-F15C-46DB-975D-9EF7B7B1822D}"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F41DC-7FB8-43BA-956E-5E85155AAAA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394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322FEF-F15C-46DB-975D-9EF7B7B1822D}" type="datetimeFigureOut">
              <a:rPr lang="en-IN" smtClean="0"/>
              <a:t>28-06-2023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F41DC-7FB8-43BA-956E-5E85155AAAA0}" type="slidenum">
              <a:rPr lang="en-IN" smtClean="0"/>
              <a:t>‹#›</a:t>
            </a:fld>
            <a:endParaRPr lang="en-IN"/>
          </a:p>
        </p:txBody>
      </p:sp>
    </p:spTree>
    <p:extLst>
      <p:ext uri="{BB962C8B-B14F-4D97-AF65-F5344CB8AC3E}">
        <p14:creationId xmlns:p14="http://schemas.microsoft.com/office/powerpoint/2010/main" val="1873096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322FEF-F15C-46DB-975D-9EF7B7B1822D}" type="datetimeFigureOut">
              <a:rPr lang="en-IN" smtClean="0"/>
              <a:t>28-06-2023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3F41DC-7FB8-43BA-956E-5E85155AAAA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399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322FEF-F15C-46DB-975D-9EF7B7B1822D}" type="datetimeFigureOut">
              <a:rPr lang="en-IN" smtClean="0"/>
              <a:t>28-06-2023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3F41DC-7FB8-43BA-956E-5E85155AAAA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4127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22FEF-F15C-46DB-975D-9EF7B7B1822D}" type="datetimeFigureOut">
              <a:rPr lang="en-IN" smtClean="0"/>
              <a:t>28-06-2023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3F41DC-7FB8-43BA-956E-5E85155AAAA0}" type="slidenum">
              <a:rPr lang="en-IN" smtClean="0"/>
              <a:t>‹#›</a:t>
            </a:fld>
            <a:endParaRPr lang="en-IN"/>
          </a:p>
        </p:txBody>
      </p:sp>
    </p:spTree>
    <p:extLst>
      <p:ext uri="{BB962C8B-B14F-4D97-AF65-F5344CB8AC3E}">
        <p14:creationId xmlns:p14="http://schemas.microsoft.com/office/powerpoint/2010/main" val="366154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322FEF-F15C-46DB-975D-9EF7B7B1822D}" type="datetimeFigureOut">
              <a:rPr lang="en-IN" smtClean="0"/>
              <a:t>28-06-2023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F41DC-7FB8-43BA-956E-5E85155AAAA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475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322FEF-F15C-46DB-975D-9EF7B7B1822D}" type="datetimeFigureOut">
              <a:rPr lang="en-IN" smtClean="0"/>
              <a:t>28-06-2023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F41DC-7FB8-43BA-956E-5E85155AAAA0}" type="slidenum">
              <a:rPr lang="en-IN" smtClean="0"/>
              <a:t>‹#›</a:t>
            </a:fld>
            <a:endParaRPr lang="en-IN"/>
          </a:p>
        </p:txBody>
      </p:sp>
    </p:spTree>
    <p:extLst>
      <p:ext uri="{BB962C8B-B14F-4D97-AF65-F5344CB8AC3E}">
        <p14:creationId xmlns:p14="http://schemas.microsoft.com/office/powerpoint/2010/main" val="129814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322FEF-F15C-46DB-975D-9EF7B7B1822D}" type="datetimeFigureOut">
              <a:rPr lang="en-IN" smtClean="0"/>
              <a:t>28-06-2023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3F41DC-7FB8-43BA-956E-5E85155AAAA0}" type="slidenum">
              <a:rPr lang="en-IN" smtClean="0"/>
              <a:t>‹#›</a:t>
            </a:fld>
            <a:endParaRPr lang="en-IN"/>
          </a:p>
        </p:txBody>
      </p:sp>
    </p:spTree>
    <p:extLst>
      <p:ext uri="{BB962C8B-B14F-4D97-AF65-F5344CB8AC3E}">
        <p14:creationId xmlns:p14="http://schemas.microsoft.com/office/powerpoint/2010/main" val="3816395031"/>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m-i-k-e/7927130910/" TargetMode="External"/><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454BBC-FE2D-DBD1-F5E0-178A7CDCE36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5749" y="32777"/>
            <a:ext cx="12823497" cy="6792446"/>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8" name="TextBox 7">
            <a:extLst>
              <a:ext uri="{FF2B5EF4-FFF2-40B4-BE49-F238E27FC236}">
                <a16:creationId xmlns:a16="http://schemas.microsoft.com/office/drawing/2014/main" id="{D67F0A3C-5973-83CF-7E9A-015C6DB6E2EA}"/>
              </a:ext>
            </a:extLst>
          </p:cNvPr>
          <p:cNvSpPr txBox="1"/>
          <p:nvPr/>
        </p:nvSpPr>
        <p:spPr>
          <a:xfrm>
            <a:off x="0" y="6657975"/>
            <a:ext cx="12192000" cy="230832"/>
          </a:xfrm>
          <a:prstGeom prst="rect">
            <a:avLst/>
          </a:prstGeom>
          <a:noFill/>
        </p:spPr>
        <p:txBody>
          <a:bodyPr wrap="square" rtlCol="0">
            <a:spAutoFit/>
          </a:bodyPr>
          <a:lstStyle/>
          <a:p>
            <a:r>
              <a:rPr lang="en-IN" sz="900">
                <a:hlinkClick r:id="rId3" tooltip="https://www.flickr.com/photos/m-i-k-e/7927130910/"/>
              </a:rPr>
              <a:t>This Photo</a:t>
            </a:r>
            <a:r>
              <a:rPr lang="en-IN" sz="900"/>
              <a:t> by Unknown Author is licensed under </a:t>
            </a:r>
            <a:r>
              <a:rPr lang="en-IN" sz="900">
                <a:hlinkClick r:id="rId4" tooltip="https://creativecommons.org/licenses/by-nc/3.0/"/>
              </a:rPr>
              <a:t>CC BY-NC</a:t>
            </a:r>
            <a:endParaRPr lang="en-IN" sz="900"/>
          </a:p>
        </p:txBody>
      </p:sp>
      <p:sp>
        <p:nvSpPr>
          <p:cNvPr id="2" name="Title 1">
            <a:extLst>
              <a:ext uri="{FF2B5EF4-FFF2-40B4-BE49-F238E27FC236}">
                <a16:creationId xmlns:a16="http://schemas.microsoft.com/office/drawing/2014/main" id="{7FB0A3E8-2700-CB01-9AE8-3072A313E731}"/>
              </a:ext>
            </a:extLst>
          </p:cNvPr>
          <p:cNvSpPr>
            <a:spLocks noGrp="1"/>
          </p:cNvSpPr>
          <p:nvPr>
            <p:ph type="ctrTitle"/>
          </p:nvPr>
        </p:nvSpPr>
        <p:spPr/>
        <p:txBody>
          <a:bodyPr>
            <a:normAutofit fontScale="90000"/>
          </a:bodyPr>
          <a:lstStyle/>
          <a:p>
            <a:r>
              <a:rPr lang="en-IN" b="1" dirty="0">
                <a:solidFill>
                  <a:srgbClr val="C00000"/>
                </a:solidFill>
                <a:latin typeface="Britannic Bold" panose="020B0903060703020204" pitchFamily="34" charset="0"/>
              </a:rPr>
              <a:t>INDUSTRY INTERNSHIP</a:t>
            </a:r>
          </a:p>
        </p:txBody>
      </p:sp>
      <p:sp>
        <p:nvSpPr>
          <p:cNvPr id="3" name="Subtitle 2">
            <a:extLst>
              <a:ext uri="{FF2B5EF4-FFF2-40B4-BE49-F238E27FC236}">
                <a16:creationId xmlns:a16="http://schemas.microsoft.com/office/drawing/2014/main" id="{F983C86C-7CC2-60B0-B454-29A3059B4E3C}"/>
              </a:ext>
            </a:extLst>
          </p:cNvPr>
          <p:cNvSpPr>
            <a:spLocks noGrp="1"/>
          </p:cNvSpPr>
          <p:nvPr>
            <p:ph type="subTitle" idx="1"/>
          </p:nvPr>
        </p:nvSpPr>
        <p:spPr/>
        <p:txBody>
          <a:bodyPr/>
          <a:lstStyle/>
          <a:p>
            <a:r>
              <a:rPr lang="en-IN" i="1" dirty="0">
                <a:solidFill>
                  <a:schemeClr val="bg1"/>
                </a:solidFill>
              </a:rPr>
              <a:t>#SUMMER VACATION</a:t>
            </a:r>
          </a:p>
        </p:txBody>
      </p:sp>
    </p:spTree>
    <p:extLst>
      <p:ext uri="{BB962C8B-B14F-4D97-AF65-F5344CB8AC3E}">
        <p14:creationId xmlns:p14="http://schemas.microsoft.com/office/powerpoint/2010/main" val="69313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115E41D-28D7-4EE6-1BC8-8C58EA1BB3B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518731" y="809358"/>
            <a:ext cx="2316480" cy="2223417"/>
          </a:xfrm>
        </p:spPr>
      </p:pic>
      <p:sp>
        <p:nvSpPr>
          <p:cNvPr id="7" name="TextBox 6">
            <a:extLst>
              <a:ext uri="{FF2B5EF4-FFF2-40B4-BE49-F238E27FC236}">
                <a16:creationId xmlns:a16="http://schemas.microsoft.com/office/drawing/2014/main" id="{8451B9E4-E455-1D76-6703-656780813662}"/>
              </a:ext>
            </a:extLst>
          </p:cNvPr>
          <p:cNvSpPr txBox="1"/>
          <p:nvPr/>
        </p:nvSpPr>
        <p:spPr>
          <a:xfrm>
            <a:off x="1246879" y="1441668"/>
            <a:ext cx="6329576"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steps down high currents to a level suitable for measurement or protection devices.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provides galvanic isolation and accurate current measurements, making it essential for various applications in power systems.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Its ratings are 132 KV, 300/1A.</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0464BF2-9154-E98A-24CB-72D3BB8A6EC0}"/>
              </a:ext>
            </a:extLst>
          </p:cNvPr>
          <p:cNvSpPr txBox="1"/>
          <p:nvPr/>
        </p:nvSpPr>
        <p:spPr>
          <a:xfrm>
            <a:off x="1246879" y="918448"/>
            <a:ext cx="4743373" cy="523220"/>
          </a:xfrm>
          <a:prstGeom prst="rect">
            <a:avLst/>
          </a:prstGeom>
          <a:noFill/>
        </p:spPr>
        <p:txBody>
          <a:bodyPr wrap="square" rtlCol="0">
            <a:spAutoFit/>
          </a:bodyPr>
          <a:lstStyle/>
          <a:p>
            <a:r>
              <a:rPr lang="en-IN" sz="2800" dirty="0">
                <a:solidFill>
                  <a:srgbClr val="3333FF"/>
                </a:solidFill>
                <a:latin typeface="Times New Roman" panose="02020603050405020304" pitchFamily="18" charset="0"/>
                <a:cs typeface="Times New Roman" panose="02020603050405020304" pitchFamily="18" charset="0"/>
              </a:rPr>
              <a:t>CURRENT TRANSFORMER:</a:t>
            </a:r>
          </a:p>
        </p:txBody>
      </p:sp>
      <p:sp>
        <p:nvSpPr>
          <p:cNvPr id="10" name="TextBox 9">
            <a:extLst>
              <a:ext uri="{FF2B5EF4-FFF2-40B4-BE49-F238E27FC236}">
                <a16:creationId xmlns:a16="http://schemas.microsoft.com/office/drawing/2014/main" id="{7258DDEB-B9C1-FC2E-B2F7-DECB9A1D7015}"/>
              </a:ext>
            </a:extLst>
          </p:cNvPr>
          <p:cNvSpPr txBox="1"/>
          <p:nvPr/>
        </p:nvSpPr>
        <p:spPr>
          <a:xfrm>
            <a:off x="1246880" y="4139060"/>
            <a:ext cx="6329575" cy="160043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Its primary function is to step down high voltages to a lower, more manageable level for measurement, control, and protection purposes.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Its ratings are 132 KV/110 V.</a:t>
            </a:r>
            <a:endParaRPr lang="en-IN" sz="2000" dirty="0">
              <a:latin typeface="Times New Roman" panose="02020603050405020304" pitchFamily="18" charset="0"/>
              <a:cs typeface="Times New Roman" panose="02020603050405020304" pitchFamily="18" charset="0"/>
            </a:endParaRPr>
          </a:p>
          <a:p>
            <a:endParaRPr lang="en-IN" dirty="0"/>
          </a:p>
        </p:txBody>
      </p:sp>
      <p:sp>
        <p:nvSpPr>
          <p:cNvPr id="11" name="TextBox 10">
            <a:extLst>
              <a:ext uri="{FF2B5EF4-FFF2-40B4-BE49-F238E27FC236}">
                <a16:creationId xmlns:a16="http://schemas.microsoft.com/office/drawing/2014/main" id="{A7B65FC9-D2A8-EAB2-13E0-0E05CB31F17D}"/>
              </a:ext>
            </a:extLst>
          </p:cNvPr>
          <p:cNvSpPr txBox="1"/>
          <p:nvPr/>
        </p:nvSpPr>
        <p:spPr>
          <a:xfrm>
            <a:off x="1246879" y="3615840"/>
            <a:ext cx="5396516" cy="523220"/>
          </a:xfrm>
          <a:prstGeom prst="rect">
            <a:avLst/>
          </a:prstGeom>
          <a:noFill/>
        </p:spPr>
        <p:txBody>
          <a:bodyPr wrap="square" rtlCol="0">
            <a:spAutoFit/>
          </a:bodyPr>
          <a:lstStyle/>
          <a:p>
            <a:r>
              <a:rPr lang="en-IN" sz="2800" dirty="0">
                <a:solidFill>
                  <a:srgbClr val="3333FF"/>
                </a:solidFill>
                <a:latin typeface="Times New Roman" panose="02020603050405020304" pitchFamily="18" charset="0"/>
                <a:cs typeface="Times New Roman" panose="02020603050405020304" pitchFamily="18" charset="0"/>
              </a:rPr>
              <a:t>POTENTIAL TRANSFORMER:</a:t>
            </a:r>
          </a:p>
        </p:txBody>
      </p:sp>
      <p:pic>
        <p:nvPicPr>
          <p:cNvPr id="13" name="Content Placeholder 5">
            <a:extLst>
              <a:ext uri="{FF2B5EF4-FFF2-40B4-BE49-F238E27FC236}">
                <a16:creationId xmlns:a16="http://schemas.microsoft.com/office/drawing/2014/main" id="{AD25FCDF-F617-9F16-50FF-59C10822F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8731" y="3429000"/>
            <a:ext cx="2331291" cy="2320750"/>
          </a:xfrm>
          <a:prstGeom prst="rect">
            <a:avLst/>
          </a:prstGeom>
        </p:spPr>
      </p:pic>
      <p:sp>
        <p:nvSpPr>
          <p:cNvPr id="2" name="TextBox 1">
            <a:extLst>
              <a:ext uri="{FF2B5EF4-FFF2-40B4-BE49-F238E27FC236}">
                <a16:creationId xmlns:a16="http://schemas.microsoft.com/office/drawing/2014/main" id="{6D586656-994B-CBC2-12AD-FA0F7CCE7D4D}"/>
              </a:ext>
            </a:extLst>
          </p:cNvPr>
          <p:cNvSpPr txBox="1"/>
          <p:nvPr/>
        </p:nvSpPr>
        <p:spPr>
          <a:xfrm>
            <a:off x="9199984" y="3018520"/>
            <a:ext cx="2064435" cy="307777"/>
          </a:xfrm>
          <a:prstGeom prst="rect">
            <a:avLst/>
          </a:prstGeom>
          <a:noFill/>
        </p:spPr>
        <p:txBody>
          <a:bodyPr wrap="square" rtlCol="0">
            <a:spAutoFit/>
          </a:bodyPr>
          <a:lstStyle/>
          <a:p>
            <a:r>
              <a:rPr lang="en-IN" sz="1400" dirty="0"/>
              <a:t>Fig.5: C.T</a:t>
            </a:r>
          </a:p>
        </p:txBody>
      </p:sp>
      <p:sp>
        <p:nvSpPr>
          <p:cNvPr id="3" name="TextBox 2">
            <a:extLst>
              <a:ext uri="{FF2B5EF4-FFF2-40B4-BE49-F238E27FC236}">
                <a16:creationId xmlns:a16="http://schemas.microsoft.com/office/drawing/2014/main" id="{BE968E81-D027-8230-A96D-82F523695CF6}"/>
              </a:ext>
            </a:extLst>
          </p:cNvPr>
          <p:cNvSpPr txBox="1"/>
          <p:nvPr/>
        </p:nvSpPr>
        <p:spPr>
          <a:xfrm>
            <a:off x="9199984" y="5749750"/>
            <a:ext cx="2136710" cy="307777"/>
          </a:xfrm>
          <a:prstGeom prst="rect">
            <a:avLst/>
          </a:prstGeom>
          <a:noFill/>
        </p:spPr>
        <p:txBody>
          <a:bodyPr wrap="square" rtlCol="0">
            <a:spAutoFit/>
          </a:bodyPr>
          <a:lstStyle/>
          <a:p>
            <a:r>
              <a:rPr lang="en-IN" sz="1400" dirty="0"/>
              <a:t>Fig.6: P.T</a:t>
            </a:r>
          </a:p>
        </p:txBody>
      </p:sp>
    </p:spTree>
    <p:extLst>
      <p:ext uri="{BB962C8B-B14F-4D97-AF65-F5344CB8AC3E}">
        <p14:creationId xmlns:p14="http://schemas.microsoft.com/office/powerpoint/2010/main" val="3829186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D9023-84B2-F899-6F6A-AE77B43B9805}"/>
              </a:ext>
            </a:extLst>
          </p:cNvPr>
          <p:cNvSpPr>
            <a:spLocks noGrp="1"/>
          </p:cNvSpPr>
          <p:nvPr>
            <p:ph type="title" idx="4294967295"/>
          </p:nvPr>
        </p:nvSpPr>
        <p:spPr>
          <a:xfrm>
            <a:off x="613936" y="875491"/>
            <a:ext cx="3191069" cy="464264"/>
          </a:xfrm>
        </p:spPr>
        <p:txBody>
          <a:bodyPr>
            <a:noAutofit/>
          </a:bodyPr>
          <a:lstStyle/>
          <a:p>
            <a:r>
              <a:rPr lang="en-IN" sz="2800" dirty="0">
                <a:solidFill>
                  <a:srgbClr val="3333FF"/>
                </a:solidFill>
                <a:latin typeface="Times New Roman" panose="02020603050405020304" pitchFamily="18" charset="0"/>
                <a:cs typeface="Times New Roman" panose="02020603050405020304" pitchFamily="18" charset="0"/>
              </a:rPr>
              <a:t>ISOLATOR:</a:t>
            </a:r>
          </a:p>
        </p:txBody>
      </p:sp>
      <p:pic>
        <p:nvPicPr>
          <p:cNvPr id="8" name="Content Placeholder 7">
            <a:extLst>
              <a:ext uri="{FF2B5EF4-FFF2-40B4-BE49-F238E27FC236}">
                <a16:creationId xmlns:a16="http://schemas.microsoft.com/office/drawing/2014/main" id="{E2765ACA-34C9-39FF-2F7C-8C4801E78DE5}"/>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474077" y="826312"/>
            <a:ext cx="2682225" cy="2295330"/>
          </a:xfrm>
        </p:spPr>
      </p:pic>
      <p:sp>
        <p:nvSpPr>
          <p:cNvPr id="4" name="Text Placeholder 3">
            <a:extLst>
              <a:ext uri="{FF2B5EF4-FFF2-40B4-BE49-F238E27FC236}">
                <a16:creationId xmlns:a16="http://schemas.microsoft.com/office/drawing/2014/main" id="{86A4CCC0-4EE4-4B62-2663-8A4DEED502EF}"/>
              </a:ext>
            </a:extLst>
          </p:cNvPr>
          <p:cNvSpPr>
            <a:spLocks noGrp="1"/>
          </p:cNvSpPr>
          <p:nvPr>
            <p:ph type="body" sz="half" idx="4294967295"/>
          </p:nvPr>
        </p:nvSpPr>
        <p:spPr>
          <a:xfrm>
            <a:off x="1240970" y="1393313"/>
            <a:ext cx="7081936" cy="2295330"/>
          </a:xfrm>
        </p:spPr>
        <p:txBody>
          <a:bodyPr>
            <a:normAutofit/>
          </a:bodyPr>
          <a:lstStyle/>
          <a:p>
            <a:r>
              <a:rPr lang="en-US" sz="2000" dirty="0">
                <a:latin typeface="Times New Roman" panose="02020603050405020304" pitchFamily="18" charset="0"/>
                <a:cs typeface="Times New Roman" panose="02020603050405020304" pitchFamily="18" charset="0"/>
              </a:rPr>
              <a:t>It provides a visible break in the electrical circuit. Unlike a circuit breaker, which is designed to interrupt the current flow under normal or fault conditions, an isolator is primarily used for isolation purposes and is not intended to interrupt currents.</a:t>
            </a:r>
          </a:p>
          <a:p>
            <a:r>
              <a:rPr lang="en-US" sz="2000" dirty="0">
                <a:latin typeface="Times New Roman" panose="02020603050405020304" pitchFamily="18" charset="0"/>
                <a:cs typeface="Times New Roman" panose="02020603050405020304" pitchFamily="18" charset="0"/>
              </a:rPr>
              <a:t>The ratings of isolators are 800A (H.V), 400A (L.V).</a:t>
            </a:r>
            <a:endParaRPr lang="en-IN" sz="2000" dirty="0">
              <a:latin typeface="Times New Roman" panose="02020603050405020304" pitchFamily="18"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3793DD94-1F2E-3BAD-1FA5-2DA027593E97}"/>
              </a:ext>
            </a:extLst>
          </p:cNvPr>
          <p:cNvSpPr txBox="1"/>
          <p:nvPr/>
        </p:nvSpPr>
        <p:spPr>
          <a:xfrm>
            <a:off x="1240970" y="3833471"/>
            <a:ext cx="7081936"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an electrical switch that automatically interrupts the flow of electric current when it detects a fault or an overload in a circuit.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protects electrical circuits and prevent damage to equipment and potential hazards such as electrical fires.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Its ratings are 3150 A, 145 KV for H.V side and 1250 A, 36 KV for L.V side. </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35BB6D2-5DC0-4D04-355C-250C6A3749DF}"/>
              </a:ext>
            </a:extLst>
          </p:cNvPr>
          <p:cNvSpPr txBox="1"/>
          <p:nvPr/>
        </p:nvSpPr>
        <p:spPr>
          <a:xfrm>
            <a:off x="1240970" y="3303741"/>
            <a:ext cx="3797559" cy="523220"/>
          </a:xfrm>
          <a:prstGeom prst="rect">
            <a:avLst/>
          </a:prstGeom>
          <a:noFill/>
        </p:spPr>
        <p:txBody>
          <a:bodyPr wrap="square" rtlCol="0">
            <a:spAutoFit/>
          </a:bodyPr>
          <a:lstStyle/>
          <a:p>
            <a:r>
              <a:rPr lang="en-IN" sz="2800" dirty="0">
                <a:solidFill>
                  <a:srgbClr val="3333FF"/>
                </a:solidFill>
                <a:latin typeface="Times New Roman" panose="02020603050405020304" pitchFamily="18" charset="0"/>
                <a:cs typeface="Times New Roman" panose="02020603050405020304" pitchFamily="18" charset="0"/>
              </a:rPr>
              <a:t>CIRCUIT BREAKER:</a:t>
            </a:r>
          </a:p>
        </p:txBody>
      </p:sp>
      <p:pic>
        <p:nvPicPr>
          <p:cNvPr id="6" name="Content Placeholder 8">
            <a:extLst>
              <a:ext uri="{FF2B5EF4-FFF2-40B4-BE49-F238E27FC236}">
                <a16:creationId xmlns:a16="http://schemas.microsoft.com/office/drawing/2014/main" id="{81E0F56F-EA53-BE51-A5CD-AF6BB8E8F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4077" y="3648269"/>
            <a:ext cx="2682225" cy="2154436"/>
          </a:xfrm>
          <a:prstGeom prst="rect">
            <a:avLst/>
          </a:prstGeom>
        </p:spPr>
      </p:pic>
      <p:sp>
        <p:nvSpPr>
          <p:cNvPr id="7" name="TextBox 6">
            <a:extLst>
              <a:ext uri="{FF2B5EF4-FFF2-40B4-BE49-F238E27FC236}">
                <a16:creationId xmlns:a16="http://schemas.microsoft.com/office/drawing/2014/main" id="{48B4A47F-0B1A-4816-D00E-3CD3FA5BEA5E}"/>
              </a:ext>
            </a:extLst>
          </p:cNvPr>
          <p:cNvSpPr txBox="1"/>
          <p:nvPr/>
        </p:nvSpPr>
        <p:spPr>
          <a:xfrm>
            <a:off x="9229855" y="3085024"/>
            <a:ext cx="2077618" cy="307777"/>
          </a:xfrm>
          <a:prstGeom prst="rect">
            <a:avLst/>
          </a:prstGeom>
          <a:noFill/>
        </p:spPr>
        <p:txBody>
          <a:bodyPr wrap="square" rtlCol="0">
            <a:spAutoFit/>
          </a:bodyPr>
          <a:lstStyle/>
          <a:p>
            <a:r>
              <a:rPr lang="en-IN" sz="1400" dirty="0"/>
              <a:t>Fig.7: Isolator</a:t>
            </a:r>
          </a:p>
        </p:txBody>
      </p:sp>
      <p:sp>
        <p:nvSpPr>
          <p:cNvPr id="9" name="TextBox 8">
            <a:extLst>
              <a:ext uri="{FF2B5EF4-FFF2-40B4-BE49-F238E27FC236}">
                <a16:creationId xmlns:a16="http://schemas.microsoft.com/office/drawing/2014/main" id="{0384C300-BE82-40C5-E7CC-72F5ADE2615E}"/>
              </a:ext>
            </a:extLst>
          </p:cNvPr>
          <p:cNvSpPr txBox="1"/>
          <p:nvPr/>
        </p:nvSpPr>
        <p:spPr>
          <a:xfrm>
            <a:off x="9070295" y="5802705"/>
            <a:ext cx="2396738" cy="307777"/>
          </a:xfrm>
          <a:prstGeom prst="rect">
            <a:avLst/>
          </a:prstGeom>
          <a:noFill/>
        </p:spPr>
        <p:txBody>
          <a:bodyPr wrap="square" rtlCol="0">
            <a:spAutoFit/>
          </a:bodyPr>
          <a:lstStyle/>
          <a:p>
            <a:r>
              <a:rPr lang="en-IN" sz="1400" dirty="0"/>
              <a:t>Fig.8: Circuit Breaker</a:t>
            </a:r>
          </a:p>
        </p:txBody>
      </p:sp>
    </p:spTree>
    <p:extLst>
      <p:ext uri="{BB962C8B-B14F-4D97-AF65-F5344CB8AC3E}">
        <p14:creationId xmlns:p14="http://schemas.microsoft.com/office/powerpoint/2010/main" val="306307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2BA07B-8567-D256-4FD8-105FBECD8B8C}"/>
              </a:ext>
            </a:extLst>
          </p:cNvPr>
          <p:cNvSpPr txBox="1"/>
          <p:nvPr/>
        </p:nvSpPr>
        <p:spPr>
          <a:xfrm>
            <a:off x="1828802" y="1094479"/>
            <a:ext cx="5747657" cy="3170099"/>
          </a:xfrm>
          <a:prstGeom prst="rect">
            <a:avLst/>
          </a:prstGeom>
          <a:noFill/>
        </p:spPr>
        <p:txBody>
          <a:bodyPr wrap="square" rtlCol="0">
            <a:spAutoFit/>
          </a:bodyPr>
          <a:lstStyle/>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For 132 KV side SF6 circuit breaker is used.</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For 33 KV side </a:t>
            </a:r>
            <a:r>
              <a:rPr lang="en-IN" sz="2000" b="1" dirty="0" err="1">
                <a:latin typeface="Times New Roman" panose="02020603050405020304" pitchFamily="18" charset="0"/>
                <a:cs typeface="Times New Roman" panose="02020603050405020304" pitchFamily="18" charset="0"/>
              </a:rPr>
              <a:t>vaccum</a:t>
            </a:r>
            <a:r>
              <a:rPr lang="en-IN" sz="2000" b="1" dirty="0">
                <a:latin typeface="Times New Roman" panose="02020603050405020304" pitchFamily="18" charset="0"/>
                <a:cs typeface="Times New Roman" panose="02020603050405020304" pitchFamily="18" charset="0"/>
              </a:rPr>
              <a:t> circuit breaker is used.</a:t>
            </a:r>
          </a:p>
        </p:txBody>
      </p:sp>
      <p:sp>
        <p:nvSpPr>
          <p:cNvPr id="3" name="TextBox 2">
            <a:extLst>
              <a:ext uri="{FF2B5EF4-FFF2-40B4-BE49-F238E27FC236}">
                <a16:creationId xmlns:a16="http://schemas.microsoft.com/office/drawing/2014/main" id="{0DA78F34-3DAA-5B41-F36A-38B5E9A08FAE}"/>
              </a:ext>
            </a:extLst>
          </p:cNvPr>
          <p:cNvSpPr txBox="1"/>
          <p:nvPr/>
        </p:nvSpPr>
        <p:spPr>
          <a:xfrm>
            <a:off x="2612571" y="1760174"/>
            <a:ext cx="7977673" cy="2308324"/>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Rated lighting impulse withstand voltage : 650 KV</a:t>
            </a:r>
          </a:p>
          <a:p>
            <a:r>
              <a:rPr lang="en-IN" sz="1800" dirty="0">
                <a:latin typeface="Times New Roman" panose="02020603050405020304" pitchFamily="18" charset="0"/>
                <a:cs typeface="Times New Roman" panose="02020603050405020304" pitchFamily="18" charset="0"/>
              </a:rPr>
              <a:t>Rated short circuit breaking current : 31.5 KA </a:t>
            </a:r>
          </a:p>
          <a:p>
            <a:r>
              <a:rPr lang="en-IN" sz="1800" dirty="0">
                <a:latin typeface="Times New Roman" panose="02020603050405020304" pitchFamily="18" charset="0"/>
                <a:cs typeface="Times New Roman" panose="02020603050405020304" pitchFamily="18" charset="0"/>
              </a:rPr>
              <a:t>Rated operating pressure : 15 kg/cm^2-g</a:t>
            </a:r>
          </a:p>
          <a:p>
            <a:r>
              <a:rPr lang="en-IN" sz="1800" dirty="0">
                <a:latin typeface="Times New Roman" panose="02020603050405020304" pitchFamily="18" charset="0"/>
                <a:cs typeface="Times New Roman" panose="02020603050405020304" pitchFamily="18" charset="0"/>
              </a:rPr>
              <a:t>Rated duration of short circuit current : 31.5 KA for 3 sec </a:t>
            </a:r>
          </a:p>
          <a:p>
            <a:r>
              <a:rPr lang="en-IN" sz="1800" dirty="0">
                <a:latin typeface="Times New Roman" panose="02020603050405020304" pitchFamily="18" charset="0"/>
                <a:cs typeface="Times New Roman" panose="02020603050405020304" pitchFamily="18" charset="0"/>
              </a:rPr>
              <a:t>Rated voltage : 145 KV</a:t>
            </a:r>
          </a:p>
          <a:p>
            <a:r>
              <a:rPr lang="en-IN" sz="1800" dirty="0">
                <a:latin typeface="Times New Roman" panose="02020603050405020304" pitchFamily="18" charset="0"/>
                <a:cs typeface="Times New Roman" panose="02020603050405020304" pitchFamily="18" charset="0"/>
              </a:rPr>
              <a:t>Rated normal current : 3150 A</a:t>
            </a:r>
          </a:p>
          <a:p>
            <a:r>
              <a:rPr lang="en-IN" sz="1800" dirty="0">
                <a:latin typeface="Times New Roman" panose="02020603050405020304" pitchFamily="18" charset="0"/>
                <a:cs typeface="Times New Roman" panose="02020603050405020304" pitchFamily="18" charset="0"/>
              </a:rPr>
              <a:t>Rated gas pressure : 5 kg/cm62-g</a:t>
            </a:r>
          </a:p>
          <a:p>
            <a:endParaRPr lang="en-IN" dirty="0"/>
          </a:p>
        </p:txBody>
      </p:sp>
      <p:sp>
        <p:nvSpPr>
          <p:cNvPr id="4" name="TextBox 3">
            <a:extLst>
              <a:ext uri="{FF2B5EF4-FFF2-40B4-BE49-F238E27FC236}">
                <a16:creationId xmlns:a16="http://schemas.microsoft.com/office/drawing/2014/main" id="{6C190BF4-5D95-6D6C-5E35-F3914BABA62F}"/>
              </a:ext>
            </a:extLst>
          </p:cNvPr>
          <p:cNvSpPr txBox="1"/>
          <p:nvPr/>
        </p:nvSpPr>
        <p:spPr>
          <a:xfrm>
            <a:off x="2612571" y="4178471"/>
            <a:ext cx="5393094" cy="1200329"/>
          </a:xfrm>
          <a:prstGeom prst="rect">
            <a:avLst/>
          </a:prstGeom>
          <a:noFill/>
        </p:spPr>
        <p:txBody>
          <a:bodyPr wrap="square" rtlCol="0">
            <a:spAutoFit/>
          </a:bodyPr>
          <a:lstStyle/>
          <a:p>
            <a:r>
              <a:rPr lang="en-IN" sz="1800">
                <a:latin typeface="Times New Roman" panose="02020603050405020304" pitchFamily="18" charset="0"/>
                <a:cs typeface="Times New Roman" panose="02020603050405020304" pitchFamily="18" charset="0"/>
              </a:rPr>
              <a:t>Rated normal current : 1250 A</a:t>
            </a:r>
          </a:p>
          <a:p>
            <a:r>
              <a:rPr lang="en-IN" sz="1800">
                <a:latin typeface="Times New Roman" panose="02020603050405020304" pitchFamily="18" charset="0"/>
                <a:cs typeface="Times New Roman" panose="02020603050405020304" pitchFamily="18" charset="0"/>
              </a:rPr>
              <a:t>Rated normal voltage : 36 KV</a:t>
            </a:r>
          </a:p>
          <a:p>
            <a:r>
              <a:rPr lang="en-IN" sz="1800">
                <a:latin typeface="Times New Roman" panose="02020603050405020304" pitchFamily="18" charset="0"/>
                <a:cs typeface="Times New Roman" panose="02020603050405020304" pitchFamily="18" charset="0"/>
              </a:rPr>
              <a:t>Short circuit braking current : 25 KA</a:t>
            </a:r>
          </a:p>
          <a:p>
            <a:r>
              <a:rPr lang="en-IN" sz="1800">
                <a:latin typeface="Times New Roman" panose="02020603050405020304" pitchFamily="18" charset="0"/>
                <a:cs typeface="Times New Roman" panose="02020603050405020304" pitchFamily="18" charset="0"/>
              </a:rPr>
              <a:t>Short time current : 25 KA for 3 sec</a:t>
            </a:r>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06846D0-8DF5-E6C6-B898-98CB9212CE71}"/>
              </a:ext>
            </a:extLst>
          </p:cNvPr>
          <p:cNvSpPr txBox="1"/>
          <p:nvPr/>
        </p:nvSpPr>
        <p:spPr>
          <a:xfrm>
            <a:off x="1063689" y="827162"/>
            <a:ext cx="496482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ratings of Circuit Breakers are,</a:t>
            </a:r>
          </a:p>
        </p:txBody>
      </p:sp>
    </p:spTree>
    <p:extLst>
      <p:ext uri="{BB962C8B-B14F-4D97-AF65-F5344CB8AC3E}">
        <p14:creationId xmlns:p14="http://schemas.microsoft.com/office/powerpoint/2010/main" val="1493284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17708-026D-E90D-0E42-6E2155905393}"/>
              </a:ext>
            </a:extLst>
          </p:cNvPr>
          <p:cNvSpPr>
            <a:spLocks noGrp="1"/>
          </p:cNvSpPr>
          <p:nvPr>
            <p:ph type="title" idx="4294967295"/>
          </p:nvPr>
        </p:nvSpPr>
        <p:spPr>
          <a:xfrm>
            <a:off x="700962" y="887380"/>
            <a:ext cx="2951163" cy="608012"/>
          </a:xfrm>
        </p:spPr>
        <p:txBody>
          <a:bodyPr>
            <a:normAutofit/>
          </a:bodyPr>
          <a:lstStyle/>
          <a:p>
            <a:r>
              <a:rPr lang="en-IN" sz="2800" dirty="0">
                <a:solidFill>
                  <a:srgbClr val="3333FF"/>
                </a:solidFill>
                <a:latin typeface="Times New Roman" panose="02020603050405020304" pitchFamily="18" charset="0"/>
                <a:cs typeface="Times New Roman" panose="02020603050405020304" pitchFamily="18" charset="0"/>
              </a:rPr>
              <a:t>BUSBAR:</a:t>
            </a:r>
          </a:p>
        </p:txBody>
      </p:sp>
      <p:pic>
        <p:nvPicPr>
          <p:cNvPr id="8" name="Content Placeholder 7">
            <a:extLst>
              <a:ext uri="{FF2B5EF4-FFF2-40B4-BE49-F238E27FC236}">
                <a16:creationId xmlns:a16="http://schemas.microsoft.com/office/drawing/2014/main" id="{4B4BAF9A-0F44-A4F1-A5E4-983FC3AF828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327961" y="766082"/>
            <a:ext cx="2688382" cy="2346649"/>
          </a:xfrm>
        </p:spPr>
      </p:pic>
      <p:sp>
        <p:nvSpPr>
          <p:cNvPr id="4" name="Text Placeholder 3">
            <a:extLst>
              <a:ext uri="{FF2B5EF4-FFF2-40B4-BE49-F238E27FC236}">
                <a16:creationId xmlns:a16="http://schemas.microsoft.com/office/drawing/2014/main" id="{A2C23FB9-AC95-3C31-BF09-F5C26E4C67BB}"/>
              </a:ext>
            </a:extLst>
          </p:cNvPr>
          <p:cNvSpPr>
            <a:spLocks noGrp="1"/>
          </p:cNvSpPr>
          <p:nvPr>
            <p:ph type="body" sz="half" idx="4294967295"/>
          </p:nvPr>
        </p:nvSpPr>
        <p:spPr>
          <a:xfrm>
            <a:off x="1352937" y="1495392"/>
            <a:ext cx="6811347" cy="1886694"/>
          </a:xfrm>
        </p:spPr>
        <p:txBody>
          <a:bodyPr>
            <a:normAutofit/>
          </a:bodyPr>
          <a:lstStyle/>
          <a:p>
            <a:r>
              <a:rPr lang="en-US" sz="2000" dirty="0">
                <a:latin typeface="Times New Roman" panose="02020603050405020304" pitchFamily="18" charset="0"/>
                <a:cs typeface="Times New Roman" panose="02020603050405020304" pitchFamily="18" charset="0"/>
              </a:rPr>
              <a:t>It is a conductive bar or a system of bars that is used to distribute electric power within the facility. </a:t>
            </a:r>
          </a:p>
          <a:p>
            <a:r>
              <a:rPr lang="en-US" sz="2000" dirty="0">
                <a:latin typeface="Times New Roman" panose="02020603050405020304" pitchFamily="18" charset="0"/>
                <a:cs typeface="Times New Roman" panose="02020603050405020304" pitchFamily="18" charset="0"/>
              </a:rPr>
              <a:t>It serves as a common electrical junction point where multiple incoming and outgoing electrical circuits or equipment are connected.</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A513BD3-3AB6-5F45-FB80-4EA5E768D7CB}"/>
              </a:ext>
            </a:extLst>
          </p:cNvPr>
          <p:cNvSpPr txBox="1"/>
          <p:nvPr/>
        </p:nvSpPr>
        <p:spPr>
          <a:xfrm>
            <a:off x="1352938" y="4117485"/>
            <a:ext cx="6811347"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used to transfer electrical energy between different voltage levels.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 static device that does not contain any moving parts and operates based on the principles of electromagnetic induction.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Its ratings are 18.9/31.5 MVA, 132 KV/33 KV.</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06169B6-E984-EBEC-D9F8-59903F4AF783}"/>
              </a:ext>
            </a:extLst>
          </p:cNvPr>
          <p:cNvSpPr txBox="1"/>
          <p:nvPr/>
        </p:nvSpPr>
        <p:spPr>
          <a:xfrm>
            <a:off x="1352939" y="3594265"/>
            <a:ext cx="4519127" cy="523220"/>
          </a:xfrm>
          <a:prstGeom prst="rect">
            <a:avLst/>
          </a:prstGeom>
          <a:noFill/>
        </p:spPr>
        <p:txBody>
          <a:bodyPr wrap="square" rtlCol="0">
            <a:spAutoFit/>
          </a:bodyPr>
          <a:lstStyle/>
          <a:p>
            <a:r>
              <a:rPr lang="en-IN" sz="2800" dirty="0">
                <a:solidFill>
                  <a:srgbClr val="3333FF"/>
                </a:solidFill>
                <a:latin typeface="Times New Roman" panose="02020603050405020304" pitchFamily="18" charset="0"/>
                <a:cs typeface="Times New Roman" panose="02020603050405020304" pitchFamily="18" charset="0"/>
              </a:rPr>
              <a:t>POWER TRANSFORMER:</a:t>
            </a:r>
          </a:p>
        </p:txBody>
      </p:sp>
      <p:pic>
        <p:nvPicPr>
          <p:cNvPr id="7" name="Content Placeholder 5">
            <a:extLst>
              <a:ext uri="{FF2B5EF4-FFF2-40B4-BE49-F238E27FC236}">
                <a16:creationId xmlns:a16="http://schemas.microsoft.com/office/drawing/2014/main" id="{79A13185-364E-3394-C94A-A8E5088E75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7961" y="3745270"/>
            <a:ext cx="2688382" cy="2005495"/>
          </a:xfrm>
          <a:prstGeom prst="rect">
            <a:avLst/>
          </a:prstGeom>
        </p:spPr>
      </p:pic>
      <p:sp>
        <p:nvSpPr>
          <p:cNvPr id="5" name="TextBox 4">
            <a:extLst>
              <a:ext uri="{FF2B5EF4-FFF2-40B4-BE49-F238E27FC236}">
                <a16:creationId xmlns:a16="http://schemas.microsoft.com/office/drawing/2014/main" id="{78190996-EF77-176D-85B3-15C086A22B2A}"/>
              </a:ext>
            </a:extLst>
          </p:cNvPr>
          <p:cNvSpPr txBox="1"/>
          <p:nvPr/>
        </p:nvSpPr>
        <p:spPr>
          <a:xfrm>
            <a:off x="9106678" y="3121223"/>
            <a:ext cx="2062066" cy="307777"/>
          </a:xfrm>
          <a:prstGeom prst="rect">
            <a:avLst/>
          </a:prstGeom>
          <a:noFill/>
        </p:spPr>
        <p:txBody>
          <a:bodyPr wrap="square" rtlCol="0">
            <a:spAutoFit/>
          </a:bodyPr>
          <a:lstStyle/>
          <a:p>
            <a:r>
              <a:rPr lang="en-IN" sz="1400" dirty="0"/>
              <a:t>Fig.9: Busbar</a:t>
            </a:r>
          </a:p>
        </p:txBody>
      </p:sp>
      <p:sp>
        <p:nvSpPr>
          <p:cNvPr id="9" name="TextBox 8">
            <a:extLst>
              <a:ext uri="{FF2B5EF4-FFF2-40B4-BE49-F238E27FC236}">
                <a16:creationId xmlns:a16="http://schemas.microsoft.com/office/drawing/2014/main" id="{D5DE3E3F-1C30-0FFE-8C83-C7298D8D4333}"/>
              </a:ext>
            </a:extLst>
          </p:cNvPr>
          <p:cNvSpPr txBox="1"/>
          <p:nvPr/>
        </p:nvSpPr>
        <p:spPr>
          <a:xfrm>
            <a:off x="8630816" y="5721935"/>
            <a:ext cx="2674777" cy="307777"/>
          </a:xfrm>
          <a:prstGeom prst="rect">
            <a:avLst/>
          </a:prstGeom>
          <a:noFill/>
        </p:spPr>
        <p:txBody>
          <a:bodyPr wrap="square" rtlCol="0">
            <a:spAutoFit/>
          </a:bodyPr>
          <a:lstStyle/>
          <a:p>
            <a:r>
              <a:rPr lang="en-IN" sz="1400" dirty="0"/>
              <a:t>Fig.10: Power Transformer</a:t>
            </a:r>
          </a:p>
        </p:txBody>
      </p:sp>
    </p:spTree>
    <p:extLst>
      <p:ext uri="{BB962C8B-B14F-4D97-AF65-F5344CB8AC3E}">
        <p14:creationId xmlns:p14="http://schemas.microsoft.com/office/powerpoint/2010/main" val="72078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F40D19-C770-4EBA-8828-82801270E364}"/>
              </a:ext>
            </a:extLst>
          </p:cNvPr>
          <p:cNvSpPr txBox="1"/>
          <p:nvPr/>
        </p:nvSpPr>
        <p:spPr>
          <a:xfrm>
            <a:off x="1828800" y="1074274"/>
            <a:ext cx="5579707" cy="224676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Rating: 31.5 MVA</a:t>
            </a:r>
          </a:p>
          <a:p>
            <a:r>
              <a:rPr lang="en-US" sz="2000" dirty="0">
                <a:latin typeface="Times New Roman" panose="02020603050405020304" pitchFamily="18" charset="0"/>
                <a:cs typeface="Times New Roman" panose="02020603050405020304" pitchFamily="18" charset="0"/>
              </a:rPr>
              <a:t>Rated voltage (HV): 132 KV </a:t>
            </a:r>
          </a:p>
          <a:p>
            <a:r>
              <a:rPr lang="en-US" sz="2000" dirty="0">
                <a:latin typeface="Times New Roman" panose="02020603050405020304" pitchFamily="18" charset="0"/>
                <a:cs typeface="Times New Roman" panose="02020603050405020304" pitchFamily="18" charset="0"/>
              </a:rPr>
              <a:t>Rated voltage (LV): 33 KV</a:t>
            </a:r>
          </a:p>
          <a:p>
            <a:r>
              <a:rPr lang="en-US" sz="2000" dirty="0">
                <a:latin typeface="Times New Roman" panose="02020603050405020304" pitchFamily="18" charset="0"/>
                <a:cs typeface="Times New Roman" panose="02020603050405020304" pitchFamily="18" charset="0"/>
              </a:rPr>
              <a:t>Rated current (HV): 137.77 A</a:t>
            </a:r>
          </a:p>
          <a:p>
            <a:r>
              <a:rPr lang="en-US" sz="2000" dirty="0">
                <a:latin typeface="Times New Roman" panose="02020603050405020304" pitchFamily="18" charset="0"/>
                <a:cs typeface="Times New Roman" panose="02020603050405020304" pitchFamily="18" charset="0"/>
              </a:rPr>
              <a:t>Rated current (LV): 551.10 A </a:t>
            </a:r>
          </a:p>
          <a:p>
            <a:r>
              <a:rPr lang="en-US" sz="2000" dirty="0">
                <a:latin typeface="Times New Roman" panose="02020603050405020304" pitchFamily="18" charset="0"/>
                <a:cs typeface="Times New Roman" panose="02020603050405020304" pitchFamily="18" charset="0"/>
              </a:rPr>
              <a:t>Temperature rise oil: 50 C</a:t>
            </a:r>
          </a:p>
          <a:p>
            <a:r>
              <a:rPr lang="en-US" sz="2000" dirty="0">
                <a:latin typeface="Times New Roman" panose="02020603050405020304" pitchFamily="18" charset="0"/>
                <a:cs typeface="Times New Roman" panose="02020603050405020304" pitchFamily="18" charset="0"/>
              </a:rPr>
              <a:t>Temperature rise winding: 55 C</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026F467-3F1A-04CD-6EB2-4210FF57D7E5}"/>
              </a:ext>
            </a:extLst>
          </p:cNvPr>
          <p:cNvSpPr txBox="1"/>
          <p:nvPr/>
        </p:nvSpPr>
        <p:spPr>
          <a:xfrm>
            <a:off x="1828800" y="3536957"/>
            <a:ext cx="4861249" cy="255454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Rating: 16 MVA</a:t>
            </a:r>
          </a:p>
          <a:p>
            <a:r>
              <a:rPr lang="en-US" sz="2000" dirty="0">
                <a:latin typeface="Times New Roman" panose="02020603050405020304" pitchFamily="18" charset="0"/>
                <a:cs typeface="Times New Roman" panose="02020603050405020304" pitchFamily="18" charset="0"/>
              </a:rPr>
              <a:t>Type of cooling: ONAF </a:t>
            </a:r>
          </a:p>
          <a:p>
            <a:r>
              <a:rPr lang="en-US" sz="2000" dirty="0">
                <a:latin typeface="Times New Roman" panose="02020603050405020304" pitchFamily="18" charset="0"/>
                <a:cs typeface="Times New Roman" panose="02020603050405020304" pitchFamily="18" charset="0"/>
              </a:rPr>
              <a:t>Temperature rise oil over: 40 C</a:t>
            </a:r>
          </a:p>
          <a:p>
            <a:r>
              <a:rPr lang="en-US" sz="2000" dirty="0">
                <a:latin typeface="Times New Roman" panose="02020603050405020304" pitchFamily="18" charset="0"/>
                <a:cs typeface="Times New Roman" panose="02020603050405020304" pitchFamily="18" charset="0"/>
              </a:rPr>
              <a:t>Voltage at (HV/LV): 132/33 KV</a:t>
            </a:r>
          </a:p>
          <a:p>
            <a:r>
              <a:rPr lang="en-US" sz="2000" dirty="0">
                <a:latin typeface="Times New Roman" panose="02020603050405020304" pitchFamily="18" charset="0"/>
                <a:cs typeface="Times New Roman" panose="02020603050405020304" pitchFamily="18" charset="0"/>
              </a:rPr>
              <a:t>Line current at HV side: 69.981 VA </a:t>
            </a:r>
          </a:p>
          <a:p>
            <a:r>
              <a:rPr lang="en-US" sz="2000" dirty="0">
                <a:latin typeface="Times New Roman" panose="02020603050405020304" pitchFamily="18" charset="0"/>
                <a:cs typeface="Times New Roman" panose="02020603050405020304" pitchFamily="18" charset="0"/>
              </a:rPr>
              <a:t>Line current at LV side: 279.527 A</a:t>
            </a:r>
          </a:p>
          <a:p>
            <a:r>
              <a:rPr lang="en-US" sz="2000" dirty="0">
                <a:latin typeface="Times New Roman" panose="02020603050405020304" pitchFamily="18" charset="0"/>
                <a:cs typeface="Times New Roman" panose="02020603050405020304" pitchFamily="18" charset="0"/>
              </a:rPr>
              <a:t>Temperature rise winding over: 45 C </a:t>
            </a:r>
          </a:p>
          <a:p>
            <a:r>
              <a:rPr lang="en-US" sz="2000" dirty="0">
                <a:latin typeface="Times New Roman" panose="02020603050405020304" pitchFamily="18" charset="0"/>
                <a:cs typeface="Times New Roman" panose="02020603050405020304" pitchFamily="18" charset="0"/>
              </a:rPr>
              <a:t>Type of cooling: ONAF</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C8AD66B-D0AB-4075-B9B6-0FB87F56868A}"/>
              </a:ext>
            </a:extLst>
          </p:cNvPr>
          <p:cNvSpPr txBox="1"/>
          <p:nvPr/>
        </p:nvSpPr>
        <p:spPr>
          <a:xfrm>
            <a:off x="1175657" y="719764"/>
            <a:ext cx="4198775"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ratings of power transformer are,</a:t>
            </a:r>
          </a:p>
        </p:txBody>
      </p:sp>
    </p:spTree>
    <p:extLst>
      <p:ext uri="{BB962C8B-B14F-4D97-AF65-F5344CB8AC3E}">
        <p14:creationId xmlns:p14="http://schemas.microsoft.com/office/powerpoint/2010/main" val="862850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8F72F-CEDC-4252-5E19-697D21811AD7}"/>
              </a:ext>
            </a:extLst>
          </p:cNvPr>
          <p:cNvSpPr>
            <a:spLocks noGrp="1"/>
          </p:cNvSpPr>
          <p:nvPr>
            <p:ph type="title" idx="4294967295"/>
          </p:nvPr>
        </p:nvSpPr>
        <p:spPr>
          <a:xfrm>
            <a:off x="410548" y="773842"/>
            <a:ext cx="4789391" cy="802433"/>
          </a:xfrm>
        </p:spPr>
        <p:txBody>
          <a:bodyPr>
            <a:normAutofit/>
          </a:bodyPr>
          <a:lstStyle/>
          <a:p>
            <a:r>
              <a:rPr lang="en-IN" sz="2800" dirty="0">
                <a:solidFill>
                  <a:srgbClr val="3333FF"/>
                </a:solidFill>
                <a:latin typeface="Times New Roman" panose="02020603050405020304" pitchFamily="18" charset="0"/>
                <a:cs typeface="Times New Roman" panose="02020603050405020304" pitchFamily="18" charset="0"/>
              </a:rPr>
              <a:t>CONTROL ROOM:</a:t>
            </a:r>
          </a:p>
        </p:txBody>
      </p:sp>
      <p:pic>
        <p:nvPicPr>
          <p:cNvPr id="6" name="Content Placeholder 5">
            <a:extLst>
              <a:ext uri="{FF2B5EF4-FFF2-40B4-BE49-F238E27FC236}">
                <a16:creationId xmlns:a16="http://schemas.microsoft.com/office/drawing/2014/main" id="{882B1A3B-A62B-8150-1069-59FC4A55475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453535" y="1240725"/>
            <a:ext cx="2578874" cy="1923304"/>
          </a:xfrm>
        </p:spPr>
      </p:pic>
      <p:sp>
        <p:nvSpPr>
          <p:cNvPr id="4" name="Text Placeholder 3">
            <a:extLst>
              <a:ext uri="{FF2B5EF4-FFF2-40B4-BE49-F238E27FC236}">
                <a16:creationId xmlns:a16="http://schemas.microsoft.com/office/drawing/2014/main" id="{C04E290F-D008-B2B0-672E-BF423BBD7430}"/>
              </a:ext>
            </a:extLst>
          </p:cNvPr>
          <p:cNvSpPr>
            <a:spLocks noGrp="1"/>
          </p:cNvSpPr>
          <p:nvPr>
            <p:ph type="body" sz="half" idx="4294967295"/>
          </p:nvPr>
        </p:nvSpPr>
        <p:spPr>
          <a:xfrm>
            <a:off x="1278617" y="1463708"/>
            <a:ext cx="7174918" cy="1857990"/>
          </a:xfrm>
        </p:spPr>
        <p:txBody>
          <a:bodyPr>
            <a:noAutofit/>
          </a:bodyPr>
          <a:lstStyle/>
          <a:p>
            <a:r>
              <a:rPr lang="en-US" sz="2000" dirty="0">
                <a:latin typeface="Times New Roman" panose="02020603050405020304" pitchFamily="18" charset="0"/>
                <a:cs typeface="Times New Roman" panose="02020603050405020304" pitchFamily="18" charset="0"/>
              </a:rPr>
              <a:t>It is a centralized location where operators monitor, control, and manage the electrical equipment and processes within the substation. </a:t>
            </a:r>
          </a:p>
          <a:p>
            <a:r>
              <a:rPr lang="en-US" sz="2000" dirty="0">
                <a:latin typeface="Times New Roman" panose="02020603050405020304" pitchFamily="18" charset="0"/>
                <a:cs typeface="Times New Roman" panose="02020603050405020304" pitchFamily="18" charset="0"/>
              </a:rPr>
              <a:t>It serves as the nerve center for the substation's operations, allowing operators to make informed decisions and take necessary actions to ensure the safe and reliable operation of the electrical system.</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E43E70C-ED83-0B2C-F776-61AE689EB53B}"/>
              </a:ext>
            </a:extLst>
          </p:cNvPr>
          <p:cNvSpPr txBox="1"/>
          <p:nvPr/>
        </p:nvSpPr>
        <p:spPr>
          <a:xfrm>
            <a:off x="1278617" y="4020541"/>
            <a:ext cx="3713584" cy="523220"/>
          </a:xfrm>
          <a:prstGeom prst="rect">
            <a:avLst/>
          </a:prstGeom>
          <a:noFill/>
        </p:spPr>
        <p:txBody>
          <a:bodyPr wrap="square" rtlCol="0">
            <a:spAutoFit/>
          </a:bodyPr>
          <a:lstStyle/>
          <a:p>
            <a:r>
              <a:rPr lang="en-IN" sz="2800" dirty="0">
                <a:solidFill>
                  <a:srgbClr val="3333FF"/>
                </a:solidFill>
                <a:latin typeface="Times New Roman" panose="02020603050405020304" pitchFamily="18" charset="0"/>
                <a:cs typeface="Times New Roman" panose="02020603050405020304" pitchFamily="18" charset="0"/>
              </a:rPr>
              <a:t>CAPACITOR BANK:</a:t>
            </a:r>
          </a:p>
        </p:txBody>
      </p:sp>
      <p:sp>
        <p:nvSpPr>
          <p:cNvPr id="7" name="TextBox 6">
            <a:extLst>
              <a:ext uri="{FF2B5EF4-FFF2-40B4-BE49-F238E27FC236}">
                <a16:creationId xmlns:a16="http://schemas.microsoft.com/office/drawing/2014/main" id="{351254FA-E442-0506-0E75-3409561E6764}"/>
              </a:ext>
            </a:extLst>
          </p:cNvPr>
          <p:cNvSpPr txBox="1"/>
          <p:nvPr/>
        </p:nvSpPr>
        <p:spPr>
          <a:xfrm>
            <a:off x="1278617" y="4543761"/>
            <a:ext cx="6727372"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 group or collection of individual capacitors that are connected together in parallel or series to achieve a higher capacitance value or to provide specific electrical characteristics. </a:t>
            </a:r>
          </a:p>
        </p:txBody>
      </p:sp>
      <p:pic>
        <p:nvPicPr>
          <p:cNvPr id="9" name="Picture 8">
            <a:extLst>
              <a:ext uri="{FF2B5EF4-FFF2-40B4-BE49-F238E27FC236}">
                <a16:creationId xmlns:a16="http://schemas.microsoft.com/office/drawing/2014/main" id="{86B67427-E1C4-5102-A55C-2B40C28C6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535" y="4011564"/>
            <a:ext cx="2578874" cy="1719249"/>
          </a:xfrm>
          <a:prstGeom prst="rect">
            <a:avLst/>
          </a:prstGeom>
        </p:spPr>
      </p:pic>
      <p:sp>
        <p:nvSpPr>
          <p:cNvPr id="3" name="TextBox 2">
            <a:extLst>
              <a:ext uri="{FF2B5EF4-FFF2-40B4-BE49-F238E27FC236}">
                <a16:creationId xmlns:a16="http://schemas.microsoft.com/office/drawing/2014/main" id="{EBD2B09D-7ECB-22F7-8E12-25F594FBDF4D}"/>
              </a:ext>
            </a:extLst>
          </p:cNvPr>
          <p:cNvSpPr txBox="1"/>
          <p:nvPr/>
        </p:nvSpPr>
        <p:spPr>
          <a:xfrm>
            <a:off x="8864081" y="3145368"/>
            <a:ext cx="2308287" cy="307777"/>
          </a:xfrm>
          <a:prstGeom prst="rect">
            <a:avLst/>
          </a:prstGeom>
          <a:noFill/>
        </p:spPr>
        <p:txBody>
          <a:bodyPr wrap="square" rtlCol="0">
            <a:spAutoFit/>
          </a:bodyPr>
          <a:lstStyle/>
          <a:p>
            <a:r>
              <a:rPr lang="en-IN" sz="1400" dirty="0"/>
              <a:t>Fig.11: Control Room</a:t>
            </a:r>
          </a:p>
        </p:txBody>
      </p:sp>
      <p:sp>
        <p:nvSpPr>
          <p:cNvPr id="8" name="TextBox 7">
            <a:extLst>
              <a:ext uri="{FF2B5EF4-FFF2-40B4-BE49-F238E27FC236}">
                <a16:creationId xmlns:a16="http://schemas.microsoft.com/office/drawing/2014/main" id="{71E20BB1-FA92-95F8-2D25-F95B043C49F3}"/>
              </a:ext>
            </a:extLst>
          </p:cNvPr>
          <p:cNvSpPr txBox="1"/>
          <p:nvPr/>
        </p:nvSpPr>
        <p:spPr>
          <a:xfrm>
            <a:off x="8864082" y="5713311"/>
            <a:ext cx="2308286" cy="307777"/>
          </a:xfrm>
          <a:prstGeom prst="rect">
            <a:avLst/>
          </a:prstGeom>
          <a:noFill/>
        </p:spPr>
        <p:txBody>
          <a:bodyPr wrap="square" rtlCol="0">
            <a:spAutoFit/>
          </a:bodyPr>
          <a:lstStyle/>
          <a:p>
            <a:r>
              <a:rPr lang="en-IN" sz="1400" dirty="0"/>
              <a:t>Fig.12: Capacitor Bank</a:t>
            </a:r>
          </a:p>
        </p:txBody>
      </p:sp>
    </p:spTree>
    <p:extLst>
      <p:ext uri="{BB962C8B-B14F-4D97-AF65-F5344CB8AC3E}">
        <p14:creationId xmlns:p14="http://schemas.microsoft.com/office/powerpoint/2010/main" val="394431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AB39-353A-1D4E-1E7F-0D9C03ECF0EC}"/>
              </a:ext>
            </a:extLst>
          </p:cNvPr>
          <p:cNvSpPr>
            <a:spLocks noGrp="1"/>
          </p:cNvSpPr>
          <p:nvPr>
            <p:ph type="title"/>
          </p:nvPr>
        </p:nvSpPr>
        <p:spPr/>
        <p:txBody>
          <a:bodyPr/>
          <a:lstStyle/>
          <a:p>
            <a:pPr algn="l"/>
            <a:r>
              <a:rPr lang="en-IN" dirty="0"/>
              <a:t>CONCLUSION:</a:t>
            </a:r>
          </a:p>
        </p:txBody>
      </p:sp>
      <p:sp>
        <p:nvSpPr>
          <p:cNvPr id="3" name="Content Placeholder 2">
            <a:extLst>
              <a:ext uri="{FF2B5EF4-FFF2-40B4-BE49-F238E27FC236}">
                <a16:creationId xmlns:a16="http://schemas.microsoft.com/office/drawing/2014/main" id="{3527F022-33BA-692D-724D-CE619CA6C139}"/>
              </a:ext>
            </a:extLst>
          </p:cNvPr>
          <p:cNvSpPr>
            <a:spLocks noGrp="1"/>
          </p:cNvSpPr>
          <p:nvPr>
            <p:ph idx="1"/>
          </p:nvPr>
        </p:nvSpPr>
        <p:spPr/>
        <p:txBody>
          <a:bodyPr>
            <a:normAutofit/>
          </a:bodyPr>
          <a:lstStyle/>
          <a:p>
            <a:pPr marL="0" indent="0">
              <a:buNone/>
            </a:pPr>
            <a:r>
              <a:rPr lang="en-IN" dirty="0">
                <a:latin typeface="Times New Roman" panose="02020603050405020304" pitchFamily="18" charset="0"/>
                <a:cs typeface="Times New Roman" panose="02020603050405020304" pitchFamily="18" charset="0"/>
              </a:rPr>
              <a:t>                     Finally, with this industrial internship, There is chance of gaining a lot of practical knowledge regarding electrical transmission substation. One can get a real time work experience and have</a:t>
            </a:r>
            <a:r>
              <a:rPr lang="en-IN" dirty="0"/>
              <a:t> </a:t>
            </a:r>
            <a:r>
              <a:rPr lang="en-IN" dirty="0">
                <a:latin typeface="Times New Roman" panose="02020603050405020304" pitchFamily="18" charset="0"/>
                <a:cs typeface="Times New Roman" panose="02020603050405020304" pitchFamily="18" charset="0"/>
              </a:rPr>
              <a:t>a clear idea of working of every equipment in substation and also can improve communication and interaction with the working staff and higher authorities. Finally, </a:t>
            </a:r>
            <a:r>
              <a:rPr lang="en-IN" dirty="0">
                <a:solidFill>
                  <a:schemeClr val="tx1"/>
                </a:solidFill>
                <a:latin typeface="Times New Roman" panose="02020603050405020304" pitchFamily="18" charset="0"/>
                <a:cs typeface="Times New Roman" panose="02020603050405020304" pitchFamily="18" charset="0"/>
              </a:rPr>
              <a:t>It is a very good learning program for a student. </a:t>
            </a: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71330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13004-B0E1-8906-1CA1-6784BE21FFD6}"/>
              </a:ext>
            </a:extLst>
          </p:cNvPr>
          <p:cNvSpPr>
            <a:spLocks noGrp="1"/>
          </p:cNvSpPr>
          <p:nvPr>
            <p:ph type="title" idx="4294967295"/>
          </p:nvPr>
        </p:nvSpPr>
        <p:spPr>
          <a:xfrm>
            <a:off x="39655" y="1295359"/>
            <a:ext cx="12112690" cy="4267281"/>
          </a:xfrm>
        </p:spPr>
        <p:txBody>
          <a:bodyPr>
            <a:normAutofit/>
          </a:bodyPr>
          <a:lstStyle/>
          <a:p>
            <a:r>
              <a:rPr lang="en-IN" sz="9600" u="sng">
                <a:latin typeface="STXingkai" panose="02010800040101010101" pitchFamily="2" charset="-122"/>
                <a:ea typeface="STXingkai" panose="02010800040101010101" pitchFamily="2" charset="-122"/>
              </a:rPr>
              <a:t>Thank you</a:t>
            </a:r>
            <a:endParaRPr lang="en-IN" sz="9600" u="sng" dirty="0">
              <a:latin typeface="STXingkai" panose="02010800040101010101" pitchFamily="2" charset="-122"/>
              <a:ea typeface="STXingkai" panose="02010800040101010101" pitchFamily="2" charset="-122"/>
            </a:endParaRPr>
          </a:p>
        </p:txBody>
      </p:sp>
    </p:spTree>
    <p:extLst>
      <p:ext uri="{BB962C8B-B14F-4D97-AF65-F5344CB8AC3E}">
        <p14:creationId xmlns:p14="http://schemas.microsoft.com/office/powerpoint/2010/main" val="310389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737215-0B43-32BF-5A0F-B54B96137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6091" y="754194"/>
            <a:ext cx="979247" cy="977479"/>
          </a:xfrm>
          <a:prstGeom prst="rect">
            <a:avLst/>
          </a:prstGeom>
        </p:spPr>
      </p:pic>
      <p:sp>
        <p:nvSpPr>
          <p:cNvPr id="4" name="TextBox 3">
            <a:extLst>
              <a:ext uri="{FF2B5EF4-FFF2-40B4-BE49-F238E27FC236}">
                <a16:creationId xmlns:a16="http://schemas.microsoft.com/office/drawing/2014/main" id="{7A090A23-4DC2-EA5B-09AC-E8051C51C876}"/>
              </a:ext>
            </a:extLst>
          </p:cNvPr>
          <p:cNvSpPr txBox="1"/>
          <p:nvPr/>
        </p:nvSpPr>
        <p:spPr>
          <a:xfrm>
            <a:off x="2796068" y="865500"/>
            <a:ext cx="6170651" cy="400110"/>
          </a:xfrm>
          <a:prstGeom prst="rect">
            <a:avLst/>
          </a:prstGeom>
          <a:noFill/>
        </p:spPr>
        <p:txBody>
          <a:bodyPr wrap="square" rtlCol="0">
            <a:spAutoFit/>
          </a:bodyPr>
          <a:lstStyle/>
          <a:p>
            <a:r>
              <a:rPr lang="en-IN" sz="2000" b="1" dirty="0">
                <a:solidFill>
                  <a:srgbClr val="3333FF"/>
                </a:solidFill>
              </a:rPr>
              <a:t>JNTUA COLLEGE OF ENGINEERING, KALIKIRI. </a:t>
            </a:r>
          </a:p>
        </p:txBody>
      </p:sp>
      <p:sp>
        <p:nvSpPr>
          <p:cNvPr id="5" name="TextBox 4">
            <a:extLst>
              <a:ext uri="{FF2B5EF4-FFF2-40B4-BE49-F238E27FC236}">
                <a16:creationId xmlns:a16="http://schemas.microsoft.com/office/drawing/2014/main" id="{F48E0D71-65D1-A3AD-E2B5-7C7C161E15B6}"/>
              </a:ext>
            </a:extLst>
          </p:cNvPr>
          <p:cNvSpPr txBox="1"/>
          <p:nvPr/>
        </p:nvSpPr>
        <p:spPr>
          <a:xfrm>
            <a:off x="4295187" y="1286613"/>
            <a:ext cx="3421224" cy="338554"/>
          </a:xfrm>
          <a:prstGeom prst="rect">
            <a:avLst/>
          </a:prstGeom>
          <a:noFill/>
        </p:spPr>
        <p:txBody>
          <a:bodyPr wrap="square" rtlCol="0">
            <a:spAutoFit/>
          </a:bodyPr>
          <a:lstStyle/>
          <a:p>
            <a:r>
              <a:rPr lang="en-IN" sz="1600" dirty="0">
                <a:solidFill>
                  <a:srgbClr val="C00000"/>
                </a:solidFill>
              </a:rPr>
              <a:t>BACHELOR OF TECHNOLOGY</a:t>
            </a:r>
          </a:p>
        </p:txBody>
      </p:sp>
      <p:sp>
        <p:nvSpPr>
          <p:cNvPr id="6" name="TextBox 5">
            <a:extLst>
              <a:ext uri="{FF2B5EF4-FFF2-40B4-BE49-F238E27FC236}">
                <a16:creationId xmlns:a16="http://schemas.microsoft.com/office/drawing/2014/main" id="{4B1BF648-8515-D75E-1341-06380A1DCBF3}"/>
              </a:ext>
            </a:extLst>
          </p:cNvPr>
          <p:cNvSpPr txBox="1"/>
          <p:nvPr/>
        </p:nvSpPr>
        <p:spPr>
          <a:xfrm>
            <a:off x="3544862" y="1840879"/>
            <a:ext cx="5663681" cy="338554"/>
          </a:xfrm>
          <a:prstGeom prst="rect">
            <a:avLst/>
          </a:prstGeom>
          <a:noFill/>
        </p:spPr>
        <p:txBody>
          <a:bodyPr wrap="square" rtlCol="0">
            <a:spAutoFit/>
          </a:bodyPr>
          <a:lstStyle/>
          <a:p>
            <a:r>
              <a:rPr lang="en-IN" sz="1600" dirty="0">
                <a:solidFill>
                  <a:schemeClr val="accent2">
                    <a:lumMod val="75000"/>
                  </a:schemeClr>
                </a:solidFill>
              </a:rPr>
              <a:t>ELECTRICAL AND ELECTRONICS ENGINEERING</a:t>
            </a:r>
          </a:p>
        </p:txBody>
      </p:sp>
      <p:sp>
        <p:nvSpPr>
          <p:cNvPr id="7" name="TextBox 6">
            <a:extLst>
              <a:ext uri="{FF2B5EF4-FFF2-40B4-BE49-F238E27FC236}">
                <a16:creationId xmlns:a16="http://schemas.microsoft.com/office/drawing/2014/main" id="{118B287B-F8D4-1BA1-FCC3-CCEC35B2503F}"/>
              </a:ext>
            </a:extLst>
          </p:cNvPr>
          <p:cNvSpPr txBox="1"/>
          <p:nvPr/>
        </p:nvSpPr>
        <p:spPr>
          <a:xfrm>
            <a:off x="5797411" y="1547007"/>
            <a:ext cx="419877" cy="369332"/>
          </a:xfrm>
          <a:prstGeom prst="rect">
            <a:avLst/>
          </a:prstGeom>
          <a:noFill/>
        </p:spPr>
        <p:txBody>
          <a:bodyPr wrap="square" rtlCol="0">
            <a:spAutoFit/>
          </a:bodyPr>
          <a:lstStyle/>
          <a:p>
            <a:r>
              <a:rPr lang="en-IN" dirty="0"/>
              <a:t>in</a:t>
            </a:r>
          </a:p>
        </p:txBody>
      </p:sp>
      <p:sp>
        <p:nvSpPr>
          <p:cNvPr id="8" name="TextBox 7">
            <a:extLst>
              <a:ext uri="{FF2B5EF4-FFF2-40B4-BE49-F238E27FC236}">
                <a16:creationId xmlns:a16="http://schemas.microsoft.com/office/drawing/2014/main" id="{F4D16221-DF87-9E14-10E6-13588E1A029F}"/>
              </a:ext>
            </a:extLst>
          </p:cNvPr>
          <p:cNvSpPr txBox="1"/>
          <p:nvPr/>
        </p:nvSpPr>
        <p:spPr>
          <a:xfrm>
            <a:off x="4295187" y="2496395"/>
            <a:ext cx="3592287" cy="369332"/>
          </a:xfrm>
          <a:prstGeom prst="rect">
            <a:avLst/>
          </a:prstGeom>
          <a:noFill/>
        </p:spPr>
        <p:txBody>
          <a:bodyPr wrap="square" rtlCol="0">
            <a:spAutoFit/>
          </a:bodyPr>
          <a:lstStyle/>
          <a:p>
            <a:r>
              <a:rPr lang="en-IN" b="1" dirty="0">
                <a:solidFill>
                  <a:srgbClr val="3333FF"/>
                </a:solidFill>
              </a:rPr>
              <a:t>SHORT TERM INTERNSHIP</a:t>
            </a:r>
          </a:p>
        </p:txBody>
      </p:sp>
      <p:sp>
        <p:nvSpPr>
          <p:cNvPr id="9" name="TextBox 8">
            <a:extLst>
              <a:ext uri="{FF2B5EF4-FFF2-40B4-BE49-F238E27FC236}">
                <a16:creationId xmlns:a16="http://schemas.microsoft.com/office/drawing/2014/main" id="{99DB5ABB-D2EE-A5A3-634F-989D84D39DFF}"/>
              </a:ext>
            </a:extLst>
          </p:cNvPr>
          <p:cNvSpPr txBox="1"/>
          <p:nvPr/>
        </p:nvSpPr>
        <p:spPr>
          <a:xfrm>
            <a:off x="2836498" y="3081625"/>
            <a:ext cx="6509663" cy="369332"/>
          </a:xfrm>
          <a:prstGeom prst="rect">
            <a:avLst/>
          </a:prstGeom>
          <a:noFill/>
        </p:spPr>
        <p:txBody>
          <a:bodyPr wrap="square" rtlCol="0">
            <a:spAutoFit/>
          </a:bodyPr>
          <a:lstStyle/>
          <a:p>
            <a:r>
              <a:rPr lang="en-IN" dirty="0">
                <a:solidFill>
                  <a:schemeClr val="accent2">
                    <a:lumMod val="75000"/>
                  </a:schemeClr>
                </a:solidFill>
              </a:rPr>
              <a:t>132KV/33KV SUBSTATION AP TRANSCO, BANAGANAPALLI.</a:t>
            </a:r>
          </a:p>
        </p:txBody>
      </p:sp>
      <p:sp>
        <p:nvSpPr>
          <p:cNvPr id="10" name="TextBox 9">
            <a:extLst>
              <a:ext uri="{FF2B5EF4-FFF2-40B4-BE49-F238E27FC236}">
                <a16:creationId xmlns:a16="http://schemas.microsoft.com/office/drawing/2014/main" id="{789F199D-83DB-62DB-A4C6-64214126DF4C}"/>
              </a:ext>
            </a:extLst>
          </p:cNvPr>
          <p:cNvSpPr txBox="1"/>
          <p:nvPr/>
        </p:nvSpPr>
        <p:spPr>
          <a:xfrm>
            <a:off x="5797412" y="2758567"/>
            <a:ext cx="419877" cy="369332"/>
          </a:xfrm>
          <a:prstGeom prst="rect">
            <a:avLst/>
          </a:prstGeom>
          <a:noFill/>
        </p:spPr>
        <p:txBody>
          <a:bodyPr wrap="square" rtlCol="0">
            <a:spAutoFit/>
          </a:bodyPr>
          <a:lstStyle/>
          <a:p>
            <a:r>
              <a:rPr lang="en-IN" dirty="0"/>
              <a:t>in</a:t>
            </a:r>
          </a:p>
        </p:txBody>
      </p:sp>
      <p:sp>
        <p:nvSpPr>
          <p:cNvPr id="11" name="TextBox 10">
            <a:extLst>
              <a:ext uri="{FF2B5EF4-FFF2-40B4-BE49-F238E27FC236}">
                <a16:creationId xmlns:a16="http://schemas.microsoft.com/office/drawing/2014/main" id="{28053A40-F0E3-FC3B-2A5A-ED90D4A9B09A}"/>
              </a:ext>
            </a:extLst>
          </p:cNvPr>
          <p:cNvSpPr txBox="1"/>
          <p:nvPr/>
        </p:nvSpPr>
        <p:spPr>
          <a:xfrm>
            <a:off x="3884640" y="3673544"/>
            <a:ext cx="4245428" cy="369332"/>
          </a:xfrm>
          <a:prstGeom prst="rect">
            <a:avLst/>
          </a:prstGeom>
          <a:noFill/>
        </p:spPr>
        <p:txBody>
          <a:bodyPr wrap="square" rtlCol="0">
            <a:spAutoFit/>
          </a:bodyPr>
          <a:lstStyle/>
          <a:p>
            <a:r>
              <a:rPr lang="en-IN" b="1" dirty="0">
                <a:solidFill>
                  <a:srgbClr val="C00000"/>
                </a:solidFill>
              </a:rPr>
              <a:t>PUNNA SUDHA KIRAN   21KA5A0212</a:t>
            </a:r>
          </a:p>
        </p:txBody>
      </p:sp>
      <p:sp>
        <p:nvSpPr>
          <p:cNvPr id="12" name="TextBox 11">
            <a:extLst>
              <a:ext uri="{FF2B5EF4-FFF2-40B4-BE49-F238E27FC236}">
                <a16:creationId xmlns:a16="http://schemas.microsoft.com/office/drawing/2014/main" id="{2CBFDCBD-27E9-4E0B-7A42-C2D4E78C6C56}"/>
              </a:ext>
            </a:extLst>
          </p:cNvPr>
          <p:cNvSpPr txBox="1"/>
          <p:nvPr/>
        </p:nvSpPr>
        <p:spPr>
          <a:xfrm>
            <a:off x="5754652" y="3366606"/>
            <a:ext cx="673359" cy="369332"/>
          </a:xfrm>
          <a:prstGeom prst="rect">
            <a:avLst/>
          </a:prstGeom>
          <a:noFill/>
        </p:spPr>
        <p:txBody>
          <a:bodyPr wrap="square" rtlCol="0">
            <a:spAutoFit/>
          </a:bodyPr>
          <a:lstStyle/>
          <a:p>
            <a:r>
              <a:rPr lang="en-IN" dirty="0"/>
              <a:t>by</a:t>
            </a:r>
          </a:p>
        </p:txBody>
      </p:sp>
      <p:sp>
        <p:nvSpPr>
          <p:cNvPr id="13" name="TextBox 12">
            <a:extLst>
              <a:ext uri="{FF2B5EF4-FFF2-40B4-BE49-F238E27FC236}">
                <a16:creationId xmlns:a16="http://schemas.microsoft.com/office/drawing/2014/main" id="{6E66CE07-C9E0-4256-609D-B85BB315DE85}"/>
              </a:ext>
            </a:extLst>
          </p:cNvPr>
          <p:cNvSpPr txBox="1"/>
          <p:nvPr/>
        </p:nvSpPr>
        <p:spPr>
          <a:xfrm>
            <a:off x="1926769" y="4561684"/>
            <a:ext cx="3769567"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Under the external guidance of</a:t>
            </a:r>
          </a:p>
          <a:p>
            <a:r>
              <a:rPr lang="en-IN" dirty="0">
                <a:solidFill>
                  <a:srgbClr val="C00000"/>
                </a:solidFill>
                <a:latin typeface="Times New Roman" panose="02020603050405020304" pitchFamily="18" charset="0"/>
                <a:cs typeface="Times New Roman" panose="02020603050405020304" pitchFamily="18" charset="0"/>
              </a:rPr>
              <a:t>Mr.</a:t>
            </a:r>
            <a:r>
              <a:rPr lang="en-IN" b="1" dirty="0">
                <a:solidFill>
                  <a:srgbClr val="C00000"/>
                </a:solidFill>
                <a:latin typeface="Times New Roman" panose="02020603050405020304" pitchFamily="18" charset="0"/>
                <a:cs typeface="Times New Roman" panose="02020603050405020304" pitchFamily="18" charset="0"/>
              </a:rPr>
              <a:t> B. LUKE PRAKASH</a:t>
            </a:r>
          </a:p>
          <a:p>
            <a:r>
              <a:rPr lang="en-IN" dirty="0">
                <a:solidFill>
                  <a:srgbClr val="7030A0"/>
                </a:solidFill>
                <a:latin typeface="Times New Roman" panose="02020603050405020304" pitchFamily="18" charset="0"/>
                <a:cs typeface="Times New Roman" panose="02020603050405020304" pitchFamily="18" charset="0"/>
              </a:rPr>
              <a:t>DEPUTY EXECUTIVE ENGINEER</a:t>
            </a:r>
          </a:p>
          <a:p>
            <a:r>
              <a:rPr lang="en-IN" dirty="0">
                <a:solidFill>
                  <a:schemeClr val="accent6">
                    <a:lumMod val="75000"/>
                  </a:schemeClr>
                </a:solidFill>
                <a:latin typeface="Times New Roman" panose="02020603050405020304" pitchFamily="18" charset="0"/>
                <a:cs typeface="Times New Roman" panose="02020603050405020304" pitchFamily="18" charset="0"/>
              </a:rPr>
              <a:t>AP TRANSCO</a:t>
            </a:r>
          </a:p>
          <a:p>
            <a:endParaRPr lang="en-IN" dirty="0"/>
          </a:p>
        </p:txBody>
      </p:sp>
      <p:sp>
        <p:nvSpPr>
          <p:cNvPr id="14" name="TextBox 13">
            <a:extLst>
              <a:ext uri="{FF2B5EF4-FFF2-40B4-BE49-F238E27FC236}">
                <a16:creationId xmlns:a16="http://schemas.microsoft.com/office/drawing/2014/main" id="{ABC1D2C4-CBC1-AF90-CAE1-7278D80DA4D8}"/>
              </a:ext>
            </a:extLst>
          </p:cNvPr>
          <p:cNvSpPr txBox="1"/>
          <p:nvPr/>
        </p:nvSpPr>
        <p:spPr>
          <a:xfrm>
            <a:off x="7131702" y="4561684"/>
            <a:ext cx="4153682" cy="1754326"/>
          </a:xfrm>
          <a:prstGeom prst="rect">
            <a:avLst/>
          </a:prstGeom>
          <a:noFill/>
        </p:spPr>
        <p:txBody>
          <a:bodyPr wrap="square" rtlCol="0">
            <a:spAutoFit/>
          </a:bodyPr>
          <a:lstStyle/>
          <a:p>
            <a:r>
              <a:rPr lang="en-GB" dirty="0">
                <a:latin typeface="Times New Roman" panose="02020603050405020304" pitchFamily="18" charset="0"/>
                <a:cs typeface="Times New Roman" pitchFamily="18" charset="0"/>
              </a:rPr>
              <a:t>Under the Internal Guidance of  </a:t>
            </a:r>
          </a:p>
          <a:p>
            <a:r>
              <a:rPr lang="en-GB" dirty="0">
                <a:solidFill>
                  <a:srgbClr val="C00000"/>
                </a:solidFill>
                <a:latin typeface="Times New Roman" panose="02020603050405020304" pitchFamily="18" charset="0"/>
                <a:cs typeface="Times New Roman" pitchFamily="18" charset="0"/>
              </a:rPr>
              <a:t>Mrs. </a:t>
            </a:r>
            <a:r>
              <a:rPr lang="en-GB" b="1" dirty="0">
                <a:solidFill>
                  <a:srgbClr val="C00000"/>
                </a:solidFill>
                <a:latin typeface="Times New Roman" panose="02020603050405020304" pitchFamily="18" charset="0"/>
                <a:cs typeface="Times New Roman" pitchFamily="18" charset="0"/>
              </a:rPr>
              <a:t>M. MEHETAJ</a:t>
            </a:r>
            <a:r>
              <a:rPr lang="en-GB" dirty="0">
                <a:solidFill>
                  <a:srgbClr val="C00000"/>
                </a:solidFill>
                <a:latin typeface="Times New Roman" panose="02020603050405020304" pitchFamily="18" charset="0"/>
                <a:cs typeface="Times New Roman" pitchFamily="18" charset="0"/>
              </a:rPr>
              <a:t>  M.Tech</a:t>
            </a:r>
          </a:p>
          <a:p>
            <a:r>
              <a:rPr lang="en-GB" dirty="0">
                <a:solidFill>
                  <a:srgbClr val="7030A0"/>
                </a:solidFill>
                <a:latin typeface="Times New Roman" pitchFamily="18" charset="0"/>
                <a:cs typeface="Times New Roman" pitchFamily="18" charset="0"/>
              </a:rPr>
              <a:t>ASSISTANT PROFESSOR</a:t>
            </a:r>
          </a:p>
          <a:p>
            <a:r>
              <a:rPr lang="en-GB" dirty="0">
                <a:solidFill>
                  <a:schemeClr val="accent6">
                    <a:lumMod val="75000"/>
                  </a:schemeClr>
                </a:solidFill>
                <a:latin typeface="Times New Roman" pitchFamily="18" charset="0"/>
                <a:cs typeface="Times New Roman" pitchFamily="18" charset="0"/>
              </a:rPr>
              <a:t>Department of EEE</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43308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3DC047-69D0-2A3C-09AE-6CF8A59E10CD}"/>
              </a:ext>
            </a:extLst>
          </p:cNvPr>
          <p:cNvSpPr>
            <a:spLocks noGrp="1"/>
          </p:cNvSpPr>
          <p:nvPr>
            <p:ph type="title"/>
          </p:nvPr>
        </p:nvSpPr>
        <p:spPr/>
        <p:txBody>
          <a:bodyPr/>
          <a:lstStyle/>
          <a:p>
            <a:pPr algn="l"/>
            <a:r>
              <a:rPr lang="en-IN" dirty="0"/>
              <a:t>CONTENTS:</a:t>
            </a:r>
          </a:p>
        </p:txBody>
      </p:sp>
      <p:sp>
        <p:nvSpPr>
          <p:cNvPr id="5" name="Content Placeholder 4">
            <a:extLst>
              <a:ext uri="{FF2B5EF4-FFF2-40B4-BE49-F238E27FC236}">
                <a16:creationId xmlns:a16="http://schemas.microsoft.com/office/drawing/2014/main" id="{E7417D00-6E8D-E12D-96B2-91259B4AAA6C}"/>
              </a:ext>
            </a:extLst>
          </p:cNvPr>
          <p:cNvSpPr>
            <a:spLocks noGrp="1"/>
          </p:cNvSpPr>
          <p:nvPr>
            <p:ph idx="1"/>
          </p:nvPr>
        </p:nvSpPr>
        <p:spPr/>
        <p:txBody>
          <a:bodyPr>
            <a:normAutofit/>
          </a:bodyPr>
          <a:lstStyle/>
          <a:p>
            <a:r>
              <a:rPr lang="en-IN" dirty="0">
                <a:solidFill>
                  <a:schemeClr val="tx1"/>
                </a:solidFill>
              </a:rPr>
              <a:t>Abstract</a:t>
            </a:r>
          </a:p>
          <a:p>
            <a:r>
              <a:rPr lang="en-IN" dirty="0">
                <a:solidFill>
                  <a:schemeClr val="tx1"/>
                </a:solidFill>
              </a:rPr>
              <a:t>Objectives</a:t>
            </a:r>
          </a:p>
          <a:p>
            <a:r>
              <a:rPr lang="en-IN" dirty="0">
                <a:solidFill>
                  <a:schemeClr val="tx1"/>
                </a:solidFill>
              </a:rPr>
              <a:t>Introduction</a:t>
            </a:r>
          </a:p>
          <a:p>
            <a:r>
              <a:rPr lang="en-IN" dirty="0">
                <a:solidFill>
                  <a:schemeClr val="tx1"/>
                </a:solidFill>
              </a:rPr>
              <a:t>Observations</a:t>
            </a:r>
          </a:p>
          <a:p>
            <a:r>
              <a:rPr lang="en-IN" dirty="0">
                <a:solidFill>
                  <a:schemeClr val="tx1"/>
                </a:solidFill>
              </a:rPr>
              <a:t>Conclusion</a:t>
            </a:r>
          </a:p>
          <a:p>
            <a:endParaRPr lang="en-IN" dirty="0"/>
          </a:p>
        </p:txBody>
      </p:sp>
    </p:spTree>
    <p:extLst>
      <p:ext uri="{BB962C8B-B14F-4D97-AF65-F5344CB8AC3E}">
        <p14:creationId xmlns:p14="http://schemas.microsoft.com/office/powerpoint/2010/main" val="1884307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E992-05E6-8EF7-D560-8372C0A9D21D}"/>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92E32C21-A69C-88FB-9CFA-9D11D5D27B6E}"/>
              </a:ext>
            </a:extLst>
          </p:cNvPr>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	Under the supervision of the Deputy Executive Engineer 132KV/33KV substation AP TRANSCO. Internship went for 8 weeks With the reference of our HOD. The internship gave us essential practical knowledge and real time work experience. We have learnt a lot of things related to transmission substation which includes lightning arrestors, capacitive voltage transformers, wave traps, current transformers, circuit breakers, isolators, potential transformers, bus bars, Power transformer, capacitor banks, control room, Incoming and outgoing feeders, load relief, line clear, maintenance and safety precautions. We also learnt a lot of conceptual things from Assistant Executive Engineer of that substation. </a:t>
            </a:r>
          </a:p>
        </p:txBody>
      </p:sp>
    </p:spTree>
    <p:extLst>
      <p:ext uri="{BB962C8B-B14F-4D97-AF65-F5344CB8AC3E}">
        <p14:creationId xmlns:p14="http://schemas.microsoft.com/office/powerpoint/2010/main" val="1633255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B1372-EF48-2C57-73E4-EEC592039B5C}"/>
              </a:ext>
            </a:extLst>
          </p:cNvPr>
          <p:cNvSpPr>
            <a:spLocks noGrp="1"/>
          </p:cNvSpPr>
          <p:nvPr>
            <p:ph type="title"/>
          </p:nvPr>
        </p:nvSpPr>
        <p:spPr/>
        <p:txBody>
          <a:bodyPr/>
          <a:lstStyle/>
          <a:p>
            <a:pPr algn="l"/>
            <a:r>
              <a:rPr lang="en-IN" dirty="0"/>
              <a:t>OBJECTIVE:</a:t>
            </a:r>
          </a:p>
        </p:txBody>
      </p:sp>
      <p:sp>
        <p:nvSpPr>
          <p:cNvPr id="3" name="Content Placeholder 2">
            <a:extLst>
              <a:ext uri="{FF2B5EF4-FFF2-40B4-BE49-F238E27FC236}">
                <a16:creationId xmlns:a16="http://schemas.microsoft.com/office/drawing/2014/main" id="{A8B9D6EF-65F5-8F11-2D02-F6E740147D09}"/>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To gain practical knowledge.</a:t>
            </a:r>
          </a:p>
          <a:p>
            <a:r>
              <a:rPr lang="en-IN" dirty="0">
                <a:latin typeface="Times New Roman" panose="02020603050405020304" pitchFamily="18" charset="0"/>
                <a:cs typeface="Times New Roman" panose="02020603050405020304" pitchFamily="18" charset="0"/>
              </a:rPr>
              <a:t>To get real time work experience.</a:t>
            </a:r>
          </a:p>
          <a:p>
            <a:r>
              <a:rPr lang="en-IN" dirty="0">
                <a:latin typeface="Times New Roman" panose="02020603050405020304" pitchFamily="18" charset="0"/>
                <a:cs typeface="Times New Roman" panose="02020603050405020304" pitchFamily="18" charset="0"/>
              </a:rPr>
              <a:t>To know the need of the substation.</a:t>
            </a:r>
          </a:p>
          <a:p>
            <a:r>
              <a:rPr lang="en-IN" dirty="0">
                <a:latin typeface="Times New Roman" panose="02020603050405020304" pitchFamily="18" charset="0"/>
                <a:cs typeface="Times New Roman" panose="02020603050405020304" pitchFamily="18" charset="0"/>
              </a:rPr>
              <a:t>To get a clear idea of working of every equipment in substation.</a:t>
            </a:r>
          </a:p>
          <a:p>
            <a:r>
              <a:rPr lang="en-IN" dirty="0">
                <a:latin typeface="Times New Roman" panose="02020603050405020304" pitchFamily="18" charset="0"/>
                <a:cs typeface="Times New Roman" panose="02020603050405020304" pitchFamily="18" charset="0"/>
              </a:rPr>
              <a:t>To improve communication and interaction with the working staff and higher authorities.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18802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8C72-C93A-3EB7-C99E-B7337EE66471}"/>
              </a:ext>
            </a:extLst>
          </p:cNvPr>
          <p:cNvSpPr>
            <a:spLocks noGrp="1"/>
          </p:cNvSpPr>
          <p:nvPr>
            <p:ph type="title"/>
          </p:nvPr>
        </p:nvSpPr>
        <p:spPr/>
        <p:txBody>
          <a:bodyPr/>
          <a:lstStyle/>
          <a:p>
            <a:pPr algn="l"/>
            <a:r>
              <a:rPr lang="en-IN" dirty="0"/>
              <a:t>INTRODUCTION:</a:t>
            </a:r>
          </a:p>
        </p:txBody>
      </p:sp>
      <p:sp>
        <p:nvSpPr>
          <p:cNvPr id="3" name="Content Placeholder 2">
            <a:extLst>
              <a:ext uri="{FF2B5EF4-FFF2-40B4-BE49-F238E27FC236}">
                <a16:creationId xmlns:a16="http://schemas.microsoft.com/office/drawing/2014/main" id="{0110075E-A1EF-0125-A0C9-CAF85DDE95AF}"/>
              </a:ext>
            </a:extLst>
          </p:cNvPr>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The rating of the substitution is 132KV/33KV.</a:t>
            </a:r>
          </a:p>
          <a:p>
            <a:r>
              <a:rPr lang="en-IN" dirty="0">
                <a:latin typeface="Times New Roman" panose="02020603050405020304" pitchFamily="18" charset="0"/>
                <a:cs typeface="Times New Roman" panose="02020603050405020304" pitchFamily="18" charset="0"/>
              </a:rPr>
              <a:t>It comes under AP TRANSCO.</a:t>
            </a:r>
          </a:p>
          <a:p>
            <a:r>
              <a:rPr lang="en-IN" dirty="0">
                <a:latin typeface="Times New Roman" panose="02020603050405020304" pitchFamily="18" charset="0"/>
                <a:cs typeface="Times New Roman" panose="02020603050405020304" pitchFamily="18" charset="0"/>
              </a:rPr>
              <a:t>It is located in </a:t>
            </a:r>
            <a:r>
              <a:rPr lang="en-IN" dirty="0" err="1">
                <a:latin typeface="Times New Roman" panose="02020603050405020304" pitchFamily="18" charset="0"/>
                <a:cs typeface="Times New Roman" panose="02020603050405020304" pitchFamily="18" charset="0"/>
              </a:rPr>
              <a:t>Banaganapalli</a:t>
            </a:r>
            <a:r>
              <a:rPr lang="en-IN" dirty="0">
                <a:latin typeface="Times New Roman" panose="02020603050405020304" pitchFamily="18" charset="0"/>
                <a:cs typeface="Times New Roman" panose="02020603050405020304" pitchFamily="18" charset="0"/>
              </a:rPr>
              <a:t>, which is 35 KM away from </a:t>
            </a:r>
            <a:r>
              <a:rPr lang="en-IN" dirty="0" err="1">
                <a:latin typeface="Times New Roman" panose="02020603050405020304" pitchFamily="18" charset="0"/>
                <a:cs typeface="Times New Roman" panose="02020603050405020304" pitchFamily="18" charset="0"/>
              </a:rPr>
              <a:t>Nandyal</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There are 2 incoming 132KV feeders, one is coming from </a:t>
            </a:r>
            <a:r>
              <a:rPr lang="en-IN" dirty="0" err="1">
                <a:latin typeface="Times New Roman" panose="02020603050405020304" pitchFamily="18" charset="0"/>
                <a:cs typeface="Times New Roman" panose="02020603050405020304" pitchFamily="18" charset="0"/>
              </a:rPr>
              <a:t>Nandyal</a:t>
            </a:r>
            <a:r>
              <a:rPr lang="en-IN" dirty="0">
                <a:latin typeface="Times New Roman" panose="02020603050405020304" pitchFamily="18" charset="0"/>
                <a:cs typeface="Times New Roman" panose="02020603050405020304" pitchFamily="18" charset="0"/>
              </a:rPr>
              <a:t> and the another is coming from </a:t>
            </a:r>
            <a:r>
              <a:rPr lang="en-IN" dirty="0" err="1">
                <a:latin typeface="Times New Roman" panose="02020603050405020304" pitchFamily="18" charset="0"/>
                <a:cs typeface="Times New Roman" panose="02020603050405020304" pitchFamily="18" charset="0"/>
              </a:rPr>
              <a:t>Vemulapadu</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There are 4 stepped down 33KV outgoing feeders and 2 out going 33KV outgoing feeders.  </a:t>
            </a: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09414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E3BE-8716-D52F-569B-FFF5C565625C}"/>
              </a:ext>
            </a:extLst>
          </p:cNvPr>
          <p:cNvSpPr>
            <a:spLocks noGrp="1"/>
          </p:cNvSpPr>
          <p:nvPr>
            <p:ph type="title"/>
          </p:nvPr>
        </p:nvSpPr>
        <p:spPr/>
        <p:txBody>
          <a:bodyPr>
            <a:normAutofit/>
          </a:bodyPr>
          <a:lstStyle/>
          <a:p>
            <a:pPr algn="l"/>
            <a:r>
              <a:rPr lang="en-IN" dirty="0"/>
              <a:t>OBSERVATIONS:</a:t>
            </a:r>
          </a:p>
        </p:txBody>
      </p:sp>
      <p:sp>
        <p:nvSpPr>
          <p:cNvPr id="3" name="Content Placeholder 2">
            <a:extLst>
              <a:ext uri="{FF2B5EF4-FFF2-40B4-BE49-F238E27FC236}">
                <a16:creationId xmlns:a16="http://schemas.microsoft.com/office/drawing/2014/main" id="{C24AE57D-BA39-976E-9413-75AFA3998352}"/>
              </a:ext>
            </a:extLst>
          </p:cNvPr>
          <p:cNvSpPr>
            <a:spLocks noGrp="1"/>
          </p:cNvSpPr>
          <p:nvPr>
            <p:ph sz="half"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Single line diagram</a:t>
            </a:r>
          </a:p>
          <a:p>
            <a:r>
              <a:rPr lang="en-IN" dirty="0">
                <a:latin typeface="Times New Roman" panose="02020603050405020304" pitchFamily="18" charset="0"/>
                <a:cs typeface="Times New Roman" panose="02020603050405020304" pitchFamily="18" charset="0"/>
              </a:rPr>
              <a:t>Lightning Arrestors</a:t>
            </a:r>
          </a:p>
          <a:p>
            <a:r>
              <a:rPr lang="en-IN" dirty="0">
                <a:latin typeface="Times New Roman" panose="02020603050405020304" pitchFamily="18" charset="0"/>
                <a:cs typeface="Times New Roman" panose="02020603050405020304" pitchFamily="18" charset="0"/>
              </a:rPr>
              <a:t>Capacitive Voltage Transformer (CVT)</a:t>
            </a:r>
          </a:p>
          <a:p>
            <a:r>
              <a:rPr lang="en-IN" dirty="0">
                <a:latin typeface="Times New Roman" panose="02020603050405020304" pitchFamily="18" charset="0"/>
                <a:cs typeface="Times New Roman" panose="02020603050405020304" pitchFamily="18" charset="0"/>
              </a:rPr>
              <a:t>Wave Trap</a:t>
            </a:r>
          </a:p>
          <a:p>
            <a:r>
              <a:rPr lang="en-IN" dirty="0">
                <a:latin typeface="Times New Roman" panose="02020603050405020304" pitchFamily="18" charset="0"/>
                <a:cs typeface="Times New Roman" panose="02020603050405020304" pitchFamily="18" charset="0"/>
              </a:rPr>
              <a:t>Current Transformer (CT)</a:t>
            </a:r>
          </a:p>
          <a:p>
            <a:r>
              <a:rPr lang="en-IN" dirty="0">
                <a:latin typeface="Times New Roman" panose="02020603050405020304" pitchFamily="18" charset="0"/>
                <a:cs typeface="Times New Roman" panose="02020603050405020304" pitchFamily="18" charset="0"/>
              </a:rPr>
              <a:t>Circuit Breaker</a:t>
            </a:r>
          </a:p>
          <a:p>
            <a:pPr marL="0" indent="0">
              <a:buNone/>
            </a:pPr>
            <a:endParaRPr lang="en-IN" dirty="0">
              <a:latin typeface="Times New Roman" panose="02020603050405020304" pitchFamily="18"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1647B3DD-4180-39CB-B352-89B533912055}"/>
              </a:ext>
            </a:extLst>
          </p:cNvPr>
          <p:cNvSpPr>
            <a:spLocks noGrp="1"/>
          </p:cNvSpPr>
          <p:nvPr>
            <p:ph sz="half" idx="2"/>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Isolator</a:t>
            </a:r>
          </a:p>
          <a:p>
            <a:r>
              <a:rPr lang="en-IN" dirty="0">
                <a:latin typeface="Times New Roman" panose="02020603050405020304" pitchFamily="18" charset="0"/>
                <a:cs typeface="Times New Roman" panose="02020603050405020304" pitchFamily="18" charset="0"/>
              </a:rPr>
              <a:t>Busbars</a:t>
            </a:r>
          </a:p>
          <a:p>
            <a:r>
              <a:rPr lang="en-IN" dirty="0">
                <a:latin typeface="Times New Roman" panose="02020603050405020304" pitchFamily="18" charset="0"/>
                <a:cs typeface="Times New Roman" panose="02020603050405020304" pitchFamily="18" charset="0"/>
              </a:rPr>
              <a:t>Potential Transformer (PT)</a:t>
            </a:r>
          </a:p>
          <a:p>
            <a:r>
              <a:rPr lang="en-IN" dirty="0">
                <a:latin typeface="Times New Roman" panose="02020603050405020304" pitchFamily="18" charset="0"/>
                <a:cs typeface="Times New Roman" panose="02020603050405020304" pitchFamily="18" charset="0"/>
              </a:rPr>
              <a:t>Power Transformer</a:t>
            </a:r>
          </a:p>
          <a:p>
            <a:r>
              <a:rPr lang="en-IN" dirty="0">
                <a:latin typeface="Times New Roman" panose="02020603050405020304" pitchFamily="18" charset="0"/>
                <a:cs typeface="Times New Roman" panose="02020603050405020304" pitchFamily="18" charset="0"/>
              </a:rPr>
              <a:t>Control Room</a:t>
            </a:r>
          </a:p>
          <a:p>
            <a:r>
              <a:rPr lang="en-IN" dirty="0">
                <a:latin typeface="Times New Roman" panose="02020603050405020304" pitchFamily="18" charset="0"/>
                <a:cs typeface="Times New Roman" panose="02020603050405020304" pitchFamily="18" charset="0"/>
              </a:rPr>
              <a:t>Capacitor Bank</a:t>
            </a:r>
          </a:p>
          <a:p>
            <a:endParaRPr lang="en-IN" dirty="0"/>
          </a:p>
        </p:txBody>
      </p:sp>
    </p:spTree>
    <p:extLst>
      <p:ext uri="{BB962C8B-B14F-4D97-AF65-F5344CB8AC3E}">
        <p14:creationId xmlns:p14="http://schemas.microsoft.com/office/powerpoint/2010/main" val="4175595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994F629-BB66-934B-B399-FE60AAA7C061}"/>
              </a:ext>
            </a:extLst>
          </p:cNvPr>
          <p:cNvSpPr>
            <a:spLocks noGrp="1"/>
          </p:cNvSpPr>
          <p:nvPr>
            <p:ph type="title" idx="4294967295"/>
          </p:nvPr>
        </p:nvSpPr>
        <p:spPr>
          <a:xfrm>
            <a:off x="233264" y="800100"/>
            <a:ext cx="6428792" cy="842088"/>
          </a:xfrm>
        </p:spPr>
        <p:txBody>
          <a:bodyPr>
            <a:normAutofit/>
          </a:bodyPr>
          <a:lstStyle/>
          <a:p>
            <a:r>
              <a:rPr lang="en-IN" sz="2800" dirty="0">
                <a:solidFill>
                  <a:srgbClr val="3333FF"/>
                </a:solidFill>
                <a:latin typeface="Times New Roman" panose="02020603050405020304" pitchFamily="18" charset="0"/>
                <a:cs typeface="Times New Roman" panose="02020603050405020304" pitchFamily="18" charset="0"/>
              </a:rPr>
              <a:t>SINGLE LINE DIAGRAM:</a:t>
            </a:r>
          </a:p>
        </p:txBody>
      </p:sp>
      <p:pic>
        <p:nvPicPr>
          <p:cNvPr id="19" name="Picture Placeholder 18">
            <a:extLst>
              <a:ext uri="{FF2B5EF4-FFF2-40B4-BE49-F238E27FC236}">
                <a16:creationId xmlns:a16="http://schemas.microsoft.com/office/drawing/2014/main" id="{0666E3F9-FF86-69CF-64D5-717C711C5785}"/>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451088" y="714351"/>
            <a:ext cx="2639899" cy="2344964"/>
          </a:xfrm>
        </p:spPr>
      </p:pic>
      <p:sp>
        <p:nvSpPr>
          <p:cNvPr id="15" name="Text Placeholder 14">
            <a:extLst>
              <a:ext uri="{FF2B5EF4-FFF2-40B4-BE49-F238E27FC236}">
                <a16:creationId xmlns:a16="http://schemas.microsoft.com/office/drawing/2014/main" id="{BC95B1A7-4DB9-08CF-5687-FF8CB41ADA2B}"/>
              </a:ext>
            </a:extLst>
          </p:cNvPr>
          <p:cNvSpPr>
            <a:spLocks noGrp="1"/>
          </p:cNvSpPr>
          <p:nvPr>
            <p:ph type="body" sz="half" idx="4294967295"/>
          </p:nvPr>
        </p:nvSpPr>
        <p:spPr>
          <a:xfrm>
            <a:off x="1314394" y="1446985"/>
            <a:ext cx="6242178" cy="1037609"/>
          </a:xfrm>
        </p:spPr>
        <p:txBody>
          <a:bodyPr>
            <a:noAutofit/>
          </a:bodyPr>
          <a:lstStyle/>
          <a:p>
            <a:r>
              <a:rPr lang="en-US" sz="2000" dirty="0">
                <a:latin typeface="Times New Roman" panose="02020603050405020304" pitchFamily="18" charset="0"/>
                <a:cs typeface="Times New Roman" panose="02020603050405020304" pitchFamily="18" charset="0"/>
              </a:rPr>
              <a:t>It is a symbolic or graphical representation of a three-phase power system.</a:t>
            </a:r>
          </a:p>
          <a:p>
            <a:r>
              <a:rPr lang="en-IN" sz="2000" dirty="0">
                <a:latin typeface="Times New Roman" panose="02020603050405020304" pitchFamily="18" charset="0"/>
                <a:cs typeface="Times New Roman" panose="02020603050405020304" pitchFamily="18" charset="0"/>
              </a:rPr>
              <a:t>Simply, it’s the plan of the substation showing the layout and equipment in short.</a:t>
            </a:r>
          </a:p>
        </p:txBody>
      </p:sp>
      <p:sp>
        <p:nvSpPr>
          <p:cNvPr id="3" name="TextBox 2">
            <a:extLst>
              <a:ext uri="{FF2B5EF4-FFF2-40B4-BE49-F238E27FC236}">
                <a16:creationId xmlns:a16="http://schemas.microsoft.com/office/drawing/2014/main" id="{302034BF-0CD8-7152-8E55-37B35077D288}"/>
              </a:ext>
            </a:extLst>
          </p:cNvPr>
          <p:cNvSpPr txBox="1"/>
          <p:nvPr/>
        </p:nvSpPr>
        <p:spPr>
          <a:xfrm>
            <a:off x="1318292" y="3788228"/>
            <a:ext cx="6242179" cy="1938992"/>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They protect structures and electrical systems from the damaging effects of lightning strikes. </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is made up of non linear resistive material which do not allow high voltage to pass through it and allows the high voltage to pass through the Earth.</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Its ratings are 10 KA, 120 KV.</a:t>
            </a:r>
          </a:p>
        </p:txBody>
      </p:sp>
      <p:sp>
        <p:nvSpPr>
          <p:cNvPr id="4" name="TextBox 3">
            <a:extLst>
              <a:ext uri="{FF2B5EF4-FFF2-40B4-BE49-F238E27FC236}">
                <a16:creationId xmlns:a16="http://schemas.microsoft.com/office/drawing/2014/main" id="{7807FA0F-1BFE-7D43-EB7E-7BEB9A3720AC}"/>
              </a:ext>
            </a:extLst>
          </p:cNvPr>
          <p:cNvSpPr txBox="1"/>
          <p:nvPr/>
        </p:nvSpPr>
        <p:spPr>
          <a:xfrm>
            <a:off x="1318292" y="3265008"/>
            <a:ext cx="4460935" cy="523220"/>
          </a:xfrm>
          <a:prstGeom prst="rect">
            <a:avLst/>
          </a:prstGeom>
          <a:noFill/>
        </p:spPr>
        <p:txBody>
          <a:bodyPr wrap="square" rtlCol="0">
            <a:spAutoFit/>
          </a:bodyPr>
          <a:lstStyle/>
          <a:p>
            <a:r>
              <a:rPr lang="en-IN" sz="2800" dirty="0">
                <a:solidFill>
                  <a:srgbClr val="3333FF"/>
                </a:solidFill>
                <a:latin typeface="Times New Roman" panose="02020603050405020304" pitchFamily="18" charset="0"/>
                <a:cs typeface="Times New Roman" panose="02020603050405020304" pitchFamily="18" charset="0"/>
              </a:rPr>
              <a:t>LIGHTNING ARRESTORS:</a:t>
            </a:r>
          </a:p>
        </p:txBody>
      </p:sp>
      <p:pic>
        <p:nvPicPr>
          <p:cNvPr id="5" name="Content Placeholder 5">
            <a:extLst>
              <a:ext uri="{FF2B5EF4-FFF2-40B4-BE49-F238E27FC236}">
                <a16:creationId xmlns:a16="http://schemas.microsoft.com/office/drawing/2014/main" id="{6A64FD9B-A542-F5DD-F6EA-D52F398F9E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1088" y="3429000"/>
            <a:ext cx="2639898" cy="2349503"/>
          </a:xfrm>
          <a:prstGeom prst="rect">
            <a:avLst/>
          </a:prstGeom>
        </p:spPr>
      </p:pic>
      <p:sp>
        <p:nvSpPr>
          <p:cNvPr id="2" name="TextBox 1">
            <a:extLst>
              <a:ext uri="{FF2B5EF4-FFF2-40B4-BE49-F238E27FC236}">
                <a16:creationId xmlns:a16="http://schemas.microsoft.com/office/drawing/2014/main" id="{46DB11B4-43E8-BD83-A00F-E2AB4A3E0576}"/>
              </a:ext>
            </a:extLst>
          </p:cNvPr>
          <p:cNvSpPr txBox="1"/>
          <p:nvPr/>
        </p:nvSpPr>
        <p:spPr>
          <a:xfrm>
            <a:off x="8758003" y="3059315"/>
            <a:ext cx="2639898" cy="307777"/>
          </a:xfrm>
          <a:prstGeom prst="rect">
            <a:avLst/>
          </a:prstGeom>
          <a:noFill/>
        </p:spPr>
        <p:txBody>
          <a:bodyPr wrap="square" rtlCol="0">
            <a:spAutoFit/>
          </a:bodyPr>
          <a:lstStyle/>
          <a:p>
            <a:r>
              <a:rPr lang="en-IN" sz="1400" dirty="0"/>
              <a:t>Fig.1: Single line diagram</a:t>
            </a:r>
          </a:p>
        </p:txBody>
      </p:sp>
      <p:sp>
        <p:nvSpPr>
          <p:cNvPr id="6" name="TextBox 5">
            <a:extLst>
              <a:ext uri="{FF2B5EF4-FFF2-40B4-BE49-F238E27FC236}">
                <a16:creationId xmlns:a16="http://schemas.microsoft.com/office/drawing/2014/main" id="{D35F90E8-E1F2-6572-61B4-FEB4566C8A5F}"/>
              </a:ext>
            </a:extLst>
          </p:cNvPr>
          <p:cNvSpPr txBox="1"/>
          <p:nvPr/>
        </p:nvSpPr>
        <p:spPr>
          <a:xfrm>
            <a:off x="8801214" y="5778503"/>
            <a:ext cx="2553476" cy="307777"/>
          </a:xfrm>
          <a:prstGeom prst="rect">
            <a:avLst/>
          </a:prstGeom>
          <a:noFill/>
        </p:spPr>
        <p:txBody>
          <a:bodyPr wrap="square" rtlCol="0">
            <a:spAutoFit/>
          </a:bodyPr>
          <a:lstStyle/>
          <a:p>
            <a:r>
              <a:rPr lang="en-IN" sz="1400" dirty="0"/>
              <a:t>Fig.2: Lightning Arrestors</a:t>
            </a:r>
          </a:p>
        </p:txBody>
      </p:sp>
    </p:spTree>
    <p:extLst>
      <p:ext uri="{BB962C8B-B14F-4D97-AF65-F5344CB8AC3E}">
        <p14:creationId xmlns:p14="http://schemas.microsoft.com/office/powerpoint/2010/main" val="2955647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767E7-AC2C-60AD-9C72-5839D24C4926}"/>
              </a:ext>
            </a:extLst>
          </p:cNvPr>
          <p:cNvSpPr>
            <a:spLocks noGrp="1"/>
          </p:cNvSpPr>
          <p:nvPr>
            <p:ph type="title" idx="4294967295"/>
          </p:nvPr>
        </p:nvSpPr>
        <p:spPr>
          <a:xfrm>
            <a:off x="639613" y="694458"/>
            <a:ext cx="2035175" cy="443230"/>
          </a:xfrm>
        </p:spPr>
        <p:txBody>
          <a:bodyPr>
            <a:noAutofit/>
          </a:bodyPr>
          <a:lstStyle/>
          <a:p>
            <a:r>
              <a:rPr lang="en-US" sz="2800" dirty="0">
                <a:solidFill>
                  <a:srgbClr val="3333FF"/>
                </a:solidFill>
                <a:latin typeface="Times New Roman" panose="02020603050405020304" pitchFamily="18" charset="0"/>
                <a:cs typeface="Times New Roman" panose="02020603050405020304" pitchFamily="18" charset="0"/>
              </a:rPr>
              <a:t>CVT:</a:t>
            </a:r>
            <a:endParaRPr lang="en-IN" sz="2800" dirty="0">
              <a:solidFill>
                <a:srgbClr val="3333FF"/>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DEF1C924-6384-B660-FA94-0C5EDB78A3B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816456" y="928177"/>
            <a:ext cx="2484004" cy="2287270"/>
          </a:xfrm>
        </p:spPr>
      </p:pic>
      <p:sp>
        <p:nvSpPr>
          <p:cNvPr id="4" name="Text Placeholder 3">
            <a:extLst>
              <a:ext uri="{FF2B5EF4-FFF2-40B4-BE49-F238E27FC236}">
                <a16:creationId xmlns:a16="http://schemas.microsoft.com/office/drawing/2014/main" id="{24D7443B-E562-6373-D8F4-18D5A5AEDAA3}"/>
              </a:ext>
            </a:extLst>
          </p:cNvPr>
          <p:cNvSpPr>
            <a:spLocks noGrp="1"/>
          </p:cNvSpPr>
          <p:nvPr>
            <p:ph type="body" sz="half" idx="4294967295"/>
          </p:nvPr>
        </p:nvSpPr>
        <p:spPr>
          <a:xfrm>
            <a:off x="1135380" y="1083212"/>
            <a:ext cx="7846841" cy="1777682"/>
          </a:xfrm>
        </p:spPr>
        <p:txBody>
          <a:bodyPr>
            <a:noAutofit/>
          </a:bodyPr>
          <a:lstStyle/>
          <a:p>
            <a:r>
              <a:rPr lang="en-US" sz="2000" dirty="0">
                <a:latin typeface="Times New Roman" panose="02020603050405020304" pitchFamily="18" charset="0"/>
                <a:cs typeface="Times New Roman" panose="02020603050405020304" pitchFamily="18" charset="0"/>
              </a:rPr>
              <a:t>Capacitive voltage transformer (CVT) is a type of instrument transformer used to measure high-voltage electrical potentials and provide a reduced voltage output proportional to the input voltage. </a:t>
            </a:r>
          </a:p>
          <a:p>
            <a:r>
              <a:rPr lang="en-US" sz="2000" dirty="0">
                <a:latin typeface="Times New Roman" panose="02020603050405020304" pitchFamily="18" charset="0"/>
                <a:cs typeface="Times New Roman" panose="02020603050405020304" pitchFamily="18" charset="0"/>
              </a:rPr>
              <a:t>It is commonly used in electrical power systems for voltage measurement and protection purposes.</a:t>
            </a:r>
          </a:p>
          <a:p>
            <a:r>
              <a:rPr lang="en-US" sz="2000" dirty="0">
                <a:latin typeface="Times New Roman" panose="02020603050405020304" pitchFamily="18" charset="0"/>
                <a:cs typeface="Times New Roman" panose="02020603050405020304" pitchFamily="18" charset="0"/>
              </a:rPr>
              <a:t>The rating of CVT is 4400pF.</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190735A-3B51-84B9-7335-9857FC9A9087}"/>
              </a:ext>
            </a:extLst>
          </p:cNvPr>
          <p:cNvSpPr txBox="1"/>
          <p:nvPr/>
        </p:nvSpPr>
        <p:spPr>
          <a:xfrm flipH="1">
            <a:off x="1135380" y="3411230"/>
            <a:ext cx="2743200" cy="523220"/>
          </a:xfrm>
          <a:prstGeom prst="rect">
            <a:avLst/>
          </a:prstGeom>
          <a:noFill/>
        </p:spPr>
        <p:txBody>
          <a:bodyPr wrap="square" rtlCol="0">
            <a:spAutoFit/>
          </a:bodyPr>
          <a:lstStyle/>
          <a:p>
            <a:r>
              <a:rPr lang="en-IN" sz="2800" dirty="0">
                <a:solidFill>
                  <a:srgbClr val="3333FF"/>
                </a:solidFill>
                <a:latin typeface="Times New Roman" panose="02020603050405020304" pitchFamily="18" charset="0"/>
                <a:cs typeface="Times New Roman" panose="02020603050405020304" pitchFamily="18" charset="0"/>
              </a:rPr>
              <a:t>WAVE TRAP:</a:t>
            </a:r>
          </a:p>
        </p:txBody>
      </p:sp>
      <p:sp>
        <p:nvSpPr>
          <p:cNvPr id="7" name="TextBox 6">
            <a:extLst>
              <a:ext uri="{FF2B5EF4-FFF2-40B4-BE49-F238E27FC236}">
                <a16:creationId xmlns:a16="http://schemas.microsoft.com/office/drawing/2014/main" id="{58907793-9FDA-7BD3-125C-ED977EAEBA1C}"/>
              </a:ext>
            </a:extLst>
          </p:cNvPr>
          <p:cNvSpPr txBox="1"/>
          <p:nvPr/>
        </p:nvSpPr>
        <p:spPr>
          <a:xfrm>
            <a:off x="1135380" y="3916773"/>
            <a:ext cx="7603001"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isolates or attenuates certain frequencies which are not power frequencies.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is achieved by creating a resonant circuit that is tuned to a specific frequency or range of frequencies.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name plate details are, Type: Suspension, Inductance: 0.2, Capacity: 630A, Blocking band 250-500KHz.</a:t>
            </a:r>
          </a:p>
        </p:txBody>
      </p:sp>
      <p:pic>
        <p:nvPicPr>
          <p:cNvPr id="10" name="Content Placeholder 5">
            <a:extLst>
              <a:ext uri="{FF2B5EF4-FFF2-40B4-BE49-F238E27FC236}">
                <a16:creationId xmlns:a16="http://schemas.microsoft.com/office/drawing/2014/main" id="{38F2016E-6527-5584-D69F-29EA4E7F96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8381" y="3672840"/>
            <a:ext cx="2562079" cy="2287270"/>
          </a:xfrm>
          <a:prstGeom prst="rect">
            <a:avLst/>
          </a:prstGeom>
        </p:spPr>
      </p:pic>
      <p:sp>
        <p:nvSpPr>
          <p:cNvPr id="5" name="TextBox 4">
            <a:extLst>
              <a:ext uri="{FF2B5EF4-FFF2-40B4-BE49-F238E27FC236}">
                <a16:creationId xmlns:a16="http://schemas.microsoft.com/office/drawing/2014/main" id="{3B8813F4-8912-5C47-A6E3-F713699D827A}"/>
              </a:ext>
            </a:extLst>
          </p:cNvPr>
          <p:cNvSpPr txBox="1"/>
          <p:nvPr/>
        </p:nvSpPr>
        <p:spPr>
          <a:xfrm>
            <a:off x="9497592" y="3199043"/>
            <a:ext cx="2240164" cy="307777"/>
          </a:xfrm>
          <a:prstGeom prst="rect">
            <a:avLst/>
          </a:prstGeom>
          <a:noFill/>
        </p:spPr>
        <p:txBody>
          <a:bodyPr wrap="square" rtlCol="0">
            <a:spAutoFit/>
          </a:bodyPr>
          <a:lstStyle/>
          <a:p>
            <a:r>
              <a:rPr lang="en-IN" sz="1400" dirty="0"/>
              <a:t>Fig.3: CVT</a:t>
            </a:r>
          </a:p>
        </p:txBody>
      </p:sp>
      <p:sp>
        <p:nvSpPr>
          <p:cNvPr id="8" name="TextBox 7">
            <a:extLst>
              <a:ext uri="{FF2B5EF4-FFF2-40B4-BE49-F238E27FC236}">
                <a16:creationId xmlns:a16="http://schemas.microsoft.com/office/drawing/2014/main" id="{25056E46-F4A9-AF52-2A4F-7C1969E7ECA3}"/>
              </a:ext>
            </a:extLst>
          </p:cNvPr>
          <p:cNvSpPr txBox="1"/>
          <p:nvPr/>
        </p:nvSpPr>
        <p:spPr>
          <a:xfrm>
            <a:off x="9256084" y="5927301"/>
            <a:ext cx="2062066" cy="307777"/>
          </a:xfrm>
          <a:prstGeom prst="rect">
            <a:avLst/>
          </a:prstGeom>
          <a:noFill/>
        </p:spPr>
        <p:txBody>
          <a:bodyPr wrap="square" rtlCol="0">
            <a:spAutoFit/>
          </a:bodyPr>
          <a:lstStyle/>
          <a:p>
            <a:r>
              <a:rPr lang="en-IN" sz="1400" dirty="0"/>
              <a:t>Fig.4: Wave Trap</a:t>
            </a:r>
          </a:p>
        </p:txBody>
      </p:sp>
    </p:spTree>
    <p:extLst>
      <p:ext uri="{BB962C8B-B14F-4D97-AF65-F5344CB8AC3E}">
        <p14:creationId xmlns:p14="http://schemas.microsoft.com/office/powerpoint/2010/main" val="13360701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1497</TotalTime>
  <Words>1323</Words>
  <Application>Microsoft Office PowerPoint</Application>
  <PresentationFormat>Widescreen</PresentationFormat>
  <Paragraphs>152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STXingkai</vt:lpstr>
      <vt:lpstr>Arial</vt:lpstr>
      <vt:lpstr>Britannic Bold</vt:lpstr>
      <vt:lpstr>Garamond</vt:lpstr>
      <vt:lpstr>Times New Roman</vt:lpstr>
      <vt:lpstr>Organic</vt:lpstr>
      <vt:lpstr>INDUSTRY INTERNSHIP</vt:lpstr>
      <vt:lpstr>PowerPoint Presentation</vt:lpstr>
      <vt:lpstr>CONTENTS:</vt:lpstr>
      <vt:lpstr>ABSTRACT</vt:lpstr>
      <vt:lpstr>OBJECTIVE:</vt:lpstr>
      <vt:lpstr>INTRODUCTION:</vt:lpstr>
      <vt:lpstr>OBSERVATIONS:</vt:lpstr>
      <vt:lpstr>SINGLE LINE DIAGRAM:</vt:lpstr>
      <vt:lpstr>CVT:</vt:lpstr>
      <vt:lpstr>PowerPoint Presentation</vt:lpstr>
      <vt:lpstr>ISOLATOR:</vt:lpstr>
      <vt:lpstr>PowerPoint Presentation</vt:lpstr>
      <vt:lpstr>BUSBAR:</vt:lpstr>
      <vt:lpstr>PowerPoint Presentation</vt:lpstr>
      <vt:lpstr>CONTROL ROOM:</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INTERNSHIP</dc:title>
  <dc:creator>PUNNA SUDHA KIRAN</dc:creator>
  <cp:lastModifiedBy>PUNNA SUDHA KIRAN</cp:lastModifiedBy>
  <cp:revision>5</cp:revision>
  <dcterms:created xsi:type="dcterms:W3CDTF">2023-06-24T16:47:42Z</dcterms:created>
  <dcterms:modified xsi:type="dcterms:W3CDTF">2023-06-28T10:51:57Z</dcterms:modified>
</cp:coreProperties>
</file>