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1" r:id="rId1"/>
  </p:sldMasterIdLst>
  <p:notesMasterIdLst>
    <p:notesMasterId r:id="rId25"/>
  </p:notesMasterIdLst>
  <p:sldIdLst>
    <p:sldId id="297" r:id="rId2"/>
    <p:sldId id="257" r:id="rId3"/>
    <p:sldId id="295" r:id="rId4"/>
    <p:sldId id="285" r:id="rId5"/>
    <p:sldId id="298" r:id="rId6"/>
    <p:sldId id="305" r:id="rId7"/>
    <p:sldId id="259" r:id="rId8"/>
    <p:sldId id="304" r:id="rId9"/>
    <p:sldId id="261" r:id="rId10"/>
    <p:sldId id="262" r:id="rId11"/>
    <p:sldId id="263" r:id="rId12"/>
    <p:sldId id="264" r:id="rId13"/>
    <p:sldId id="286" r:id="rId14"/>
    <p:sldId id="287" r:id="rId15"/>
    <p:sldId id="290" r:id="rId16"/>
    <p:sldId id="288" r:id="rId17"/>
    <p:sldId id="289" r:id="rId18"/>
    <p:sldId id="300" r:id="rId19"/>
    <p:sldId id="291" r:id="rId20"/>
    <p:sldId id="292" r:id="rId21"/>
    <p:sldId id="302" r:id="rId22"/>
    <p:sldId id="294" r:id="rId23"/>
    <p:sldId id="29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3447" autoAdjust="0"/>
  </p:normalViewPr>
  <p:slideViewPr>
    <p:cSldViewPr snapToGrid="0">
      <p:cViewPr varScale="1">
        <p:scale>
          <a:sx n="77" d="100"/>
          <a:sy n="77" d="100"/>
        </p:scale>
        <p:origin x="576" y="62"/>
      </p:cViewPr>
      <p:guideLst/>
    </p:cSldViewPr>
  </p:slideViewPr>
  <p:outlineViewPr>
    <p:cViewPr>
      <p:scale>
        <a:sx n="33" d="100"/>
        <a:sy n="33" d="100"/>
      </p:scale>
      <p:origin x="0" y="-2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3121C-BFE5-4491-8E1C-C1AB228FFF8F}" type="datetimeFigureOut">
              <a:rPr lang="en-IN" smtClean="0"/>
              <a:t>04-11-2023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887B6-354E-4CA2-8DEA-41F95E1C42B2}" type="slidenum">
              <a:rPr lang="en-IN" smtClean="0"/>
              <a:t>‹#›</a:t>
            </a:fld>
            <a:endParaRPr lang="en-IN"/>
          </a:p>
        </p:txBody>
      </p:sp>
    </p:spTree>
    <p:extLst>
      <p:ext uri="{BB962C8B-B14F-4D97-AF65-F5344CB8AC3E}">
        <p14:creationId xmlns:p14="http://schemas.microsoft.com/office/powerpoint/2010/main" val="264608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4887B6-354E-4CA2-8DEA-41F95E1C42B2}" type="slidenum">
              <a:rPr lang="en-IN" smtClean="0"/>
              <a:t>15</a:t>
            </a:fld>
            <a:endParaRPr lang="en-IN"/>
          </a:p>
        </p:txBody>
      </p:sp>
    </p:spTree>
    <p:extLst>
      <p:ext uri="{BB962C8B-B14F-4D97-AF65-F5344CB8AC3E}">
        <p14:creationId xmlns:p14="http://schemas.microsoft.com/office/powerpoint/2010/main" val="409021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F8-A9BA-3544-5641-7760D98B33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2463AA-06D7-7B35-9100-7F0E12825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E5E608-C21A-28DE-0029-491970DEBAF3}"/>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5" name="Footer Placeholder 4">
            <a:extLst>
              <a:ext uri="{FF2B5EF4-FFF2-40B4-BE49-F238E27FC236}">
                <a16:creationId xmlns:a16="http://schemas.microsoft.com/office/drawing/2014/main" id="{2F53B9EA-8F16-05C2-51F0-40A5692B49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A03BA-36EE-B3EE-1C60-F6FF4337D0D8}"/>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92816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C218-3945-77CA-F666-413983D678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B0C4D8-6E65-979F-61EC-65D87160A9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B1391-0243-527A-A5EC-F1E42A3126D9}"/>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5" name="Footer Placeholder 4">
            <a:extLst>
              <a:ext uri="{FF2B5EF4-FFF2-40B4-BE49-F238E27FC236}">
                <a16:creationId xmlns:a16="http://schemas.microsoft.com/office/drawing/2014/main" id="{E0C0EC56-01AA-CFCF-611E-337DB0A00B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3AD3B-0B05-2D5B-DF8A-9AD898D9836B}"/>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258451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FE1F8-2387-CFCA-DF7B-218DC5DDBB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EA7334-73D2-3743-B36B-C7AAFD849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79E4EB-6A6E-56E0-D6C3-A906BE904929}"/>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5" name="Footer Placeholder 4">
            <a:extLst>
              <a:ext uri="{FF2B5EF4-FFF2-40B4-BE49-F238E27FC236}">
                <a16:creationId xmlns:a16="http://schemas.microsoft.com/office/drawing/2014/main" id="{F243EEEC-2674-3B19-3AB2-344C523A5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7EF79-6AF4-371B-2A80-440A2847E0A6}"/>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156984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F423-ABB0-92AF-C131-4CCFBA66A1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F56865-7792-481D-85EB-CE0AD5237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0194D-6695-A784-2458-D1D0CD2DBA7B}"/>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5" name="Footer Placeholder 4">
            <a:extLst>
              <a:ext uri="{FF2B5EF4-FFF2-40B4-BE49-F238E27FC236}">
                <a16:creationId xmlns:a16="http://schemas.microsoft.com/office/drawing/2014/main" id="{23A40155-AD0E-5B7F-1BE1-0EAA7617F3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AED12-5D55-05C2-4063-4E16FEC273F9}"/>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118688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F136-CB2B-05DC-E6BC-7DB389F12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2AAFEE-523A-8333-4B3D-A719F35825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F397B-0076-87AB-EAEC-747CEB9C0F62}"/>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5" name="Footer Placeholder 4">
            <a:extLst>
              <a:ext uri="{FF2B5EF4-FFF2-40B4-BE49-F238E27FC236}">
                <a16:creationId xmlns:a16="http://schemas.microsoft.com/office/drawing/2014/main" id="{F6A5A382-B20F-7EB0-34F5-07412507C4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EABE5B-4154-0CCF-A3CD-1216C75F28B1}"/>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1852852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F5AC-1E3A-C232-EF4A-8B70335818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7CCAAA-C439-A13A-F725-05A813651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F3C68F-7FB1-A119-B03E-D2F7066CE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98398E-154B-BC87-409F-95A423D9BB81}"/>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6" name="Footer Placeholder 5">
            <a:extLst>
              <a:ext uri="{FF2B5EF4-FFF2-40B4-BE49-F238E27FC236}">
                <a16:creationId xmlns:a16="http://schemas.microsoft.com/office/drawing/2014/main" id="{8D2041B3-810E-0855-2614-1F4D59E591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0667B2-7A36-E30C-49D9-9256EC7ECD63}"/>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347887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459E-7389-5B8A-5EE7-FCB1D9A645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3DDC64-CFAF-9D2C-30FA-E8D0F2792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F804F-A02E-0A9B-A6C8-40FA2B950B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B48E7B-0FDA-E2E2-7DBC-FE4BB7499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DDE6CE-B6A5-BA75-2E8A-015763DF74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E19A3C-AD3E-56DB-4FDB-2E43BCBD5F5F}"/>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8" name="Footer Placeholder 7">
            <a:extLst>
              <a:ext uri="{FF2B5EF4-FFF2-40B4-BE49-F238E27FC236}">
                <a16:creationId xmlns:a16="http://schemas.microsoft.com/office/drawing/2014/main" id="{CFD09E46-7C50-D788-46A5-FFD8707B47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EAA843-1C04-D8B7-9058-230CBEC2537C}"/>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157788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A70D-806A-9C85-431D-4BEBA32282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CA17A1-8EA8-FD54-221E-BD078ECE5F0F}"/>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4" name="Footer Placeholder 3">
            <a:extLst>
              <a:ext uri="{FF2B5EF4-FFF2-40B4-BE49-F238E27FC236}">
                <a16:creationId xmlns:a16="http://schemas.microsoft.com/office/drawing/2014/main" id="{A01D9B78-26A8-6B86-9556-714F0E0FB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2E0808-6D4B-C791-2644-622456FE1214}"/>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3523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2B74F-863A-D942-6525-49B8D97E9ADC}"/>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3" name="Footer Placeholder 2">
            <a:extLst>
              <a:ext uri="{FF2B5EF4-FFF2-40B4-BE49-F238E27FC236}">
                <a16:creationId xmlns:a16="http://schemas.microsoft.com/office/drawing/2014/main" id="{7F468B1C-A9AD-0B1A-FDBD-79607B31D5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9F1F3E-E435-82DF-704B-2FAD87C16319}"/>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373039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7642-26D7-454B-81EF-BA69B55CA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26C951-D7CD-C086-432B-4F1D3335D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558825-0433-9BDA-F4E8-EA4D7C998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9334A-ED06-024F-96A4-B7B413363287}"/>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6" name="Footer Placeholder 5">
            <a:extLst>
              <a:ext uri="{FF2B5EF4-FFF2-40B4-BE49-F238E27FC236}">
                <a16:creationId xmlns:a16="http://schemas.microsoft.com/office/drawing/2014/main" id="{43FE2C24-BF0E-0D7A-CA9E-01C31AEECC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C465A5-B653-8F2F-9DE4-AD52039E7D7B}"/>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305697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37CE-8D65-6BF4-C711-6733871FD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0A425D-06CA-1AC9-C33B-3219DE2FA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C3F6D7-E903-D417-0AE7-BEECD10DD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35E5E-7289-8F84-6B6F-27D5EA5A49EB}"/>
              </a:ext>
            </a:extLst>
          </p:cNvPr>
          <p:cNvSpPr>
            <a:spLocks noGrp="1"/>
          </p:cNvSpPr>
          <p:nvPr>
            <p:ph type="dt" sz="half" idx="10"/>
          </p:nvPr>
        </p:nvSpPr>
        <p:spPr/>
        <p:txBody>
          <a:bodyPr/>
          <a:lstStyle/>
          <a:p>
            <a:fld id="{E74D23D8-7A22-46F4-AC65-8D31C5DCDD87}" type="datetimeFigureOut">
              <a:rPr lang="en-IN" smtClean="0"/>
              <a:t>04-11-2023</a:t>
            </a:fld>
            <a:endParaRPr lang="en-IN"/>
          </a:p>
        </p:txBody>
      </p:sp>
      <p:sp>
        <p:nvSpPr>
          <p:cNvPr id="6" name="Footer Placeholder 5">
            <a:extLst>
              <a:ext uri="{FF2B5EF4-FFF2-40B4-BE49-F238E27FC236}">
                <a16:creationId xmlns:a16="http://schemas.microsoft.com/office/drawing/2014/main" id="{5EE1E6EC-8D29-AB84-B363-8A1E47E8FF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CA2F64-47A0-65C5-5FD5-C89FCB6143BC}"/>
              </a:ext>
            </a:extLst>
          </p:cNvPr>
          <p:cNvSpPr>
            <a:spLocks noGrp="1"/>
          </p:cNvSpPr>
          <p:nvPr>
            <p:ph type="sldNum" sz="quarter" idx="12"/>
          </p:nvPr>
        </p:nvSpPr>
        <p:spPr/>
        <p:txBody>
          <a:bodyPr/>
          <a:lstStyle/>
          <a:p>
            <a:fld id="{10BA9955-FD8C-49BD-BCA5-D5F6E32E05C5}" type="slidenum">
              <a:rPr lang="en-IN" smtClean="0"/>
              <a:t>‹#›</a:t>
            </a:fld>
            <a:endParaRPr lang="en-IN"/>
          </a:p>
        </p:txBody>
      </p:sp>
    </p:spTree>
    <p:extLst>
      <p:ext uri="{BB962C8B-B14F-4D97-AF65-F5344CB8AC3E}">
        <p14:creationId xmlns:p14="http://schemas.microsoft.com/office/powerpoint/2010/main" val="253173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9CA54-5743-ABEC-55C3-C42FD8981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15CB4D-163E-C81C-23DE-02F8EEFC5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B170C-2E73-172B-A1EE-A6B25FD84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D23D8-7A22-46F4-AC65-8D31C5DCDD87}" type="datetimeFigureOut">
              <a:rPr lang="en-IN" smtClean="0"/>
              <a:t>04-11-2023</a:t>
            </a:fld>
            <a:endParaRPr lang="en-IN"/>
          </a:p>
        </p:txBody>
      </p:sp>
      <p:sp>
        <p:nvSpPr>
          <p:cNvPr id="5" name="Footer Placeholder 4">
            <a:extLst>
              <a:ext uri="{FF2B5EF4-FFF2-40B4-BE49-F238E27FC236}">
                <a16:creationId xmlns:a16="http://schemas.microsoft.com/office/drawing/2014/main" id="{B9E05CDB-EED2-15BB-9E43-C9831573C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4823F2-59C5-FBC2-630E-87B905025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A9955-FD8C-49BD-BCA5-D5F6E32E05C5}" type="slidenum">
              <a:rPr lang="en-IN" smtClean="0"/>
              <a:t>‹#›</a:t>
            </a:fld>
            <a:endParaRPr lang="en-IN"/>
          </a:p>
        </p:txBody>
      </p:sp>
    </p:spTree>
    <p:extLst>
      <p:ext uri="{BB962C8B-B14F-4D97-AF65-F5344CB8AC3E}">
        <p14:creationId xmlns:p14="http://schemas.microsoft.com/office/powerpoint/2010/main" val="627540180"/>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9.jpg" /></Relationships>
</file>

<file path=ppt/slides/_rels/slide16.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84A0D10-2ED6-2ADE-F71B-93AAE07532AC}"/>
              </a:ext>
            </a:extLst>
          </p:cNvPr>
          <p:cNvSpPr>
            <a:spLocks noGrp="1"/>
          </p:cNvSpPr>
          <p:nvPr>
            <p:ph idx="1"/>
          </p:nvPr>
        </p:nvSpPr>
        <p:spPr>
          <a:xfrm>
            <a:off x="163285" y="217714"/>
            <a:ext cx="11854543" cy="6640286"/>
          </a:xfrm>
        </p:spPr>
        <p:txBody>
          <a:bodyPr>
            <a:normAutofit lnSpcReduction="10000"/>
          </a:bodyPr>
          <a:lstStyle/>
          <a:p>
            <a:pPr marL="0" indent="0" algn="ctr">
              <a:buNone/>
            </a:pPr>
            <a:r>
              <a:rPr lang="en-US" sz="2200" dirty="0">
                <a:solidFill>
                  <a:srgbClr val="FF0000"/>
                </a:solidFill>
                <a:latin typeface="Times New Roman" panose="02020603050405020304" pitchFamily="18" charset="0"/>
                <a:cs typeface="Times New Roman" panose="02020603050405020304" pitchFamily="18" charset="0"/>
              </a:rPr>
              <a:t>Jawaharlal Nehru Technological University Anantapur</a:t>
            </a:r>
          </a:p>
          <a:p>
            <a:pPr marL="0" indent="0" algn="ctr">
              <a:buNone/>
            </a:pPr>
            <a:r>
              <a:rPr lang="en-US" sz="2200" dirty="0">
                <a:latin typeface="Times New Roman" panose="02020603050405020304" pitchFamily="18" charset="0"/>
                <a:cs typeface="Times New Roman" panose="02020603050405020304" pitchFamily="18" charset="0"/>
              </a:rPr>
              <a:t>College of Engineering, </a:t>
            </a:r>
            <a:r>
              <a:rPr lang="en-US" sz="2200" dirty="0" err="1">
                <a:latin typeface="Times New Roman" panose="02020603050405020304" pitchFamily="18" charset="0"/>
                <a:cs typeface="Times New Roman" panose="02020603050405020304" pitchFamily="18" charset="0"/>
              </a:rPr>
              <a:t>Kalikiri</a:t>
            </a:r>
            <a:endParaRPr lang="en-US" sz="2200" dirty="0">
              <a:latin typeface="Times New Roman" panose="02020603050405020304" pitchFamily="18" charset="0"/>
              <a:cs typeface="Times New Roman" panose="02020603050405020304" pitchFamily="18" charset="0"/>
            </a:endParaRPr>
          </a:p>
          <a:p>
            <a:pPr marL="0" indent="0" algn="ctr">
              <a:buNone/>
            </a:pPr>
            <a:r>
              <a:rPr lang="en-US" sz="2200" dirty="0">
                <a:solidFill>
                  <a:srgbClr val="00B050"/>
                </a:solidFill>
                <a:latin typeface="Times New Roman" panose="02020603050405020304" pitchFamily="18" charset="0"/>
                <a:cs typeface="Times New Roman" panose="02020603050405020304" pitchFamily="18" charset="0"/>
              </a:rPr>
              <a:t>Department of Electrical and Electronics Engineering</a:t>
            </a:r>
          </a:p>
          <a:p>
            <a:pPr marL="0" indent="0" algn="ctr">
              <a:buNone/>
            </a:pPr>
            <a:endParaRPr lang="en-US" sz="2200" dirty="0">
              <a:solidFill>
                <a:srgbClr val="00B050"/>
              </a:solidFill>
              <a:latin typeface="Times New Roman" panose="02020603050405020304" pitchFamily="18" charset="0"/>
              <a:cs typeface="Times New Roman" panose="02020603050405020304" pitchFamily="18" charset="0"/>
            </a:endParaRPr>
          </a:p>
          <a:p>
            <a:pPr marL="0" indent="0" algn="ctr">
              <a:buNone/>
            </a:pPr>
            <a:r>
              <a:rPr lang="en-US" sz="2200" dirty="0">
                <a:solidFill>
                  <a:srgbClr val="00B0F0"/>
                </a:solidFill>
                <a:latin typeface="Times New Roman" panose="02020603050405020304" pitchFamily="18" charset="0"/>
                <a:cs typeface="Times New Roman" panose="02020603050405020304" pitchFamily="18" charset="0"/>
              </a:rPr>
              <a:t>SHORT TERM INTERNSHIP </a:t>
            </a:r>
          </a:p>
          <a:p>
            <a:pPr marL="0" indent="0" algn="ctr">
              <a:buNone/>
            </a:pPr>
            <a:r>
              <a:rPr lang="en-US" sz="2200" dirty="0">
                <a:solidFill>
                  <a:srgbClr val="00B0F0"/>
                </a:solidFill>
                <a:latin typeface="Times New Roman" panose="02020603050405020304" pitchFamily="18" charset="0"/>
                <a:cs typeface="Times New Roman" panose="02020603050405020304" pitchFamily="18" charset="0"/>
              </a:rPr>
              <a:t>AT</a:t>
            </a:r>
          </a:p>
          <a:p>
            <a:pPr marL="0" indent="0" algn="ctr">
              <a:buNone/>
            </a:pPr>
            <a:r>
              <a:rPr lang="en-US" sz="2200" dirty="0">
                <a:solidFill>
                  <a:srgbClr val="7030A0"/>
                </a:solidFill>
                <a:latin typeface="Times New Roman" panose="02020603050405020304" pitchFamily="18" charset="0"/>
                <a:cs typeface="Times New Roman" panose="02020603050405020304" pitchFamily="18" charset="0"/>
              </a:rPr>
              <a:t>AP TRANSCO 132/33 KV substation, </a:t>
            </a:r>
            <a:r>
              <a:rPr lang="en-US" sz="2200" dirty="0" err="1">
                <a:solidFill>
                  <a:srgbClr val="7030A0"/>
                </a:solidFill>
                <a:latin typeface="Times New Roman" panose="02020603050405020304" pitchFamily="18" charset="0"/>
                <a:cs typeface="Times New Roman" panose="02020603050405020304" pitchFamily="18" charset="0"/>
              </a:rPr>
              <a:t>Banaganapally</a:t>
            </a:r>
            <a:r>
              <a:rPr lang="en-US" sz="2200" dirty="0">
                <a:solidFill>
                  <a:srgbClr val="7030A0"/>
                </a:solidFill>
                <a:latin typeface="Times New Roman" panose="02020603050405020304" pitchFamily="18" charset="0"/>
                <a:cs typeface="Times New Roman" panose="02020603050405020304" pitchFamily="18" charset="0"/>
              </a:rPr>
              <a:t>, </a:t>
            </a:r>
            <a:r>
              <a:rPr lang="en-US" sz="2200" dirty="0" err="1">
                <a:solidFill>
                  <a:srgbClr val="7030A0"/>
                </a:solidFill>
                <a:latin typeface="Times New Roman" panose="02020603050405020304" pitchFamily="18" charset="0"/>
                <a:cs typeface="Times New Roman" panose="02020603050405020304" pitchFamily="18" charset="0"/>
              </a:rPr>
              <a:t>Nandyal</a:t>
            </a:r>
            <a:r>
              <a:rPr lang="en-US" sz="2200" dirty="0">
                <a:solidFill>
                  <a:srgbClr val="7030A0"/>
                </a:solidFill>
                <a:latin typeface="Times New Roman" panose="02020603050405020304" pitchFamily="18" charset="0"/>
                <a:cs typeface="Times New Roman" panose="02020603050405020304" pitchFamily="18" charset="0"/>
              </a:rPr>
              <a:t> (Dist.), AP</a:t>
            </a:r>
            <a:endParaRPr lang="en-IN" sz="2200" dirty="0">
              <a:solidFill>
                <a:srgbClr val="7030A0"/>
              </a:solidFill>
              <a:latin typeface="Times New Roman" panose="02020603050405020304" pitchFamily="18" charset="0"/>
              <a:cs typeface="Times New Roman" panose="02020603050405020304" pitchFamily="18" charset="0"/>
            </a:endParaRPr>
          </a:p>
          <a:p>
            <a:pPr marL="0" indent="0">
              <a:buNone/>
            </a:pPr>
            <a:r>
              <a:rPr lang="en-IN" sz="2200" b="1" dirty="0">
                <a:solidFill>
                  <a:srgbClr val="7030A0"/>
                </a:solidFill>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Under the external guidance</a:t>
            </a:r>
            <a:r>
              <a:rPr lang="en-IN" sz="2200" b="1" dirty="0">
                <a:solidFill>
                  <a:srgbClr val="7030A0"/>
                </a:solidFill>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of </a:t>
            </a:r>
            <a:r>
              <a:rPr lang="en-IN" sz="2200" b="1" dirty="0">
                <a:solidFill>
                  <a:srgbClr val="7030A0"/>
                </a:solidFill>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 Under the internal guidance of</a:t>
            </a:r>
            <a:r>
              <a:rPr lang="en-IN" sz="2200" b="1" dirty="0">
                <a:solidFill>
                  <a:srgbClr val="7030A0"/>
                </a:solidFill>
                <a:latin typeface="Times New Roman" panose="02020603050405020304" pitchFamily="18" charset="0"/>
                <a:cs typeface="Times New Roman" panose="02020603050405020304" pitchFamily="18" charset="0"/>
              </a:rPr>
              <a:t>                                        </a:t>
            </a:r>
          </a:p>
          <a:p>
            <a:pPr marL="0" indent="0">
              <a:buNone/>
            </a:pPr>
            <a:r>
              <a:rPr lang="en-IN" sz="2200" b="1" dirty="0">
                <a:solidFill>
                  <a:srgbClr val="7030A0"/>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Mr. B. Luke Prakash                                                       Mrs. M. </a:t>
            </a:r>
            <a:r>
              <a:rPr lang="en-IN" sz="2200" dirty="0" err="1">
                <a:latin typeface="Times New Roman" panose="02020603050405020304" pitchFamily="18" charset="0"/>
                <a:cs typeface="Times New Roman" panose="02020603050405020304" pitchFamily="18" charset="0"/>
              </a:rPr>
              <a:t>Mehetaj</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M.Tech</a:t>
            </a: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Deputy Executive Engineer                                            Assistant professor (</a:t>
            </a:r>
            <a:r>
              <a:rPr lang="en-IN" sz="2200" dirty="0" err="1">
                <a:latin typeface="Times New Roman" panose="02020603050405020304" pitchFamily="18" charset="0"/>
                <a:cs typeface="Times New Roman" panose="02020603050405020304" pitchFamily="18" charset="0"/>
              </a:rPr>
              <a:t>Adhoc</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AP TRANSCO 132/33 KV SS                                       Department of EEE</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Banaganapally</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Nandyal</a:t>
            </a:r>
            <a:r>
              <a:rPr lang="en-IN" sz="2200" dirty="0">
                <a:latin typeface="Times New Roman" panose="02020603050405020304" pitchFamily="18" charset="0"/>
                <a:cs typeface="Times New Roman" panose="02020603050405020304" pitchFamily="18" charset="0"/>
              </a:rPr>
              <a:t> (Dist.)                                      JNTUA college of Engineering</a:t>
            </a:r>
          </a:p>
          <a:p>
            <a:pPr marL="0" indent="0">
              <a:buNone/>
            </a:pPr>
            <a:r>
              <a:rPr lang="en-IN" sz="2200" dirty="0">
                <a:latin typeface="Times New Roman" panose="02020603050405020304" pitchFamily="18" charset="0"/>
                <a:cs typeface="Times New Roman" panose="02020603050405020304" pitchFamily="18" charset="0"/>
              </a:rPr>
              <a:t>	Andhra Pradesh                                                               </a:t>
            </a:r>
            <a:r>
              <a:rPr lang="en-IN" sz="2200" dirty="0" err="1">
                <a:latin typeface="Times New Roman" panose="02020603050405020304" pitchFamily="18" charset="0"/>
                <a:cs typeface="Times New Roman" panose="02020603050405020304" pitchFamily="18" charset="0"/>
              </a:rPr>
              <a:t>Kalikiri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Annamayya</a:t>
            </a:r>
            <a:r>
              <a:rPr lang="en-IN" sz="2200" dirty="0">
                <a:latin typeface="Times New Roman" panose="02020603050405020304" pitchFamily="18" charset="0"/>
                <a:cs typeface="Times New Roman" panose="02020603050405020304" pitchFamily="18" charset="0"/>
              </a:rPr>
              <a:t> (Dist.), AP</a:t>
            </a:r>
          </a:p>
          <a:p>
            <a:pPr marL="0" indent="0">
              <a:buNone/>
            </a:pPr>
            <a:r>
              <a:rPr lang="en-IN" sz="22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                                                                                                                             Presented by</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 Krishna Pradeep Reddy – 21KA5A0201                                   </a:t>
            </a:r>
            <a:r>
              <a:rPr lang="en-IN"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7005FF0-9F57-3CE9-C070-337FB32F612D}"/>
              </a:ext>
            </a:extLst>
          </p:cNvPr>
          <p:cNvPicPr>
            <a:picLocks noChangeAspect="1"/>
          </p:cNvPicPr>
          <p:nvPr/>
        </p:nvPicPr>
        <p:blipFill>
          <a:blip r:embed="rId2"/>
          <a:stretch>
            <a:fillRect/>
          </a:stretch>
        </p:blipFill>
        <p:spPr>
          <a:xfrm>
            <a:off x="711852" y="201979"/>
            <a:ext cx="1646063" cy="1359526"/>
          </a:xfrm>
          <a:prstGeom prst="rect">
            <a:avLst/>
          </a:prstGeom>
        </p:spPr>
      </p:pic>
    </p:spTree>
    <p:extLst>
      <p:ext uri="{BB962C8B-B14F-4D97-AF65-F5344CB8AC3E}">
        <p14:creationId xmlns:p14="http://schemas.microsoft.com/office/powerpoint/2010/main" val="161438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72635-4F96-AC56-5CBA-E666B803B9B3}"/>
              </a:ext>
            </a:extLst>
          </p:cNvPr>
          <p:cNvSpPr>
            <a:spLocks noGrp="1"/>
          </p:cNvSpPr>
          <p:nvPr>
            <p:ph idx="1"/>
          </p:nvPr>
        </p:nvSpPr>
        <p:spPr>
          <a:xfrm>
            <a:off x="164592" y="0"/>
            <a:ext cx="11878056" cy="6775704"/>
          </a:xfrm>
        </p:spPr>
        <p:txBody>
          <a:bodyPr>
            <a:noAutofit/>
          </a:bodyPr>
          <a:lstStyle/>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Capacitance voltage transformer (CVT)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steps down high voltage input signals and provide low voltage signals which can easily measure through measuring instrument.</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used for filtering high frequency communication signals from power frequency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50 Hz which may harm equipment present in substation.</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specifications are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Highest system voltage KV (rms) : </a:t>
            </a:r>
            <a:r>
              <a:rPr lang="en-US" sz="2400" dirty="0">
                <a:latin typeface="Times New Roman" panose="02020603050405020304" pitchFamily="18" charset="0"/>
                <a:cs typeface="Times New Roman" panose="02020603050405020304" pitchFamily="18" charset="0"/>
              </a:rPr>
              <a:t>145 KV</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System fault level KA (rms) : </a:t>
            </a:r>
            <a:r>
              <a:rPr lang="en-US" sz="2400" dirty="0">
                <a:latin typeface="Times New Roman" panose="02020603050405020304" pitchFamily="18" charset="0"/>
                <a:cs typeface="Times New Roman" panose="02020603050405020304" pitchFamily="18" charset="0"/>
              </a:rPr>
              <a:t>31.5 KA</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Rated lighting impulse voltage : </a:t>
            </a:r>
            <a:r>
              <a:rPr lang="en-US" sz="2400" dirty="0">
                <a:latin typeface="Times New Roman" panose="02020603050405020304" pitchFamily="18" charset="0"/>
                <a:cs typeface="Times New Roman" panose="02020603050405020304" pitchFamily="18" charset="0"/>
              </a:rPr>
              <a:t>650 KV</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Rated voltage factor : </a:t>
            </a:r>
            <a:r>
              <a:rPr lang="en-US" sz="2400" dirty="0">
                <a:latin typeface="Times New Roman" panose="02020603050405020304" pitchFamily="18" charset="0"/>
                <a:cs typeface="Times New Roman" panose="02020603050405020304" pitchFamily="18" charset="0"/>
              </a:rPr>
              <a:t>1.5 for 30 sec &amp; 1.2 continuous           </a:t>
            </a:r>
            <a:r>
              <a:rPr lang="en-US" sz="2000" b="1" dirty="0">
                <a:latin typeface="Times New Roman" panose="02020603050405020304" pitchFamily="18" charset="0"/>
                <a:cs typeface="Times New Roman" panose="02020603050405020304" pitchFamily="18" charset="0"/>
              </a:rPr>
              <a:t>Fig – 3 : </a:t>
            </a:r>
            <a:r>
              <a:rPr lang="en-US" sz="2000" dirty="0">
                <a:latin typeface="Times New Roman" panose="02020603050405020304" pitchFamily="18" charset="0"/>
                <a:cs typeface="Times New Roman" panose="02020603050405020304" pitchFamily="18" charset="0"/>
              </a:rPr>
              <a:t>CVT</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i="1" dirty="0">
              <a:latin typeface="Times New Roman" panose="02020603050405020304" pitchFamily="18" charset="0"/>
              <a:cs typeface="Times New Roman" panose="02020603050405020304" pitchFamily="18" charset="0"/>
            </a:endParaRPr>
          </a:p>
          <a:p>
            <a:pPr marL="0" indent="0">
              <a:buNone/>
            </a:pPr>
            <a:endParaRPr lang="en-IN" sz="2400" i="1" dirty="0">
              <a:latin typeface="Times New Roman" panose="02020603050405020304" pitchFamily="18" charset="0"/>
              <a:cs typeface="Times New Roman" panose="02020603050405020304" pitchFamily="18" charset="0"/>
            </a:endParaRPr>
          </a:p>
          <a:p>
            <a:pPr marL="0" indent="0">
              <a:buNone/>
            </a:pPr>
            <a:r>
              <a:rPr lang="en-IN" sz="2400" i="1" dirty="0">
                <a:latin typeface="Times New Roman" panose="02020603050405020304" pitchFamily="18" charset="0"/>
                <a:cs typeface="Times New Roman" panose="02020603050405020304" pitchFamily="18" charset="0"/>
              </a:rPr>
              <a:t>                                                                                             </a:t>
            </a:r>
          </a:p>
          <a:p>
            <a:pPr marL="0" indent="0">
              <a:buNone/>
            </a:pPr>
            <a:endParaRPr lang="en-IN" sz="2400" b="1" i="1" dirty="0">
              <a:latin typeface="Times New Roman" panose="02020603050405020304" pitchFamily="18" charset="0"/>
              <a:cs typeface="Times New Roman" panose="02020603050405020304" pitchFamily="18" charset="0"/>
            </a:endParaRPr>
          </a:p>
          <a:p>
            <a:pPr marL="0" indent="0">
              <a:buNone/>
            </a:pPr>
            <a:r>
              <a:rPr lang="en-IN" sz="2400" b="1" i="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C5BE63F-875E-BB2E-D487-F5949EC60E52}"/>
              </a:ext>
            </a:extLst>
          </p:cNvPr>
          <p:cNvPicPr>
            <a:picLocks noChangeAspect="1"/>
          </p:cNvPicPr>
          <p:nvPr/>
        </p:nvPicPr>
        <p:blipFill>
          <a:blip r:embed="rId2"/>
          <a:stretch>
            <a:fillRect/>
          </a:stretch>
        </p:blipFill>
        <p:spPr>
          <a:xfrm>
            <a:off x="8175210" y="2883814"/>
            <a:ext cx="3097036" cy="3010673"/>
          </a:xfrm>
          <a:prstGeom prst="rect">
            <a:avLst/>
          </a:prstGeom>
        </p:spPr>
      </p:pic>
    </p:spTree>
    <p:extLst>
      <p:ext uri="{BB962C8B-B14F-4D97-AF65-F5344CB8AC3E}">
        <p14:creationId xmlns:p14="http://schemas.microsoft.com/office/powerpoint/2010/main" val="261026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A91978-4CD2-492C-87C5-78904925BF6F}"/>
              </a:ext>
            </a:extLst>
          </p:cNvPr>
          <p:cNvSpPr>
            <a:spLocks noGrp="1"/>
          </p:cNvSpPr>
          <p:nvPr>
            <p:ph idx="1"/>
          </p:nvPr>
        </p:nvSpPr>
        <p:spPr>
          <a:xfrm>
            <a:off x="101600" y="274319"/>
            <a:ext cx="11978640" cy="6402927"/>
          </a:xfrm>
        </p:spPr>
        <p:txBody>
          <a:bodyPr>
            <a:normAutofit/>
          </a:bodyPr>
          <a:lstStyle/>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Wave traps :</a:t>
            </a:r>
            <a:endParaRPr lang="en-US" sz="2400" i="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line trap, also known as wave trap, or high-frequency stopper, is a maintenance-free parallel resonant circuit, mounted inline on high-voltage (HV) AC transmission power lines to prevent the transmission of high frequency (40 kHz to 1000 kHz) carrier signals of power line communication to unwanted destinations.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rating of wave trap used is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Type : </a:t>
            </a:r>
            <a:r>
              <a:rPr lang="en-US" sz="2400" dirty="0">
                <a:latin typeface="Times New Roman" panose="02020603050405020304" pitchFamily="18" charset="0"/>
                <a:cs typeface="Times New Roman" panose="02020603050405020304" pitchFamily="18" charset="0"/>
              </a:rPr>
              <a:t>Suspension</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Inductance : </a:t>
            </a:r>
            <a:r>
              <a:rPr lang="en-US" sz="2400" dirty="0">
                <a:latin typeface="Times New Roman" panose="02020603050405020304" pitchFamily="18" charset="0"/>
                <a:cs typeface="Times New Roman" panose="02020603050405020304" pitchFamily="18" charset="0"/>
              </a:rPr>
              <a:t>0.2 </a:t>
            </a:r>
            <a:r>
              <a:rPr lang="en-US" sz="2400" dirty="0" err="1">
                <a:latin typeface="Times New Roman" panose="02020603050405020304" pitchFamily="18" charset="0"/>
                <a:cs typeface="Times New Roman" panose="02020603050405020304" pitchFamily="18" charset="0"/>
              </a:rPr>
              <a:t>mH</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Capacity : </a:t>
            </a:r>
            <a:r>
              <a:rPr lang="en-US" sz="2400" dirty="0">
                <a:latin typeface="Times New Roman" panose="02020603050405020304" pitchFamily="18" charset="0"/>
                <a:cs typeface="Times New Roman" panose="02020603050405020304" pitchFamily="18" charset="0"/>
              </a:rPr>
              <a:t>630 A</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Blocking band : </a:t>
            </a:r>
            <a:r>
              <a:rPr lang="en-US" sz="2400" dirty="0">
                <a:latin typeface="Times New Roman" panose="02020603050405020304" pitchFamily="18" charset="0"/>
                <a:cs typeface="Times New Roman" panose="02020603050405020304" pitchFamily="18" charset="0"/>
              </a:rPr>
              <a:t>250 – 500 </a:t>
            </a:r>
            <a:r>
              <a:rPr lang="en-US" sz="2400" dirty="0" err="1">
                <a:latin typeface="Times New Roman" panose="02020603050405020304" pitchFamily="18" charset="0"/>
                <a:cs typeface="Times New Roman" panose="02020603050405020304" pitchFamily="18" charset="0"/>
              </a:rPr>
              <a:t>KHz</a:t>
            </a:r>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Fig – 4 : </a:t>
            </a:r>
            <a:r>
              <a:rPr lang="en-US" sz="2000" dirty="0">
                <a:latin typeface="Times New Roman" panose="02020603050405020304" pitchFamily="18" charset="0"/>
                <a:cs typeface="Times New Roman" panose="02020603050405020304" pitchFamily="18" charset="0"/>
              </a:rPr>
              <a:t>Wave trap</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81532C-03DC-3F41-1D71-DF67F4E8A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814" y="2957180"/>
            <a:ext cx="3678865" cy="3006419"/>
          </a:xfrm>
          <a:prstGeom prst="rect">
            <a:avLst/>
          </a:prstGeom>
        </p:spPr>
      </p:pic>
    </p:spTree>
    <p:extLst>
      <p:ext uri="{BB962C8B-B14F-4D97-AF65-F5344CB8AC3E}">
        <p14:creationId xmlns:p14="http://schemas.microsoft.com/office/powerpoint/2010/main" val="13545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780B0-DB6C-F626-7FEE-22C8D3F6C1AF}"/>
              </a:ext>
            </a:extLst>
          </p:cNvPr>
          <p:cNvSpPr>
            <a:spLocks noGrp="1"/>
          </p:cNvSpPr>
          <p:nvPr>
            <p:ph idx="1"/>
          </p:nvPr>
        </p:nvSpPr>
        <p:spPr>
          <a:xfrm>
            <a:off x="193040" y="325120"/>
            <a:ext cx="11694160" cy="6400800"/>
          </a:xfrm>
        </p:spPr>
        <p:txBody>
          <a:bodyPr>
            <a:noAutofit/>
          </a:bodyPr>
          <a:lstStyle/>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Isolator :</a:t>
            </a:r>
            <a:endParaRPr lang="en-US" sz="2400" i="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Isolator is a manually operated mechanical switch that isolates the faulty section of substation. It is used to separate faulty section for repair from a healthy section in order to avoid the occurrence of severe faults. It is also called disconnector or disconnecting switch.</a:t>
            </a: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rating of  isolator is : </a:t>
            </a:r>
          </a:p>
          <a:p>
            <a:pPr marL="0" indent="0">
              <a:lnSpc>
                <a:spcPct val="150000"/>
              </a:lnSpc>
              <a:buNone/>
            </a:pPr>
            <a:r>
              <a:rPr lang="en-IN" sz="2400" b="1" dirty="0">
                <a:latin typeface="Times New Roman" panose="02020603050405020304" pitchFamily="18" charset="0"/>
                <a:cs typeface="Times New Roman" panose="02020603050405020304" pitchFamily="18" charset="0"/>
              </a:rPr>
              <a:t>		Off – load isolator : </a:t>
            </a:r>
            <a:r>
              <a:rPr lang="en-IN" sz="2400" dirty="0">
                <a:latin typeface="Times New Roman" panose="02020603050405020304" pitchFamily="18" charset="0"/>
                <a:cs typeface="Times New Roman" panose="02020603050405020304" pitchFamily="18" charset="0"/>
              </a:rPr>
              <a:t>800 A (132 KV side)</a:t>
            </a:r>
          </a:p>
          <a:p>
            <a:pPr marL="0" indent="0">
              <a:lnSpc>
                <a:spcPct val="150000"/>
              </a:lnSpc>
              <a:buNone/>
            </a:pPr>
            <a:r>
              <a:rPr lang="en-IN" sz="2400">
                <a:latin typeface="Times New Roman" panose="02020603050405020304" pitchFamily="18" charset="0"/>
                <a:cs typeface="Times New Roman" panose="02020603050405020304" pitchFamily="18" charset="0"/>
              </a:rPr>
              <a:t>                                                           400 </a:t>
            </a:r>
            <a:r>
              <a:rPr lang="en-IN" sz="2400" dirty="0">
                <a:latin typeface="Times New Roman" panose="02020603050405020304" pitchFamily="18" charset="0"/>
                <a:cs typeface="Times New Roman" panose="02020603050405020304" pitchFamily="18" charset="0"/>
              </a:rPr>
              <a:t>A (33 KV side)</a:t>
            </a:r>
          </a:p>
          <a:p>
            <a:pPr marL="0" indent="0" algn="just">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Fig – 5 : </a:t>
            </a:r>
            <a:r>
              <a:rPr lang="en-IN" sz="2000" dirty="0">
                <a:latin typeface="Times New Roman" panose="02020603050405020304" pitchFamily="18" charset="0"/>
                <a:cs typeface="Times New Roman" panose="02020603050405020304" pitchFamily="18" charset="0"/>
              </a:rPr>
              <a:t>Isolator</a:t>
            </a:r>
            <a:endParaRPr lang="en-IN" sz="2000" b="1" dirty="0">
              <a:latin typeface="Times New Roman" panose="02020603050405020304" pitchFamily="18" charset="0"/>
              <a:cs typeface="Times New Roman" panose="02020603050405020304" pitchFamily="18" charset="0"/>
            </a:endParaRPr>
          </a:p>
          <a:p>
            <a:pPr marL="0" indent="0">
              <a:lnSpc>
                <a:spcPct val="150000"/>
              </a:lnSpc>
              <a:buNone/>
            </a:pPr>
            <a:r>
              <a:rPr lang="en-IN" sz="2400"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C783B751-0AA2-A608-F518-A555CA0A4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092" y="3112048"/>
            <a:ext cx="3723250" cy="2516878"/>
          </a:xfrm>
          <a:prstGeom prst="rect">
            <a:avLst/>
          </a:prstGeom>
        </p:spPr>
      </p:pic>
    </p:spTree>
    <p:extLst>
      <p:ext uri="{BB962C8B-B14F-4D97-AF65-F5344CB8AC3E}">
        <p14:creationId xmlns:p14="http://schemas.microsoft.com/office/powerpoint/2010/main" val="388328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827F1-7DF9-C086-36F8-97DE1EF1F3B0}"/>
              </a:ext>
            </a:extLst>
          </p:cNvPr>
          <p:cNvSpPr>
            <a:spLocks noGrp="1"/>
          </p:cNvSpPr>
          <p:nvPr>
            <p:ph idx="1"/>
          </p:nvPr>
        </p:nvSpPr>
        <p:spPr>
          <a:xfrm>
            <a:off x="159488" y="0"/>
            <a:ext cx="11695814" cy="6858000"/>
          </a:xfrm>
        </p:spPr>
        <p:txBody>
          <a:bodyPr>
            <a:normAutofit lnSpcReduction="10000"/>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Circuit Breaker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 circuit breaker is defined as a switching device that can be operated manually or automatically for controlling and protecting an electrical power system. It consists of two main contacts: a fixed contact and a moving contact. The contacts are normally closed and allow current to flow through the circuit. When a fault occurs, such as a short circuit or an overload, the contacts are separated by a mechanism that releases stored potential energy. This mechanism can be spring-operated, pneumatic, hydraulic, or magnetic.</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                                                                     Fig – 6 : </a:t>
            </a:r>
            <a:r>
              <a:rPr lang="en-US" sz="2000" dirty="0">
                <a:latin typeface="Times New Roman" panose="02020603050405020304" pitchFamily="18" charset="0"/>
                <a:cs typeface="Times New Roman" panose="02020603050405020304" pitchFamily="18" charset="0"/>
              </a:rPr>
              <a:t>Circuit breaker</a:t>
            </a:r>
          </a:p>
        </p:txBody>
      </p:sp>
      <p:pic>
        <p:nvPicPr>
          <p:cNvPr id="7" name="Picture 6">
            <a:extLst>
              <a:ext uri="{FF2B5EF4-FFF2-40B4-BE49-F238E27FC236}">
                <a16:creationId xmlns:a16="http://schemas.microsoft.com/office/drawing/2014/main" id="{C9399E1B-7EC5-D481-A9EA-1EEA83235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11" y="3668233"/>
            <a:ext cx="4104167" cy="2464476"/>
          </a:xfrm>
          <a:prstGeom prst="rect">
            <a:avLst/>
          </a:prstGeom>
        </p:spPr>
      </p:pic>
    </p:spTree>
    <p:extLst>
      <p:ext uri="{BB962C8B-B14F-4D97-AF65-F5344CB8AC3E}">
        <p14:creationId xmlns:p14="http://schemas.microsoft.com/office/powerpoint/2010/main" val="355331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DC95B3-AC10-3C54-2DDA-9890CF1E510A}"/>
              </a:ext>
            </a:extLst>
          </p:cNvPr>
          <p:cNvSpPr>
            <a:spLocks noGrp="1"/>
          </p:cNvSpPr>
          <p:nvPr>
            <p:ph idx="1"/>
          </p:nvPr>
        </p:nvSpPr>
        <p:spPr>
          <a:xfrm>
            <a:off x="87087" y="223284"/>
            <a:ext cx="11832012" cy="643269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ratings of circuit breaker are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For 132 KV side SF6 circuit breaker is used :</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Rated lighting impulse withstand voltage : </a:t>
            </a:r>
            <a:r>
              <a:rPr lang="en-US" sz="2400" dirty="0">
                <a:latin typeface="Times New Roman" panose="02020603050405020304" pitchFamily="18" charset="0"/>
                <a:cs typeface="Times New Roman" panose="02020603050405020304" pitchFamily="18" charset="0"/>
              </a:rPr>
              <a:t>650 KV</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Rated short circuit breaking current : </a:t>
            </a:r>
            <a:r>
              <a:rPr lang="en-US" sz="2400" dirty="0">
                <a:latin typeface="Times New Roman" panose="02020603050405020304" pitchFamily="18" charset="0"/>
                <a:cs typeface="Times New Roman" panose="02020603050405020304" pitchFamily="18" charset="0"/>
              </a:rPr>
              <a:t>31.5 KA</a:t>
            </a:r>
          </a:p>
          <a:p>
            <a:pPr marL="0" indent="0">
              <a:buNone/>
            </a:pPr>
            <a:r>
              <a:rPr lang="en-US" sz="2400" b="1" dirty="0">
                <a:latin typeface="Times New Roman" panose="02020603050405020304" pitchFamily="18" charset="0"/>
                <a:cs typeface="Times New Roman" panose="02020603050405020304" pitchFamily="18" charset="0"/>
              </a:rPr>
              <a:t>	Rated operating pressure : </a:t>
            </a:r>
            <a:r>
              <a:rPr lang="en-US" sz="2400" dirty="0">
                <a:latin typeface="Times New Roman" panose="02020603050405020304" pitchFamily="18" charset="0"/>
                <a:cs typeface="Times New Roman" panose="02020603050405020304" pitchFamily="18" charset="0"/>
              </a:rPr>
              <a:t>15 kg/cm^2 – g</a:t>
            </a:r>
          </a:p>
          <a:p>
            <a:pPr marL="0" indent="0">
              <a:buNone/>
            </a:pPr>
            <a:r>
              <a:rPr lang="en-US" sz="2400" b="1" dirty="0">
                <a:latin typeface="Times New Roman" panose="02020603050405020304" pitchFamily="18" charset="0"/>
                <a:cs typeface="Times New Roman" panose="02020603050405020304" pitchFamily="18" charset="0"/>
              </a:rPr>
              <a:t>	Rated duration of short circuit current : </a:t>
            </a:r>
            <a:r>
              <a:rPr lang="en-US" sz="2400" dirty="0">
                <a:latin typeface="Times New Roman" panose="02020603050405020304" pitchFamily="18" charset="0"/>
                <a:cs typeface="Times New Roman" panose="02020603050405020304" pitchFamily="18" charset="0"/>
              </a:rPr>
              <a:t>31.5 KA for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 sec</a:t>
            </a:r>
          </a:p>
          <a:p>
            <a:pPr marL="0" indent="0">
              <a:buNone/>
            </a:pPr>
            <a:r>
              <a:rPr lang="en-US" sz="2400" b="1" dirty="0">
                <a:latin typeface="Times New Roman" panose="02020603050405020304" pitchFamily="18" charset="0"/>
                <a:cs typeface="Times New Roman" panose="02020603050405020304" pitchFamily="18" charset="0"/>
              </a:rPr>
              <a:t>	Rated voltage : </a:t>
            </a:r>
            <a:r>
              <a:rPr lang="en-US" sz="2400" dirty="0">
                <a:latin typeface="Times New Roman" panose="02020603050405020304" pitchFamily="18" charset="0"/>
                <a:cs typeface="Times New Roman" panose="02020603050405020304" pitchFamily="18" charset="0"/>
              </a:rPr>
              <a:t>145 KV</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Rated normal current : </a:t>
            </a:r>
            <a:r>
              <a:rPr lang="en-US" sz="2400" dirty="0">
                <a:latin typeface="Times New Roman" panose="02020603050405020304" pitchFamily="18" charset="0"/>
                <a:cs typeface="Times New Roman" panose="02020603050405020304" pitchFamily="18" charset="0"/>
              </a:rPr>
              <a:t>3150 A</a:t>
            </a:r>
          </a:p>
          <a:p>
            <a:pPr marL="0" indent="0">
              <a:buNone/>
            </a:pPr>
            <a:r>
              <a:rPr lang="en-US" sz="2400" b="1" dirty="0">
                <a:latin typeface="Times New Roman" panose="02020603050405020304" pitchFamily="18" charset="0"/>
                <a:cs typeface="Times New Roman" panose="02020603050405020304" pitchFamily="18" charset="0"/>
              </a:rPr>
              <a:t>	Rated gas pressure : </a:t>
            </a:r>
            <a:r>
              <a:rPr lang="en-US" sz="2400" dirty="0">
                <a:latin typeface="Times New Roman" panose="02020603050405020304" pitchFamily="18" charset="0"/>
                <a:cs typeface="Times New Roman" panose="02020603050405020304" pitchFamily="18" charset="0"/>
              </a:rPr>
              <a:t>5 kg/cm^2 - g</a:t>
            </a:r>
            <a:r>
              <a:rPr lang="en-US" sz="24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33 KV side vacuum circuit breaker is used :</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Rated normal current : </a:t>
            </a:r>
            <a:r>
              <a:rPr lang="en-US" sz="2400" dirty="0">
                <a:latin typeface="Times New Roman" panose="02020603050405020304" pitchFamily="18" charset="0"/>
                <a:cs typeface="Times New Roman" panose="02020603050405020304" pitchFamily="18" charset="0"/>
              </a:rPr>
              <a:t>1250 A</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Rated normal voltage : </a:t>
            </a:r>
            <a:r>
              <a:rPr lang="en-US" sz="2400" dirty="0">
                <a:latin typeface="Times New Roman" panose="02020603050405020304" pitchFamily="18" charset="0"/>
                <a:cs typeface="Times New Roman" panose="02020603050405020304" pitchFamily="18" charset="0"/>
              </a:rPr>
              <a:t>36 KV</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Short circuit braking current : </a:t>
            </a:r>
            <a:r>
              <a:rPr lang="en-US" sz="2400" dirty="0">
                <a:latin typeface="Times New Roman" panose="02020603050405020304" pitchFamily="18" charset="0"/>
                <a:cs typeface="Times New Roman" panose="02020603050405020304" pitchFamily="18" charset="0"/>
              </a:rPr>
              <a:t>25 KA</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Short time current : </a:t>
            </a:r>
            <a:r>
              <a:rPr lang="en-US" sz="2400" dirty="0">
                <a:latin typeface="Times New Roman" panose="02020603050405020304" pitchFamily="18" charset="0"/>
                <a:cs typeface="Times New Roman" panose="02020603050405020304" pitchFamily="18" charset="0"/>
              </a:rPr>
              <a:t>25 KA for 3 sec</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80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2A3CA-AD6F-7509-55E7-DF70C8C43410}"/>
              </a:ext>
            </a:extLst>
          </p:cNvPr>
          <p:cNvSpPr>
            <a:spLocks noGrp="1"/>
          </p:cNvSpPr>
          <p:nvPr>
            <p:ph idx="1"/>
          </p:nvPr>
        </p:nvSpPr>
        <p:spPr>
          <a:xfrm>
            <a:off x="1" y="130629"/>
            <a:ext cx="11844670" cy="6640286"/>
          </a:xfrm>
        </p:spPr>
        <p:txBody>
          <a:bodyPr>
            <a:noAutofit/>
          </a:bodyPr>
          <a:lstStyle/>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Current transformer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It is used to measure current across transmission line to check how much current flowing through it.</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The ratings are : 400/1 A (132 KV side)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300/1 A (33 KV side)                      </a:t>
            </a:r>
            <a:r>
              <a:rPr lang="en-US" sz="2000" b="1" dirty="0">
                <a:latin typeface="Times New Roman" panose="02020603050405020304" pitchFamily="18" charset="0"/>
                <a:cs typeface="Times New Roman" panose="02020603050405020304" pitchFamily="18" charset="0"/>
              </a:rPr>
              <a:t>Fig - 7 : </a:t>
            </a:r>
            <a:r>
              <a:rPr lang="en-US" sz="2000" dirty="0">
                <a:latin typeface="Times New Roman" panose="02020603050405020304" pitchFamily="18" charset="0"/>
                <a:cs typeface="Times New Roman" panose="02020603050405020304" pitchFamily="18" charset="0"/>
              </a:rPr>
              <a:t>Current transformer</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Potential transformer</a:t>
            </a:r>
            <a:r>
              <a:rPr lang="en-IN" sz="2400" dirty="0">
                <a:solidFill>
                  <a:srgbClr val="FF0000"/>
                </a:solidFill>
                <a:latin typeface="Times New Roman" panose="02020603050405020304" pitchFamily="18" charset="0"/>
                <a:cs typeface="Times New Roman" panose="02020603050405020304" pitchFamily="18" charset="0"/>
              </a:rPr>
              <a:t> :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It is used to measure voltage across the transmission line  and it is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connected at the end of bus bars.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The ratings are : 132 KV/ 110 V</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33 KV/ 110 V                                              </a:t>
            </a:r>
            <a:r>
              <a:rPr lang="en-US" sz="2000" b="1" dirty="0">
                <a:latin typeface="Times New Roman" panose="02020603050405020304" pitchFamily="18" charset="0"/>
                <a:cs typeface="Times New Roman" panose="02020603050405020304" pitchFamily="18" charset="0"/>
              </a:rPr>
              <a:t>Fig - 8 : </a:t>
            </a:r>
            <a:r>
              <a:rPr lang="en-US" sz="2000" dirty="0">
                <a:latin typeface="Times New Roman" panose="02020603050405020304" pitchFamily="18" charset="0"/>
                <a:cs typeface="Times New Roman" panose="02020603050405020304" pitchFamily="18" charset="0"/>
              </a:rPr>
              <a:t>Potential transformer</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2A8BC3-70B0-928F-0D10-10BF666AD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813" y="1124802"/>
            <a:ext cx="3636335" cy="1533338"/>
          </a:xfrm>
          <a:prstGeom prst="rect">
            <a:avLst/>
          </a:prstGeom>
        </p:spPr>
      </p:pic>
      <p:pic>
        <p:nvPicPr>
          <p:cNvPr id="9" name="Picture 8">
            <a:extLst>
              <a:ext uri="{FF2B5EF4-FFF2-40B4-BE49-F238E27FC236}">
                <a16:creationId xmlns:a16="http://schemas.microsoft.com/office/drawing/2014/main" id="{B2EEAD5B-73CC-1AB4-EC82-DF1C48EE96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3662" y="4034350"/>
            <a:ext cx="3293345" cy="2015576"/>
          </a:xfrm>
          <a:prstGeom prst="rect">
            <a:avLst/>
          </a:prstGeom>
        </p:spPr>
      </p:pic>
    </p:spTree>
    <p:extLst>
      <p:ext uri="{BB962C8B-B14F-4D97-AF65-F5344CB8AC3E}">
        <p14:creationId xmlns:p14="http://schemas.microsoft.com/office/powerpoint/2010/main" val="357649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456F2-8749-85C1-F8DA-9D2B047FB884}"/>
              </a:ext>
            </a:extLst>
          </p:cNvPr>
          <p:cNvSpPr>
            <a:spLocks noGrp="1"/>
          </p:cNvSpPr>
          <p:nvPr>
            <p:ph idx="1"/>
          </p:nvPr>
        </p:nvSpPr>
        <p:spPr>
          <a:xfrm>
            <a:off x="170121" y="106326"/>
            <a:ext cx="11919098" cy="6860531"/>
          </a:xfrm>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Power Transformer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Power transformer is defined as a transformer that operates with high voltages and currents in the power system network. It is mainly used to increase or decrease the voltage level between the generator and the distribution circuits. A power transformer has two or more windings that are magnetically coupled through a core. A varying current in one winding creates a varying magnetic flux in the core, which induces a varying voltage in the other windings. The ratio of the voltages in the primary and secondary windings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depends on the number of turns in each winding.</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Fig – 9 : </a:t>
            </a:r>
            <a:r>
              <a:rPr lang="en-US" sz="2000" dirty="0">
                <a:latin typeface="Times New Roman" panose="02020603050405020304" pitchFamily="18" charset="0"/>
                <a:cs typeface="Times New Roman" panose="02020603050405020304" pitchFamily="18" charset="0"/>
              </a:rPr>
              <a:t>Power Transformer </a:t>
            </a:r>
            <a:r>
              <a:rPr lang="en-US" sz="2400"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F1A0B0-CDD1-5D4D-1D79-B126E75E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665" y="3886200"/>
            <a:ext cx="5127677" cy="2301949"/>
          </a:xfrm>
          <a:prstGeom prst="rect">
            <a:avLst/>
          </a:prstGeom>
        </p:spPr>
      </p:pic>
    </p:spTree>
    <p:extLst>
      <p:ext uri="{BB962C8B-B14F-4D97-AF65-F5344CB8AC3E}">
        <p14:creationId xmlns:p14="http://schemas.microsoft.com/office/powerpoint/2010/main" val="222458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85E6C-165F-6AE5-E265-FDA2803C3A25}"/>
              </a:ext>
            </a:extLst>
          </p:cNvPr>
          <p:cNvSpPr>
            <a:spLocks noGrp="1"/>
          </p:cNvSpPr>
          <p:nvPr>
            <p:ph idx="1"/>
          </p:nvPr>
        </p:nvSpPr>
        <p:spPr>
          <a:xfrm>
            <a:off x="180753" y="297712"/>
            <a:ext cx="11812773" cy="6453962"/>
          </a:xfrm>
        </p:spPr>
        <p:txBody>
          <a:bodyPr>
            <a:normAutofit fontScale="25000" lnSpcReduction="20000"/>
          </a:bodyPr>
          <a:lstStyle/>
          <a:p>
            <a:pPr marL="0" indent="0">
              <a:buNone/>
            </a:pPr>
            <a:r>
              <a:rPr lang="en-US" sz="9600" dirty="0">
                <a:latin typeface="Times New Roman" panose="02020603050405020304" pitchFamily="18" charset="0"/>
                <a:cs typeface="Times New Roman" panose="02020603050405020304" pitchFamily="18" charset="0"/>
              </a:rPr>
              <a:t>The ratings of power transformer are                                                                     </a:t>
            </a:r>
          </a:p>
          <a:p>
            <a:pPr marL="0" indent="0">
              <a:buNone/>
            </a:pPr>
            <a:r>
              <a:rPr lang="en-US" sz="9600" dirty="0">
                <a:latin typeface="Times New Roman" panose="02020603050405020304" pitchFamily="18" charset="0"/>
                <a:cs typeface="Times New Roman" panose="02020603050405020304" pitchFamily="18" charset="0"/>
              </a:rPr>
              <a:t>1)	</a:t>
            </a:r>
            <a:r>
              <a:rPr lang="en-US" sz="9600" b="1" dirty="0">
                <a:latin typeface="Times New Roman" panose="02020603050405020304" pitchFamily="18" charset="0"/>
                <a:cs typeface="Times New Roman" panose="02020603050405020304" pitchFamily="18" charset="0"/>
              </a:rPr>
              <a:t>Rating : </a:t>
            </a:r>
            <a:r>
              <a:rPr lang="en-US" sz="9600" dirty="0">
                <a:latin typeface="Times New Roman" panose="02020603050405020304" pitchFamily="18" charset="0"/>
                <a:cs typeface="Times New Roman" panose="02020603050405020304" pitchFamily="18" charset="0"/>
              </a:rPr>
              <a:t>31.5 MVA</a:t>
            </a:r>
          </a:p>
          <a:p>
            <a:pPr marL="0" indent="0">
              <a:buNone/>
            </a:pP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Rated voltage ( HV) : </a:t>
            </a:r>
            <a:r>
              <a:rPr lang="en-US" sz="9600" dirty="0">
                <a:latin typeface="Times New Roman" panose="02020603050405020304" pitchFamily="18" charset="0"/>
                <a:cs typeface="Times New Roman" panose="02020603050405020304" pitchFamily="18" charset="0"/>
              </a:rPr>
              <a:t>132 KV</a:t>
            </a:r>
          </a:p>
          <a:p>
            <a:pPr marL="0" indent="0">
              <a:buNone/>
            </a:pP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Rated voltage (LV) : </a:t>
            </a:r>
            <a:r>
              <a:rPr lang="en-US" sz="9600" dirty="0">
                <a:latin typeface="Times New Roman" panose="02020603050405020304" pitchFamily="18" charset="0"/>
                <a:cs typeface="Times New Roman" panose="02020603050405020304" pitchFamily="18" charset="0"/>
              </a:rPr>
              <a:t>33 KV</a:t>
            </a:r>
          </a:p>
          <a:p>
            <a:pPr marL="0" indent="0">
              <a:buNone/>
            </a:pP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Rated current (HV) : </a:t>
            </a:r>
            <a:r>
              <a:rPr lang="en-US" sz="9600" dirty="0">
                <a:latin typeface="Times New Roman" panose="02020603050405020304" pitchFamily="18" charset="0"/>
                <a:cs typeface="Times New Roman" panose="02020603050405020304" pitchFamily="18" charset="0"/>
              </a:rPr>
              <a:t>137.77 A</a:t>
            </a:r>
          </a:p>
          <a:p>
            <a:pPr marL="0" indent="0">
              <a:buNone/>
            </a:pP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Rated current (LV) : </a:t>
            </a:r>
            <a:r>
              <a:rPr lang="en-US" sz="9600" dirty="0">
                <a:latin typeface="Times New Roman" panose="02020603050405020304" pitchFamily="18" charset="0"/>
                <a:cs typeface="Times New Roman" panose="02020603050405020304" pitchFamily="18" charset="0"/>
              </a:rPr>
              <a:t>551.10 A</a:t>
            </a:r>
          </a:p>
          <a:p>
            <a:pPr marL="0" indent="0">
              <a:buNone/>
            </a:pP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Temperature rise oil : </a:t>
            </a:r>
            <a:r>
              <a:rPr lang="en-US" sz="9600" dirty="0">
                <a:latin typeface="Times New Roman" panose="02020603050405020304" pitchFamily="18" charset="0"/>
                <a:cs typeface="Times New Roman" panose="02020603050405020304" pitchFamily="18" charset="0"/>
              </a:rPr>
              <a:t>50 C</a:t>
            </a:r>
          </a:p>
          <a:p>
            <a:pPr marL="0" indent="0">
              <a:buNone/>
            </a:pP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Temperature rise winding : </a:t>
            </a:r>
            <a:r>
              <a:rPr lang="en-US" sz="9600" dirty="0">
                <a:latin typeface="Times New Roman" panose="02020603050405020304" pitchFamily="18" charset="0"/>
                <a:cs typeface="Times New Roman" panose="02020603050405020304" pitchFamily="18" charset="0"/>
              </a:rPr>
              <a:t>55 C</a:t>
            </a:r>
          </a:p>
          <a:p>
            <a:pPr marL="0" indent="0">
              <a:buNone/>
            </a:pP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Type of cooling : </a:t>
            </a:r>
            <a:r>
              <a:rPr lang="en-US" sz="9600" dirty="0">
                <a:latin typeface="Times New Roman" panose="02020603050405020304" pitchFamily="18" charset="0"/>
                <a:cs typeface="Times New Roman" panose="02020603050405020304" pitchFamily="18" charset="0"/>
              </a:rPr>
              <a:t>ONAF</a:t>
            </a:r>
          </a:p>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2)	</a:t>
            </a:r>
            <a:r>
              <a:rPr lang="en-US" sz="9600" b="1" dirty="0">
                <a:latin typeface="Times New Roman" panose="02020603050405020304" pitchFamily="18" charset="0"/>
                <a:cs typeface="Times New Roman" panose="02020603050405020304" pitchFamily="18" charset="0"/>
              </a:rPr>
              <a:t>Rating : </a:t>
            </a:r>
            <a:r>
              <a:rPr lang="en-US" sz="9600" dirty="0">
                <a:latin typeface="Times New Roman" panose="02020603050405020304" pitchFamily="18" charset="0"/>
                <a:cs typeface="Times New Roman" panose="02020603050405020304" pitchFamily="18" charset="0"/>
              </a:rPr>
              <a:t>16 MVA</a:t>
            </a:r>
          </a:p>
          <a:p>
            <a:pPr marL="0" indent="0">
              <a:buNone/>
            </a:pP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Voltage at (HV / LV) : </a:t>
            </a:r>
            <a:r>
              <a:rPr lang="en-US" sz="9600" dirty="0">
                <a:latin typeface="Times New Roman" panose="02020603050405020304" pitchFamily="18" charset="0"/>
                <a:cs typeface="Times New Roman" panose="02020603050405020304" pitchFamily="18" charset="0"/>
              </a:rPr>
              <a:t>132/33  KV</a:t>
            </a:r>
          </a:p>
          <a:p>
            <a:pPr marL="0" indent="0">
              <a:buNone/>
            </a:pPr>
            <a:r>
              <a:rPr lang="en-US" sz="9600" b="1" dirty="0">
                <a:latin typeface="Times New Roman" panose="02020603050405020304" pitchFamily="18" charset="0"/>
                <a:cs typeface="Times New Roman" panose="02020603050405020304" pitchFamily="18" charset="0"/>
              </a:rPr>
              <a:t>	Line current at HV side : </a:t>
            </a:r>
            <a:r>
              <a:rPr lang="en-US" sz="9600" dirty="0">
                <a:latin typeface="Times New Roman" panose="02020603050405020304" pitchFamily="18" charset="0"/>
                <a:cs typeface="Times New Roman" panose="02020603050405020304" pitchFamily="18" charset="0"/>
              </a:rPr>
              <a:t>69.981 VA</a:t>
            </a:r>
          </a:p>
          <a:p>
            <a:pPr marL="0" indent="0">
              <a:buNone/>
            </a:pPr>
            <a:r>
              <a:rPr lang="en-US" sz="9600" b="1" dirty="0">
                <a:latin typeface="Times New Roman" panose="02020603050405020304" pitchFamily="18" charset="0"/>
                <a:cs typeface="Times New Roman" panose="02020603050405020304" pitchFamily="18" charset="0"/>
              </a:rPr>
              <a:t>	Line current at LV side : </a:t>
            </a:r>
            <a:r>
              <a:rPr lang="en-US" sz="9600" dirty="0">
                <a:latin typeface="Times New Roman" panose="02020603050405020304" pitchFamily="18" charset="0"/>
                <a:cs typeface="Times New Roman" panose="02020603050405020304" pitchFamily="18" charset="0"/>
              </a:rPr>
              <a:t>279.527 A</a:t>
            </a:r>
          </a:p>
          <a:p>
            <a:pPr marL="0" indent="0">
              <a:buNone/>
            </a:pPr>
            <a:r>
              <a:rPr lang="en-US" sz="9600" b="1" dirty="0">
                <a:latin typeface="Times New Roman" panose="02020603050405020304" pitchFamily="18" charset="0"/>
                <a:cs typeface="Times New Roman" panose="02020603050405020304" pitchFamily="18" charset="0"/>
              </a:rPr>
              <a:t>	Temperature rise oil over : </a:t>
            </a:r>
            <a:r>
              <a:rPr lang="en-US" sz="9600" dirty="0">
                <a:latin typeface="Times New Roman" panose="02020603050405020304" pitchFamily="18" charset="0"/>
                <a:cs typeface="Times New Roman" panose="02020603050405020304" pitchFamily="18" charset="0"/>
              </a:rPr>
              <a:t>40 C</a:t>
            </a:r>
          </a:p>
          <a:p>
            <a:pPr marL="0" indent="0">
              <a:buNone/>
            </a:pPr>
            <a:r>
              <a:rPr lang="en-US" sz="9600" b="1" dirty="0">
                <a:latin typeface="Times New Roman" panose="02020603050405020304" pitchFamily="18" charset="0"/>
                <a:cs typeface="Times New Roman" panose="02020603050405020304" pitchFamily="18" charset="0"/>
              </a:rPr>
              <a:t>	Temperature rise winding over :</a:t>
            </a:r>
            <a:r>
              <a:rPr lang="en-US" sz="9600" dirty="0">
                <a:latin typeface="Times New Roman" panose="02020603050405020304" pitchFamily="18" charset="0"/>
                <a:cs typeface="Times New Roman" panose="02020603050405020304" pitchFamily="18" charset="0"/>
              </a:rPr>
              <a:t> 45 C</a:t>
            </a:r>
          </a:p>
          <a:p>
            <a:pPr marL="0" indent="0">
              <a:buNone/>
            </a:pP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Type of cooling : </a:t>
            </a:r>
            <a:r>
              <a:rPr lang="en-US" sz="9600" dirty="0">
                <a:latin typeface="Times New Roman" panose="02020603050405020304" pitchFamily="18" charset="0"/>
                <a:cs typeface="Times New Roman" panose="02020603050405020304" pitchFamily="18" charset="0"/>
              </a:rPr>
              <a:t>ONAF</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700" dirty="0">
              <a:latin typeface="Times New Roman" panose="02020603050405020304" pitchFamily="18" charset="0"/>
              <a:cs typeface="Times New Roman" panose="02020603050405020304" pitchFamily="18" charset="0"/>
            </a:endParaRPr>
          </a:p>
          <a:p>
            <a:pPr marL="0" indent="0">
              <a:buNone/>
            </a:pPr>
            <a:r>
              <a:rPr lang="en-US" sz="700" b="1" dirty="0">
                <a:latin typeface="Times New Roman" panose="02020603050405020304" pitchFamily="18" charset="0"/>
                <a:cs typeface="Times New Roman" panose="02020603050405020304" pitchFamily="18" charset="0"/>
              </a:rPr>
              <a:t>	 </a:t>
            </a:r>
            <a:endParaRPr lang="en-US" sz="700" dirty="0">
              <a:latin typeface="Times New Roman" panose="02020603050405020304" pitchFamily="18" charset="0"/>
              <a:cs typeface="Times New Roman" panose="02020603050405020304" pitchFamily="18" charset="0"/>
            </a:endParaRPr>
          </a:p>
          <a:p>
            <a:pPr lvl="1"/>
            <a:endParaRPr lang="en-IN" sz="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26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938C1-4524-2955-BCDA-AB6A04244D12}"/>
              </a:ext>
            </a:extLst>
          </p:cNvPr>
          <p:cNvSpPr>
            <a:spLocks noGrp="1"/>
          </p:cNvSpPr>
          <p:nvPr>
            <p:ph idx="1"/>
          </p:nvPr>
        </p:nvSpPr>
        <p:spPr>
          <a:xfrm>
            <a:off x="380999" y="217714"/>
            <a:ext cx="11397343" cy="6477000"/>
          </a:xfrm>
        </p:spPr>
        <p:txBody>
          <a:bodyPr>
            <a:noAutofit/>
          </a:bodyPr>
          <a:lstStyle/>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Bus bars :</a:t>
            </a:r>
          </a:p>
          <a:p>
            <a:pPr marL="0" indent="0" algn="just">
              <a:lnSpc>
                <a:spcPct val="150000"/>
              </a:lnSpc>
              <a:buNone/>
            </a:pPr>
            <a:r>
              <a:rPr lang="en-US" sz="2400" b="0" i="0" dirty="0">
                <a:solidFill>
                  <a:srgbClr val="222222"/>
                </a:solidFill>
                <a:effectLst/>
                <a:latin typeface="Times New Roman" panose="02020603050405020304" pitchFamily="18" charset="0"/>
                <a:cs typeface="Times New Roman" panose="02020603050405020304" pitchFamily="18" charset="0"/>
              </a:rPr>
              <a:t>An electrical bus bar is defined as a conductor or a group of conductor used for collecting electric power from the incoming feeders and distributes them to the outgoing feeders. In other words, it is a type of electrical junction in which all the incoming and outgoing electrical current meets. Thus, the electrical bus bar collects the electric power at one location</a:t>
            </a:r>
            <a:r>
              <a:rPr lang="en-US" sz="2400" b="0" i="0" dirty="0">
                <a:solidFill>
                  <a:srgbClr val="222222"/>
                </a:solidFill>
                <a:effectLst/>
                <a:latin typeface="Nunito Sans" panose="020F0502020204030204" pitchFamily="2" charset="0"/>
              </a:rPr>
              <a:t>.</a:t>
            </a:r>
          </a:p>
          <a:p>
            <a:pPr marL="0" indent="0" algn="just">
              <a:lnSpc>
                <a:spcPct val="150000"/>
              </a:lnSpc>
              <a:buNone/>
            </a:pPr>
            <a:r>
              <a:rPr lang="en-US" sz="2400" dirty="0">
                <a:solidFill>
                  <a:srgbClr val="222222"/>
                </a:solidFill>
                <a:latin typeface="Times New Roman" panose="02020603050405020304" pitchFamily="18" charset="0"/>
                <a:cs typeface="Times New Roman" panose="02020603050405020304" pitchFamily="18" charset="0"/>
              </a:rPr>
              <a:t>There are two buses of rating 132 KV and 33 KV.</a:t>
            </a:r>
          </a:p>
          <a:p>
            <a:pPr marL="0" indent="0" algn="just">
              <a:lnSpc>
                <a:spcPct val="150000"/>
              </a:lnSpc>
              <a:buNone/>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solidFill>
                <a:srgbClr val="222222"/>
              </a:solidFill>
              <a:latin typeface="Nunito Sans" panose="020F0502020204030204" pitchFamily="2" charset="0"/>
              <a:cs typeface="Times New Roman" panose="02020603050405020304" pitchFamily="18" charset="0"/>
            </a:endParaRPr>
          </a:p>
          <a:p>
            <a:pPr marL="0" indent="0" algn="just">
              <a:lnSpc>
                <a:spcPct val="150000"/>
              </a:lnSpc>
              <a:buNone/>
            </a:pPr>
            <a:r>
              <a:rPr lang="en-US" sz="2400" dirty="0">
                <a:solidFill>
                  <a:srgbClr val="222222"/>
                </a:solidFill>
                <a:latin typeface="Nunito Sans" panose="020F0502020204030204" pitchFamily="2" charset="0"/>
                <a:cs typeface="Times New Roman" panose="02020603050405020304" pitchFamily="18" charset="0"/>
              </a:rPr>
              <a:t>                                                                                                        </a:t>
            </a:r>
            <a:r>
              <a:rPr lang="en-US" sz="2000" b="1" dirty="0">
                <a:solidFill>
                  <a:srgbClr val="222222"/>
                </a:solidFill>
                <a:latin typeface="Times New Roman" panose="02020603050405020304" pitchFamily="18" charset="0"/>
                <a:cs typeface="Times New Roman" panose="02020603050405020304" pitchFamily="18" charset="0"/>
              </a:rPr>
              <a:t>Fig – 10 : </a:t>
            </a:r>
            <a:r>
              <a:rPr lang="en-US" sz="2000" dirty="0">
                <a:solidFill>
                  <a:srgbClr val="222222"/>
                </a:solidFill>
                <a:latin typeface="Times New Roman" panose="02020603050405020304" pitchFamily="18" charset="0"/>
                <a:cs typeface="Times New Roman" panose="02020603050405020304" pitchFamily="18" charset="0"/>
              </a:rPr>
              <a:t>Bus bar</a:t>
            </a:r>
            <a:r>
              <a:rPr lang="en-US" sz="2400" dirty="0">
                <a:solidFill>
                  <a:srgbClr val="222222"/>
                </a:solidFill>
                <a:latin typeface="Nunito Sans" panose="020F0502020204030204" pitchFamily="2" charset="0"/>
                <a:cs typeface="Times New Roman" panose="02020603050405020304" pitchFamily="18" charset="0"/>
              </a:rPr>
              <a:t>  </a:t>
            </a:r>
          </a:p>
          <a:p>
            <a:pPr marL="0" indent="0" algn="just">
              <a:lnSpc>
                <a:spcPct val="150000"/>
              </a:lnSpc>
              <a:buNone/>
            </a:pPr>
            <a:endParaRPr lang="en-US" sz="2400" dirty="0">
              <a:solidFill>
                <a:srgbClr val="222222"/>
              </a:solidFill>
              <a:latin typeface="Nunito Sans" panose="020F0502020204030204" pitchFamily="2" charset="0"/>
              <a:cs typeface="Times New Roman" panose="02020603050405020304" pitchFamily="18" charset="0"/>
            </a:endParaRPr>
          </a:p>
          <a:p>
            <a:pPr marL="0" indent="0" algn="just">
              <a:lnSpc>
                <a:spcPct val="150000"/>
              </a:lnSpc>
              <a:buNone/>
            </a:pPr>
            <a:endParaRPr lang="en-US" sz="2400" dirty="0">
              <a:solidFill>
                <a:srgbClr val="222222"/>
              </a:solidFill>
              <a:latin typeface="Nunito Sans" panose="020F0502020204030204" pitchFamily="2" charset="0"/>
              <a:cs typeface="Times New Roman" panose="02020603050405020304" pitchFamily="18" charset="0"/>
            </a:endParaRPr>
          </a:p>
          <a:p>
            <a:pPr marL="0" indent="0" algn="just">
              <a:lnSpc>
                <a:spcPct val="150000"/>
              </a:lnSpc>
              <a:buNone/>
            </a:pPr>
            <a:endParaRPr lang="en-US" sz="2400" dirty="0">
              <a:solidFill>
                <a:srgbClr val="222222"/>
              </a:solidFill>
              <a:latin typeface="Nunito Sans" panose="020F0502020204030204" pitchFamily="2" charset="0"/>
              <a:cs typeface="Times New Roman" panose="02020603050405020304" pitchFamily="18" charset="0"/>
            </a:endParaRPr>
          </a:p>
          <a:p>
            <a:pPr marL="0" indent="0" algn="just">
              <a:lnSpc>
                <a:spcPct val="150000"/>
              </a:lnSpc>
              <a:buNone/>
            </a:pPr>
            <a:endParaRPr lang="en-US" sz="2400" dirty="0">
              <a:solidFill>
                <a:srgbClr val="222222"/>
              </a:solidFill>
              <a:latin typeface="Nunito Sans" panose="020F0502020204030204" pitchFamily="2" charset="0"/>
              <a:cs typeface="Times New Roman" panose="02020603050405020304" pitchFamily="18" charset="0"/>
            </a:endParaRPr>
          </a:p>
          <a:p>
            <a:pPr marL="0" indent="0" algn="just">
              <a:lnSpc>
                <a:spcPct val="150000"/>
              </a:lnSpc>
              <a:buNone/>
            </a:pPr>
            <a:r>
              <a:rPr lang="en-US" sz="2400" dirty="0">
                <a:solidFill>
                  <a:srgbClr val="222222"/>
                </a:solidFill>
                <a:latin typeface="Nunito Sans" panose="020F0502020204030204" pitchFamily="2" charset="0"/>
                <a:cs typeface="Times New Roman" panose="02020603050405020304" pitchFamily="18" charset="0"/>
              </a:rPr>
              <a:t>                                                                                                             </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85FEC0E-F6EB-F6F7-01FE-7D95452E7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314" y="3309256"/>
            <a:ext cx="3842656" cy="2506753"/>
          </a:xfrm>
          <a:prstGeom prst="rect">
            <a:avLst/>
          </a:prstGeom>
        </p:spPr>
      </p:pic>
    </p:spTree>
    <p:extLst>
      <p:ext uri="{BB962C8B-B14F-4D97-AF65-F5344CB8AC3E}">
        <p14:creationId xmlns:p14="http://schemas.microsoft.com/office/powerpoint/2010/main" val="2290620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C5641-6678-87EA-A7C5-106AEA23108C}"/>
              </a:ext>
            </a:extLst>
          </p:cNvPr>
          <p:cNvSpPr>
            <a:spLocks noGrp="1"/>
          </p:cNvSpPr>
          <p:nvPr>
            <p:ph idx="1"/>
          </p:nvPr>
        </p:nvSpPr>
        <p:spPr>
          <a:xfrm>
            <a:off x="0" y="318976"/>
            <a:ext cx="11993526" cy="6539023"/>
          </a:xfrm>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Control room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 room in which all equipment present in substation are controlled and a personnel will supervise the control room and take care of it.</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helpful in detecting faults by sitting in that room and not to be in field of substation.</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relay panels are also present in control room itself. So if a fault occurs relay panel will gives alarm or sound and trips the circuit.</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Fig – 11 : </a:t>
            </a:r>
            <a:r>
              <a:rPr lang="en-IN" sz="2000" dirty="0">
                <a:latin typeface="Times New Roman" panose="02020603050405020304" pitchFamily="18" charset="0"/>
                <a:cs typeface="Times New Roman" panose="02020603050405020304" pitchFamily="18" charset="0"/>
              </a:rPr>
              <a:t>Control room</a:t>
            </a:r>
          </a:p>
        </p:txBody>
      </p:sp>
      <p:pic>
        <p:nvPicPr>
          <p:cNvPr id="5" name="Picture 4">
            <a:extLst>
              <a:ext uri="{FF2B5EF4-FFF2-40B4-BE49-F238E27FC236}">
                <a16:creationId xmlns:a16="http://schemas.microsoft.com/office/drawing/2014/main" id="{B5E95713-3082-FDB4-ECBA-32432C451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135" y="3228248"/>
            <a:ext cx="4887685" cy="2860158"/>
          </a:xfrm>
          <a:prstGeom prst="rect">
            <a:avLst/>
          </a:prstGeom>
        </p:spPr>
      </p:pic>
    </p:spTree>
    <p:extLst>
      <p:ext uri="{BB962C8B-B14F-4D97-AF65-F5344CB8AC3E}">
        <p14:creationId xmlns:p14="http://schemas.microsoft.com/office/powerpoint/2010/main" val="372836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4A6F-44D4-1CE5-CA4E-2A3915D0F932}"/>
              </a:ext>
            </a:extLst>
          </p:cNvPr>
          <p:cNvSpPr>
            <a:spLocks noGrp="1"/>
          </p:cNvSpPr>
          <p:nvPr>
            <p:ph type="title"/>
          </p:nvPr>
        </p:nvSpPr>
        <p:spPr>
          <a:xfrm>
            <a:off x="457200" y="0"/>
            <a:ext cx="10962640" cy="833755"/>
          </a:xfrm>
        </p:spPr>
        <p:txBody>
          <a:bodyPr>
            <a:normAutofit/>
          </a:bodyPr>
          <a:lstStyle/>
          <a:p>
            <a:pPr algn="ctr"/>
            <a:r>
              <a:rPr lang="en-US" sz="3200" dirty="0">
                <a:solidFill>
                  <a:srgbClr val="00B0F0"/>
                </a:solidFill>
                <a:latin typeface="Lucida Bright" panose="02040602050505020304" pitchFamily="18" charset="0"/>
                <a:cs typeface="Times New Roman" panose="02020603050405020304" pitchFamily="18" charset="0"/>
              </a:rPr>
              <a:t>CONTENTS</a:t>
            </a:r>
            <a:endParaRPr lang="en-IN" sz="3200" dirty="0">
              <a:solidFill>
                <a:srgbClr val="00B0F0"/>
              </a:solidFill>
              <a:latin typeface="Lucida Bright" panose="020406020505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EDE7C6-41B9-0538-0AE0-8A2984B0B2D0}"/>
              </a:ext>
            </a:extLst>
          </p:cNvPr>
          <p:cNvSpPr>
            <a:spLocks noGrp="1"/>
          </p:cNvSpPr>
          <p:nvPr>
            <p:ph idx="1"/>
          </p:nvPr>
        </p:nvSpPr>
        <p:spPr>
          <a:xfrm>
            <a:off x="335280" y="680720"/>
            <a:ext cx="11653520" cy="6045834"/>
          </a:xfrm>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ABSTRACT</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OBJECTIVES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SINGLE LINE DIAGRAM OF SUBSTATION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EQUIOMENT IN SUBSTATION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CONCLUSION</a:t>
            </a: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2106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D1B97-7FC7-06C6-7591-94B1878A369E}"/>
              </a:ext>
            </a:extLst>
          </p:cNvPr>
          <p:cNvSpPr>
            <a:spLocks noGrp="1"/>
          </p:cNvSpPr>
          <p:nvPr>
            <p:ph idx="1"/>
          </p:nvPr>
        </p:nvSpPr>
        <p:spPr>
          <a:xfrm>
            <a:off x="85060" y="159488"/>
            <a:ext cx="11876568" cy="6698512"/>
          </a:xfrm>
        </p:spPr>
        <p:txBody>
          <a:bodyPr>
            <a:normAutofit lnSpcReduction="10000"/>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Battery room :</a:t>
            </a:r>
          </a:p>
          <a:p>
            <a:pPr algn="just">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Primarily we will see applications &amp; main components of the DC supply system that is Battery bank,</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DC supply system in an electrical substation has a very important role in keeping the substation’s brains on. Hence DC supply system keeps all the protection, communication, control, and measurement devices running in the substation.</a:t>
            </a:r>
          </a:p>
          <a:p>
            <a:pPr marL="0" indent="0" algn="just">
              <a:lnSpc>
                <a:spcPct val="150000"/>
              </a:lnSpc>
              <a:buNone/>
            </a:pPr>
            <a:endParaRPr lang="en-IN"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                                                                  </a:t>
            </a:r>
          </a:p>
          <a:p>
            <a:pPr marL="0" indent="0" algn="just">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Fig – 12 : </a:t>
            </a:r>
            <a:r>
              <a:rPr lang="en-IN" sz="2000" dirty="0">
                <a:latin typeface="Times New Roman" panose="02020603050405020304" pitchFamily="18" charset="0"/>
                <a:cs typeface="Times New Roman" panose="02020603050405020304" pitchFamily="18" charset="0"/>
              </a:rPr>
              <a:t>Batteries</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5CEA27-6F77-27C5-437A-A68E14B6E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372" y="3594114"/>
            <a:ext cx="3604437" cy="2487709"/>
          </a:xfrm>
          <a:prstGeom prst="rect">
            <a:avLst/>
          </a:prstGeom>
        </p:spPr>
      </p:pic>
    </p:spTree>
    <p:extLst>
      <p:ext uri="{BB962C8B-B14F-4D97-AF65-F5344CB8AC3E}">
        <p14:creationId xmlns:p14="http://schemas.microsoft.com/office/powerpoint/2010/main" val="353687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FE0B9-4007-E20D-F3B5-84B6679EA832}"/>
              </a:ext>
            </a:extLst>
          </p:cNvPr>
          <p:cNvSpPr>
            <a:spLocks noGrp="1"/>
          </p:cNvSpPr>
          <p:nvPr>
            <p:ph idx="1"/>
          </p:nvPr>
        </p:nvSpPr>
        <p:spPr>
          <a:xfrm>
            <a:off x="152400" y="180752"/>
            <a:ext cx="11915553" cy="6602820"/>
          </a:xfrm>
        </p:spPr>
        <p:txBody>
          <a:bodyPr>
            <a:no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Earthing :</a:t>
            </a:r>
          </a:p>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Earthing plays important role in protecting substation from leakage currents and by absorbing voltages and currents produced due to lighting surges in to earth such that protecting equipment and personnel life present in substation. In this substation they placed earth pits for each bay and at transformer for protection of personnel and equipment in substation.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They used 100x18 GI pipe at upper side for connections into earth and then below it they used 75x8 GI pipe for making leakage currents to pass through it.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An earth wire passes on each tower of transmission lines for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protection of transmission lines from lighting surges.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                                                                                                                   Fig – 13 :</a:t>
            </a:r>
            <a:r>
              <a:rPr lang="en-US" sz="2000" dirty="0">
                <a:latin typeface="Times New Roman" panose="02020603050405020304" pitchFamily="18" charset="0"/>
                <a:cs typeface="Times New Roman" panose="02020603050405020304" pitchFamily="18" charset="0"/>
              </a:rPr>
              <a:t> Earth pit present in substation</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D73ADE83-E8A1-5D6F-19B8-A87AF5935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131" y="3655324"/>
            <a:ext cx="3593805" cy="2429791"/>
          </a:xfrm>
          <a:prstGeom prst="rect">
            <a:avLst/>
          </a:prstGeom>
        </p:spPr>
      </p:pic>
    </p:spTree>
    <p:extLst>
      <p:ext uri="{BB962C8B-B14F-4D97-AF65-F5344CB8AC3E}">
        <p14:creationId xmlns:p14="http://schemas.microsoft.com/office/powerpoint/2010/main" val="2513864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7DB7E-E337-C7DA-7132-338D4D7F52B8}"/>
              </a:ext>
            </a:extLst>
          </p:cNvPr>
          <p:cNvSpPr>
            <a:spLocks noGrp="1"/>
          </p:cNvSpPr>
          <p:nvPr>
            <p:ph idx="1"/>
          </p:nvPr>
        </p:nvSpPr>
        <p:spPr>
          <a:xfrm>
            <a:off x="108857" y="228600"/>
            <a:ext cx="11985172" cy="5948363"/>
          </a:xfrm>
        </p:spPr>
        <p:txBody>
          <a:bodyPr>
            <a:normAutofit/>
          </a:bodyPr>
          <a:lstStyle/>
          <a:p>
            <a:pPr marL="0" indent="0">
              <a:buNone/>
            </a:pPr>
            <a:r>
              <a:rPr lang="en-US" sz="3200" dirty="0">
                <a:solidFill>
                  <a:srgbClr val="7030A0"/>
                </a:solidFill>
                <a:latin typeface="Lucida Bright" panose="02040602050505020304" pitchFamily="18" charset="0"/>
                <a:cs typeface="Times New Roman" panose="02020603050405020304" pitchFamily="18" charset="0"/>
              </a:rPr>
              <a:t>CONCLUSION :</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	During the short-term internship at AP TRANSCO 132/33 KV substation, </a:t>
            </a:r>
            <a:r>
              <a:rPr lang="en-US" sz="2400" dirty="0" err="1">
                <a:latin typeface="Times New Roman" panose="02020603050405020304" pitchFamily="18" charset="0"/>
                <a:cs typeface="Times New Roman" panose="02020603050405020304" pitchFamily="18" charset="0"/>
              </a:rPr>
              <a:t>Banaganapally</a:t>
            </a:r>
            <a:r>
              <a:rPr lang="en-US" sz="2400" dirty="0">
                <a:latin typeface="Times New Roman" panose="02020603050405020304" pitchFamily="18" charset="0"/>
                <a:cs typeface="Times New Roman" panose="02020603050405020304" pitchFamily="18" charset="0"/>
              </a:rPr>
              <a:t>, a comprehensive understanding of the significance of substations in power system networks and their functions was obtained. Thorough analysis was conducted on the operation of every component within the substation, both in theoretical and practical settings, along with the protective measures implemented for safeguarding the substation and its equipment.</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76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2FFA-BAC1-672B-4DE8-01AF63A28EE6}"/>
              </a:ext>
            </a:extLst>
          </p:cNvPr>
          <p:cNvSpPr>
            <a:spLocks noGrp="1"/>
          </p:cNvSpPr>
          <p:nvPr>
            <p:ph type="ctrTitle"/>
          </p:nvPr>
        </p:nvSpPr>
        <p:spPr>
          <a:xfrm>
            <a:off x="1524000" y="1568677"/>
            <a:ext cx="9144000" cy="2387600"/>
          </a:xfrm>
        </p:spPr>
        <p:txBody>
          <a:bodyPr/>
          <a:lstStyle/>
          <a:p>
            <a:r>
              <a:rPr lang="en-US" dirty="0">
                <a:solidFill>
                  <a:srgbClr val="00B0F0"/>
                </a:solidFill>
                <a:latin typeface="Lucida Bright" panose="02040602050505020304" pitchFamily="18" charset="0"/>
              </a:rPr>
              <a:t>THANK YOU</a:t>
            </a:r>
            <a:endParaRPr lang="en-IN" dirty="0">
              <a:solidFill>
                <a:srgbClr val="00B0F0"/>
              </a:solidFill>
              <a:latin typeface="Lucida Bright" panose="02040602050505020304" pitchFamily="18" charset="0"/>
            </a:endParaRPr>
          </a:p>
        </p:txBody>
      </p:sp>
    </p:spTree>
    <p:extLst>
      <p:ext uri="{BB962C8B-B14F-4D97-AF65-F5344CB8AC3E}">
        <p14:creationId xmlns:p14="http://schemas.microsoft.com/office/powerpoint/2010/main" val="132103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AB0D7-B886-05F0-77C1-9A355B42AC6B}"/>
              </a:ext>
            </a:extLst>
          </p:cNvPr>
          <p:cNvSpPr>
            <a:spLocks noGrp="1"/>
          </p:cNvSpPr>
          <p:nvPr>
            <p:ph idx="1"/>
          </p:nvPr>
        </p:nvSpPr>
        <p:spPr>
          <a:xfrm>
            <a:off x="1" y="76200"/>
            <a:ext cx="12061370" cy="6781799"/>
          </a:xfrm>
        </p:spPr>
        <p:txBody>
          <a:bodyPr>
            <a:normAutofit fontScale="25000" lnSpcReduction="20000"/>
          </a:bodyPr>
          <a:lstStyle/>
          <a:p>
            <a:pPr marL="0" indent="0">
              <a:buNone/>
            </a:pPr>
            <a:r>
              <a:rPr lang="en-US" sz="12800" dirty="0">
                <a:solidFill>
                  <a:srgbClr val="7030A0"/>
                </a:solidFill>
                <a:latin typeface="Lucida Bright" panose="02040602050505020304" pitchFamily="18" charset="0"/>
              </a:rPr>
              <a:t>ABSTRACT</a:t>
            </a:r>
            <a:r>
              <a:rPr lang="en-US" sz="3200" dirty="0">
                <a:solidFill>
                  <a:srgbClr val="7030A0"/>
                </a:solidFill>
                <a:latin typeface="Lucida Bright" panose="02040602050505020304" pitchFamily="18" charset="0"/>
              </a:rPr>
              <a:t> </a:t>
            </a:r>
            <a:r>
              <a:rPr lang="en-US" sz="12800" dirty="0">
                <a:solidFill>
                  <a:srgbClr val="7030A0"/>
                </a:solidFill>
                <a:latin typeface="Lucida Bright" panose="02040602050505020304" pitchFamily="18" charset="0"/>
              </a:rPr>
              <a:t>:</a:t>
            </a:r>
            <a:endParaRPr lang="en-IN" sz="12800" dirty="0">
              <a:latin typeface="Times New Roman" panose="02020603050405020304" pitchFamily="18" charset="0"/>
              <a:cs typeface="Times New Roman" panose="02020603050405020304" pitchFamily="18" charset="0"/>
            </a:endParaRPr>
          </a:p>
          <a:p>
            <a:pPr marL="0" indent="0" algn="just">
              <a:lnSpc>
                <a:spcPct val="170000"/>
              </a:lnSpc>
              <a:buNone/>
            </a:pPr>
            <a:r>
              <a:rPr lang="en-IN" sz="3200" dirty="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The short-term internship at the AP TRANSCO 132/33 KV substation in </a:t>
            </a:r>
            <a:r>
              <a:rPr lang="en-US" sz="9600" dirty="0" err="1">
                <a:latin typeface="Times New Roman" panose="02020603050405020304" pitchFamily="18" charset="0"/>
                <a:cs typeface="Times New Roman" panose="02020603050405020304" pitchFamily="18" charset="0"/>
              </a:rPr>
              <a:t>Banaganapalli</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Nandyal</a:t>
            </a:r>
            <a:r>
              <a:rPr lang="en-US" sz="9600" dirty="0">
                <a:latin typeface="Times New Roman" panose="02020603050405020304" pitchFamily="18" charset="0"/>
                <a:cs typeface="Times New Roman" panose="02020603050405020304" pitchFamily="18" charset="0"/>
              </a:rPr>
              <a:t> (District), the main objective is to gain hands-on experience with the operation and maintenance of the equipment at the substation. This substation is equipped with two incoming 132 KV feeders and four outgoing 33 KV feeders. It also functions as a switching station, responsible for controlling two outgoing 132 KV feeders. The substation receives a total power of 66 MW, out of which 24 MW is transmitted through the two 132 KV feeders to respective substations. The remaining 42 MW passes through three transformers, which step down the voltage from 132 KV to 33 KV, and then through four 33 KV feeders to respective substations for distribution purposes. To ensure safety against leakage currents, pipe earthing is employed at this substation.</a:t>
            </a:r>
          </a:p>
          <a:p>
            <a:pPr marL="0" indent="0" algn="just">
              <a:lnSpc>
                <a:spcPct val="150000"/>
              </a:lnSpc>
              <a:buNone/>
            </a:pPr>
            <a:endParaRPr lang="en-US" sz="3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3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3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3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3200" dirty="0">
              <a:latin typeface="Times New Roman" panose="02020603050405020304" pitchFamily="18" charset="0"/>
              <a:cs typeface="Times New Roman" panose="02020603050405020304" pitchFamily="18" charset="0"/>
            </a:endParaRPr>
          </a:p>
          <a:p>
            <a:pPr marL="0" indent="0" algn="just">
              <a:lnSpc>
                <a:spcPct val="170000"/>
              </a:lnSpc>
              <a:buNone/>
            </a:pPr>
            <a:r>
              <a:rPr lang="en-IN" sz="2600" dirty="0">
                <a:latin typeface="Times New Roman" panose="02020603050405020304" pitchFamily="18" charset="0"/>
                <a:cs typeface="Times New Roman" panose="02020603050405020304" pitchFamily="18" charset="0"/>
              </a:rPr>
              <a:t>	</a:t>
            </a:r>
            <a:endParaRPr lang="en-US" sz="9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600" dirty="0">
                <a:latin typeface="Times New Roman" panose="02020603050405020304" pitchFamily="18" charset="0"/>
                <a:cs typeface="Times New Roman" panose="02020603050405020304" pitchFamily="18" charset="0"/>
              </a:rPr>
              <a:t> </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34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CEE9D-84A2-9204-063B-61B4DB6AD781}"/>
              </a:ext>
            </a:extLst>
          </p:cNvPr>
          <p:cNvSpPr>
            <a:spLocks noGrp="1"/>
          </p:cNvSpPr>
          <p:nvPr>
            <p:ph idx="1"/>
          </p:nvPr>
        </p:nvSpPr>
        <p:spPr>
          <a:xfrm>
            <a:off x="304799" y="326572"/>
            <a:ext cx="11560629" cy="5850392"/>
          </a:xfrm>
        </p:spPr>
        <p:txBody>
          <a:bodyPr>
            <a:normAutofit/>
          </a:bodyPr>
          <a:lstStyle/>
          <a:p>
            <a:pPr marL="0" indent="0">
              <a:buNone/>
            </a:pPr>
            <a:r>
              <a:rPr lang="en-US" sz="3200" dirty="0">
                <a:solidFill>
                  <a:srgbClr val="7030A0"/>
                </a:solidFill>
                <a:latin typeface="Lucida Bright" panose="02040602050505020304" pitchFamily="18" charset="0"/>
                <a:cs typeface="Times New Roman" panose="02020603050405020304" pitchFamily="18" charset="0"/>
              </a:rPr>
              <a:t>OBJECTIVES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understand the importance of substation and how it works.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analyze practical knowledge on equipment used in substation.</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know </a:t>
            </a:r>
            <a:r>
              <a:rPr lang="en-US" sz="2400">
                <a:latin typeface="Times New Roman" panose="02020603050405020304" pitchFamily="18" charset="0"/>
                <a:cs typeface="Times New Roman" panose="02020603050405020304" pitchFamily="18" charset="0"/>
              </a:rPr>
              <a:t>the control of  </a:t>
            </a:r>
            <a:r>
              <a:rPr lang="en-US" sz="2400" dirty="0">
                <a:latin typeface="Times New Roman" panose="02020603050405020304" pitchFamily="18" charset="0"/>
                <a:cs typeface="Times New Roman" panose="02020603050405020304" pitchFamily="18" charset="0"/>
              </a:rPr>
              <a:t>substation equipment at control room.</a:t>
            </a:r>
          </a:p>
          <a:p>
            <a:pPr algn="just">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55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87EDC-1D56-7059-9B01-8CC93A86B575}"/>
              </a:ext>
            </a:extLst>
          </p:cNvPr>
          <p:cNvSpPr>
            <a:spLocks noGrp="1"/>
          </p:cNvSpPr>
          <p:nvPr>
            <p:ph idx="1"/>
          </p:nvPr>
        </p:nvSpPr>
        <p:spPr>
          <a:xfrm>
            <a:off x="85060" y="0"/>
            <a:ext cx="12106939" cy="6858000"/>
          </a:xfrm>
        </p:spPr>
        <p:txBody>
          <a:bodyPr>
            <a:normAutofit/>
          </a:bodyPr>
          <a:lstStyle/>
          <a:p>
            <a:pPr marL="0" indent="0">
              <a:buNone/>
            </a:pPr>
            <a:r>
              <a:rPr lang="en-US" sz="3500" dirty="0">
                <a:solidFill>
                  <a:srgbClr val="00B050"/>
                </a:solidFill>
                <a:latin typeface="Lucida Bright" panose="02040602050505020304" pitchFamily="18" charset="0"/>
                <a:cs typeface="Times New Roman" panose="02020603050405020304" pitchFamily="18" charset="0"/>
              </a:rPr>
              <a:t>INTRODUCTION :</a:t>
            </a:r>
          </a:p>
          <a:p>
            <a:pPr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Andhra Pradesh Transmission Corporation (AP TRANSCO) 132/33 KV substation is located in </a:t>
            </a:r>
            <a:r>
              <a:rPr lang="en-IN" sz="2400" dirty="0" err="1">
                <a:latin typeface="Times New Roman" panose="02020603050405020304" pitchFamily="18" charset="0"/>
                <a:cs typeface="Times New Roman" panose="02020603050405020304" pitchFamily="18" charset="0"/>
              </a:rPr>
              <a:t>Banaganapally</a:t>
            </a:r>
            <a:r>
              <a:rPr lang="en-IN" sz="24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400" b="0" i="0" dirty="0">
                <a:solidFill>
                  <a:srgbClr val="374151"/>
                </a:solidFill>
                <a:effectLst/>
                <a:latin typeface="Times New Roman" panose="02020603050405020304" pitchFamily="18" charset="0"/>
                <a:cs typeface="Times New Roman" panose="02020603050405020304" pitchFamily="18" charset="0"/>
              </a:rPr>
              <a:t>It receives power from two sources: the AP TRANSCO 220/132/33 KV substation in </a:t>
            </a:r>
            <a:r>
              <a:rPr lang="en-US" sz="2400" b="0" i="0" dirty="0" err="1">
                <a:solidFill>
                  <a:srgbClr val="374151"/>
                </a:solidFill>
                <a:effectLst/>
                <a:latin typeface="Times New Roman" panose="02020603050405020304" pitchFamily="18" charset="0"/>
                <a:cs typeface="Times New Roman" panose="02020603050405020304" pitchFamily="18" charset="0"/>
              </a:rPr>
              <a:t>Nandyal</a:t>
            </a:r>
            <a:r>
              <a:rPr lang="en-US" sz="2400" b="0" i="0" dirty="0">
                <a:solidFill>
                  <a:srgbClr val="374151"/>
                </a:solidFill>
                <a:effectLst/>
                <a:latin typeface="Times New Roman" panose="02020603050405020304" pitchFamily="18" charset="0"/>
                <a:cs typeface="Times New Roman" panose="02020603050405020304" pitchFamily="18" charset="0"/>
              </a:rPr>
              <a:t> and a 70 MW solar plant in </a:t>
            </a:r>
            <a:r>
              <a:rPr lang="en-US" sz="2400" b="0" i="0" dirty="0" err="1">
                <a:solidFill>
                  <a:srgbClr val="374151"/>
                </a:solidFill>
                <a:effectLst/>
                <a:latin typeface="Times New Roman" panose="02020603050405020304" pitchFamily="18" charset="0"/>
                <a:cs typeface="Times New Roman" panose="02020603050405020304" pitchFamily="18" charset="0"/>
              </a:rPr>
              <a:t>Vemulapadu</a:t>
            </a:r>
            <a:r>
              <a:rPr lang="en-US" sz="2400" b="0" i="0" dirty="0">
                <a:solidFill>
                  <a:srgbClr val="374151"/>
                </a:solidFill>
                <a:effectLst/>
                <a:latin typeface="Times New Roman" panose="02020603050405020304" pitchFamily="18" charset="0"/>
                <a:cs typeface="Times New Roman" panose="02020603050405020304" pitchFamily="18" charset="0"/>
              </a:rPr>
              <a:t>. Equipped with two incoming 132 KV feeders, four outgoing 33 KV feeders and two additional outgoing 132 KV feeders to </a:t>
            </a:r>
            <a:r>
              <a:rPr lang="en-US" sz="2400" b="0" i="0" dirty="0" err="1">
                <a:solidFill>
                  <a:srgbClr val="374151"/>
                </a:solidFill>
                <a:effectLst/>
                <a:latin typeface="Times New Roman" panose="02020603050405020304" pitchFamily="18" charset="0"/>
                <a:cs typeface="Times New Roman" panose="02020603050405020304" pitchFamily="18" charset="0"/>
              </a:rPr>
              <a:t>Mudigedu</a:t>
            </a:r>
            <a:r>
              <a:rPr lang="en-US" sz="2400" b="0" i="0" dirty="0">
                <a:solidFill>
                  <a:srgbClr val="374151"/>
                </a:solidFill>
                <a:effectLst/>
                <a:latin typeface="Times New Roman" panose="02020603050405020304" pitchFamily="18" charset="0"/>
                <a:cs typeface="Times New Roman" panose="02020603050405020304" pitchFamily="18" charset="0"/>
              </a:rPr>
              <a:t> and Sri Jaya Jyothi cements limited </a:t>
            </a:r>
            <a:r>
              <a:rPr lang="en-US" sz="2400" b="0" i="0" dirty="0" err="1">
                <a:solidFill>
                  <a:srgbClr val="374151"/>
                </a:solidFill>
                <a:effectLst/>
                <a:latin typeface="Times New Roman" panose="02020603050405020304" pitchFamily="18" charset="0"/>
                <a:cs typeface="Times New Roman" panose="02020603050405020304" pitchFamily="18" charset="0"/>
              </a:rPr>
              <a:t>Banaganapally</a:t>
            </a:r>
            <a:r>
              <a:rPr lang="en-US" sz="2400" b="0" i="0" dirty="0">
                <a:solidFill>
                  <a:srgbClr val="374151"/>
                </a:solidFill>
                <a:effectLst/>
                <a:latin typeface="Times New Roman" panose="02020603050405020304" pitchFamily="18" charset="0"/>
                <a:cs typeface="Times New Roman" panose="02020603050405020304" pitchFamily="18" charset="0"/>
              </a:rPr>
              <a:t>. The substation effectively steps down the voltage using three power transformers. The stepped-down voltage of 33 KV is then transmitted through four feeders to four different APSPDCL 33/11 KV substations which are located at </a:t>
            </a:r>
            <a:r>
              <a:rPr lang="en-IN" sz="2400" dirty="0">
                <a:latin typeface="Times New Roman" panose="02020603050405020304" pitchFamily="18" charset="0"/>
                <a:cs typeface="Times New Roman" panose="02020603050405020304" pitchFamily="18" charset="0"/>
              </a:rPr>
              <a:t>Patha </a:t>
            </a:r>
            <a:r>
              <a:rPr lang="en-IN" sz="2400" dirty="0" err="1">
                <a:latin typeface="Times New Roman" panose="02020603050405020304" pitchFamily="18" charset="0"/>
                <a:cs typeface="Times New Roman" panose="02020603050405020304" pitchFamily="18" charset="0"/>
              </a:rPr>
              <a:t>paadu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Owk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Koilakuntla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Banaganapally</a:t>
            </a:r>
            <a:r>
              <a:rPr lang="en-US" sz="2400" b="0" i="0" dirty="0">
                <a:solidFill>
                  <a:srgbClr val="374151"/>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4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603520-DB40-6B38-B1DE-9ECFEB790923}"/>
              </a:ext>
            </a:extLst>
          </p:cNvPr>
          <p:cNvSpPr>
            <a:spLocks noGrp="1"/>
          </p:cNvSpPr>
          <p:nvPr>
            <p:ph idx="1"/>
          </p:nvPr>
        </p:nvSpPr>
        <p:spPr>
          <a:xfrm>
            <a:off x="138113" y="106326"/>
            <a:ext cx="12053887" cy="6751673"/>
          </a:xfrm>
        </p:spPr>
        <p:txBody>
          <a:bodyPr>
            <a:normAutofit/>
          </a:bodyPr>
          <a:lstStyle/>
          <a:p>
            <a:pPr marL="0" indent="0">
              <a:buNone/>
            </a:pPr>
            <a:r>
              <a:rPr lang="en-US" sz="3200" dirty="0">
                <a:solidFill>
                  <a:srgbClr val="00B050"/>
                </a:solidFill>
                <a:latin typeface="Lucida Bright" panose="02040602050505020304" pitchFamily="18" charset="0"/>
              </a:rPr>
              <a:t>INTRODUCTION (continued)  :</a:t>
            </a:r>
          </a:p>
          <a:p>
            <a:pPr algn="just">
              <a:lnSpc>
                <a:spcPct val="150000"/>
              </a:lnSpc>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This substation receives 40 MW from 70 MW solar power plant, </a:t>
            </a:r>
            <a:r>
              <a:rPr lang="en-IN" sz="2500" dirty="0" err="1">
                <a:latin typeface="Times New Roman" panose="02020603050405020304" pitchFamily="18" charset="0"/>
                <a:cs typeface="Times New Roman" panose="02020603050405020304" pitchFamily="18" charset="0"/>
              </a:rPr>
              <a:t>Vemulapadu</a:t>
            </a:r>
            <a:r>
              <a:rPr lang="en-IN" sz="2500" dirty="0">
                <a:latin typeface="Times New Roman" panose="02020603050405020304" pitchFamily="18" charset="0"/>
                <a:cs typeface="Times New Roman" panose="02020603050405020304" pitchFamily="18" charset="0"/>
              </a:rPr>
              <a:t> and 26 MW from AP TRANSCO 220/132/33 KV substation, </a:t>
            </a:r>
            <a:r>
              <a:rPr lang="en-IN" sz="2500" dirty="0" err="1">
                <a:latin typeface="Times New Roman" panose="02020603050405020304" pitchFamily="18" charset="0"/>
                <a:cs typeface="Times New Roman" panose="02020603050405020304" pitchFamily="18" charset="0"/>
              </a:rPr>
              <a:t>Nandyal</a:t>
            </a:r>
            <a:r>
              <a:rPr lang="en-IN" sz="2500" dirty="0">
                <a:latin typeface="Times New Roman" panose="02020603050405020304" pitchFamily="18" charset="0"/>
                <a:cs typeface="Times New Roman" panose="02020603050405020304" pitchFamily="18" charset="0"/>
              </a:rPr>
              <a:t>. 24 MW is sent through two outgoing 132 KV feeders and remaining 42 MW is sent through four 33 KV feeders to four APSPDCL 33/11 KV substations and power will be distributed based on load demands at the respective substations.</a:t>
            </a:r>
          </a:p>
        </p:txBody>
      </p:sp>
    </p:spTree>
    <p:extLst>
      <p:ext uri="{BB962C8B-B14F-4D97-AF65-F5344CB8AC3E}">
        <p14:creationId xmlns:p14="http://schemas.microsoft.com/office/powerpoint/2010/main" val="176151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555CF-BB48-6F4A-634B-D32EEB9645F8}"/>
              </a:ext>
            </a:extLst>
          </p:cNvPr>
          <p:cNvSpPr>
            <a:spLocks noGrp="1"/>
          </p:cNvSpPr>
          <p:nvPr>
            <p:ph idx="1"/>
          </p:nvPr>
        </p:nvSpPr>
        <p:spPr>
          <a:xfrm>
            <a:off x="0" y="276447"/>
            <a:ext cx="12281836" cy="6581552"/>
          </a:xfrm>
        </p:spPr>
        <p:txBody>
          <a:bodyPr>
            <a:normAutofit fontScale="92500" lnSpcReduction="10000"/>
          </a:bodyPr>
          <a:lstStyle/>
          <a:p>
            <a:pPr marL="0" indent="0">
              <a:buNone/>
            </a:pPr>
            <a:r>
              <a:rPr lang="en-US" sz="3200" dirty="0">
                <a:solidFill>
                  <a:srgbClr val="7030A0"/>
                </a:solidFill>
                <a:latin typeface="Lucida Bright" panose="02040602050505020304" pitchFamily="18" charset="0"/>
              </a:rPr>
              <a:t>SINGLE LINE DIAGRAM OF SUBSTATION</a:t>
            </a:r>
            <a:r>
              <a:rPr lang="en-US" sz="3600" dirty="0">
                <a:solidFill>
                  <a:srgbClr val="FF0000"/>
                </a:solidFill>
                <a:latin typeface="Lucida Bright" panose="02040602050505020304" pitchFamily="18" charset="0"/>
              </a:rPr>
              <a:t> :</a:t>
            </a:r>
          </a:p>
          <a:p>
            <a:pPr marL="0" indent="0" algn="just">
              <a:lnSpc>
                <a:spcPct val="120000"/>
              </a:lnSpc>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i="1" dirty="0">
              <a:latin typeface="+mn-lt"/>
            </a:endParaRPr>
          </a:p>
          <a:p>
            <a:pPr algn="just"/>
            <a:endParaRPr lang="en-US" sz="2800" i="1" dirty="0">
              <a:latin typeface="+mn-lt"/>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ctr">
              <a:buNone/>
            </a:pPr>
            <a:r>
              <a:rPr lang="en-IN" sz="2200" b="1" dirty="0">
                <a:latin typeface="Times New Roman" panose="02020603050405020304" pitchFamily="18" charset="0"/>
                <a:cs typeface="Times New Roman" panose="02020603050405020304" pitchFamily="18" charset="0"/>
              </a:rPr>
              <a:t>Fig - 1 : </a:t>
            </a:r>
            <a:r>
              <a:rPr lang="en-IN" sz="2200" dirty="0">
                <a:latin typeface="Times New Roman" panose="02020603050405020304" pitchFamily="18" charset="0"/>
                <a:cs typeface="Times New Roman" panose="02020603050405020304" pitchFamily="18" charset="0"/>
              </a:rPr>
              <a:t>Single line diagram of AP TRANSCO 132/33 KV substation, </a:t>
            </a:r>
            <a:r>
              <a:rPr lang="en-IN" sz="2200" dirty="0" err="1">
                <a:latin typeface="Times New Roman" panose="02020603050405020304" pitchFamily="18" charset="0"/>
                <a:cs typeface="Times New Roman" panose="02020603050405020304" pitchFamily="18" charset="0"/>
              </a:rPr>
              <a:t>Banaganapalli</a:t>
            </a:r>
            <a:endParaRPr lang="en-IN" sz="2200" b="1" dirty="0">
              <a:latin typeface="Times New Roman" panose="02020603050405020304" pitchFamily="18" charset="0"/>
              <a:cs typeface="Times New Roman" panose="02020603050405020304" pitchFamily="18" charset="0"/>
            </a:endParaRPr>
          </a:p>
          <a:p>
            <a:pPr marL="0" indent="0" algn="just">
              <a:buNone/>
            </a:pPr>
            <a:endParaRPr lang="en-IN" sz="2400" dirty="0">
              <a:solidFill>
                <a:srgbClr val="FF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A3C7FFF-318B-EF48-5D8B-F6DCD44F8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8" y="829488"/>
            <a:ext cx="11953458" cy="5199023"/>
          </a:xfrm>
          <a:prstGeom prst="rect">
            <a:avLst/>
          </a:prstGeom>
        </p:spPr>
      </p:pic>
    </p:spTree>
    <p:extLst>
      <p:ext uri="{BB962C8B-B14F-4D97-AF65-F5344CB8AC3E}">
        <p14:creationId xmlns:p14="http://schemas.microsoft.com/office/powerpoint/2010/main" val="110874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4DE9-2A75-FAB9-DA52-4995AD6EC602}"/>
              </a:ext>
            </a:extLst>
          </p:cNvPr>
          <p:cNvSpPr>
            <a:spLocks noGrp="1"/>
          </p:cNvSpPr>
          <p:nvPr>
            <p:ph type="title"/>
          </p:nvPr>
        </p:nvSpPr>
        <p:spPr/>
        <p:txBody>
          <a:bodyPr>
            <a:normAutofit/>
          </a:bodyPr>
          <a:lstStyle/>
          <a:p>
            <a:r>
              <a:rPr lang="en-US" sz="3200" dirty="0">
                <a:solidFill>
                  <a:srgbClr val="7030A0"/>
                </a:solidFill>
                <a:latin typeface="Lucida Bright" panose="02040602050505020304" pitchFamily="18" charset="0"/>
              </a:rPr>
              <a:t>EQUIPMENT USED IN SUBSTATION :</a:t>
            </a:r>
            <a:endParaRPr lang="en-IN" sz="3200" dirty="0"/>
          </a:p>
        </p:txBody>
      </p:sp>
      <p:sp>
        <p:nvSpPr>
          <p:cNvPr id="3" name="Content Placeholder 2">
            <a:extLst>
              <a:ext uri="{FF2B5EF4-FFF2-40B4-BE49-F238E27FC236}">
                <a16:creationId xmlns:a16="http://schemas.microsoft.com/office/drawing/2014/main" id="{9F0BFFE2-C235-4B15-2F1A-E16DEB9DF080}"/>
              </a:ext>
            </a:extLst>
          </p:cNvPr>
          <p:cNvSpPr>
            <a:spLocks noGrp="1"/>
          </p:cNvSpPr>
          <p:nvPr>
            <p:ph sz="half" idx="1"/>
          </p:nvPr>
        </p:nvSpPr>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Lighting arrestor</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Capacitance voltage transformer</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Wave trap</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Isolator</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Circuit Breaker</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Current transformer</a:t>
            </a:r>
          </a:p>
          <a:p>
            <a:pPr>
              <a:lnSpc>
                <a:spcPct val="150000"/>
              </a:lnSpc>
            </a:pPr>
            <a:endParaRPr lang="en-IN" sz="2400" dirty="0"/>
          </a:p>
        </p:txBody>
      </p:sp>
      <p:sp>
        <p:nvSpPr>
          <p:cNvPr id="4" name="Content Placeholder 3">
            <a:extLst>
              <a:ext uri="{FF2B5EF4-FFF2-40B4-BE49-F238E27FC236}">
                <a16:creationId xmlns:a16="http://schemas.microsoft.com/office/drawing/2014/main" id="{A8366EAE-FF5F-CA86-254D-936A4B33B25F}"/>
              </a:ext>
            </a:extLst>
          </p:cNvPr>
          <p:cNvSpPr>
            <a:spLocks noGrp="1"/>
          </p:cNvSpPr>
          <p:nvPr>
            <p:ph sz="half" idx="2"/>
          </p:nvPr>
        </p:nvSpPr>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Potential transformer</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Power Transformer</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Control room</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Battery room</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Earthing</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400" dirty="0"/>
          </a:p>
        </p:txBody>
      </p:sp>
    </p:spTree>
    <p:extLst>
      <p:ext uri="{BB962C8B-B14F-4D97-AF65-F5344CB8AC3E}">
        <p14:creationId xmlns:p14="http://schemas.microsoft.com/office/powerpoint/2010/main" val="67934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5F325ADA-E857-9E4A-88CC-C4DFC6D29918}"/>
              </a:ext>
            </a:extLst>
          </p:cNvPr>
          <p:cNvSpPr>
            <a:spLocks noGrp="1"/>
          </p:cNvSpPr>
          <p:nvPr>
            <p:ph idx="1"/>
          </p:nvPr>
        </p:nvSpPr>
        <p:spPr>
          <a:xfrm>
            <a:off x="0" y="250825"/>
            <a:ext cx="12192000" cy="6389688"/>
          </a:xfrm>
        </p:spPr>
        <p:txBody>
          <a:bodyPr>
            <a:normAutofit/>
          </a:bodyPr>
          <a:lstStyle/>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Lighting arrestor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 device used for protection of equipment from high voltages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and lighting surges.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made of non linear resistive material which do not allows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high voltage to pass through  it and allows the high voltage to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pass through it to earth.                                                                           </a:t>
            </a:r>
            <a:r>
              <a:rPr lang="en-US" sz="2000" b="1" dirty="0">
                <a:latin typeface="Times New Roman" panose="02020603050405020304" pitchFamily="18" charset="0"/>
                <a:cs typeface="Times New Roman" panose="02020603050405020304" pitchFamily="18" charset="0"/>
              </a:rPr>
              <a:t>Fig – 2 : </a:t>
            </a:r>
            <a:r>
              <a:rPr lang="en-US" sz="2000" dirty="0">
                <a:latin typeface="Times New Roman" panose="02020603050405020304" pitchFamily="18" charset="0"/>
                <a:cs typeface="Times New Roman" panose="02020603050405020304" pitchFamily="18" charset="0"/>
              </a:rPr>
              <a:t>Lighting Arrestor</a:t>
            </a:r>
            <a:r>
              <a:rPr lang="en-US" sz="24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zinc oxide lighting arrestors range used in substation is : 10 KA, 120 KV.</a:t>
            </a:r>
          </a:p>
          <a:p>
            <a:pPr algn="just">
              <a:lnSpc>
                <a:spcPct val="150000"/>
              </a:lnSpc>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0" indent="0" algn="just">
              <a:buNone/>
            </a:pPr>
            <a:endParaRPr lang="en-IN" sz="3200" i="1" dirty="0">
              <a:latin typeface="Times New Roman" panose="02020603050405020304" pitchFamily="18" charset="0"/>
              <a:cs typeface="Times New Roman" panose="02020603050405020304" pitchFamily="18" charset="0"/>
            </a:endParaRPr>
          </a:p>
          <a:p>
            <a:pPr marL="0" indent="0" algn="just">
              <a:buNone/>
            </a:pPr>
            <a:endParaRPr lang="en-IN" sz="3200" dirty="0">
              <a:solidFill>
                <a:srgbClr val="7030A0"/>
              </a:solidFill>
              <a:latin typeface="Lucida Bright" panose="02040602050505020304" pitchFamily="18" charset="0"/>
            </a:endParaRPr>
          </a:p>
        </p:txBody>
      </p:sp>
      <p:pic>
        <p:nvPicPr>
          <p:cNvPr id="11" name="Picture 10">
            <a:extLst>
              <a:ext uri="{FF2B5EF4-FFF2-40B4-BE49-F238E27FC236}">
                <a16:creationId xmlns:a16="http://schemas.microsoft.com/office/drawing/2014/main" id="{C4B6335A-6A5F-2F33-2EF9-2F94779C6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720" y="986417"/>
            <a:ext cx="3121706" cy="2618740"/>
          </a:xfrm>
          <a:prstGeom prst="rect">
            <a:avLst/>
          </a:prstGeom>
        </p:spPr>
      </p:pic>
    </p:spTree>
    <p:extLst>
      <p:ext uri="{BB962C8B-B14F-4D97-AF65-F5344CB8AC3E}">
        <p14:creationId xmlns:p14="http://schemas.microsoft.com/office/powerpoint/2010/main" val="2641588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1565</TotalTime>
  <Words>1926</Words>
  <Application>Microsoft Office PowerPoint</Application>
  <PresentationFormat>Widescreen</PresentationFormat>
  <Paragraphs>215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EQUIPMENT USED IN SUBSTATION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JNTUA College of Engineering, Kalikiri  DEPARTMENT OF ELECTRICAL AND ELECTRONICS ENGINEERING  Presentation on  Summer internship in  AP TRANSCO 132/33 KV Substation,  Banaganapally, Nandyal (Dist.),                                      Andhra Pradesh                              Presented by                                            P. KRISHNA PRADEEP REDDY (21KA5A0201)</dc:title>
  <dc:creator>pkpr2609@outlook.com</dc:creator>
  <cp:lastModifiedBy>pkpr2609@gmail.com</cp:lastModifiedBy>
  <cp:revision>40</cp:revision>
  <dcterms:created xsi:type="dcterms:W3CDTF">2023-06-25T05:15:33Z</dcterms:created>
  <dcterms:modified xsi:type="dcterms:W3CDTF">2023-11-04T01:44:41Z</dcterms:modified>
</cp:coreProperties>
</file>