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Wine Quality </a:t>
            </a:r>
            <a:r>
              <a:rPr lang="en-US" b="1" dirty="0" smtClean="0">
                <a:solidFill>
                  <a:schemeClr val="accent1"/>
                </a:solidFill>
                <a:latin typeface="Arial" panose="020B0604020202020204" pitchFamily="34" charset="0"/>
                <a:cs typeface="Arial" panose="020B0604020202020204" pitchFamily="34" charset="0"/>
              </a:rPr>
              <a:t>Dataset</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242220" y="4586365"/>
            <a:ext cx="7980183" cy="1323439"/>
          </a:xfrm>
          <a:prstGeom prst="rect">
            <a:avLst/>
          </a:prstGeom>
          <a:noFill/>
        </p:spPr>
        <p:txBody>
          <a:bodyPr wrap="square" lIns="91440" tIns="45720" rIns="91440" bIns="45720" rtlCol="0" anchor="t">
            <a:spAutoFit/>
          </a:bodyPr>
          <a:lstStyle/>
          <a:p>
            <a:r>
              <a:rPr lang="en-US" sz="2000" b="1" dirty="0">
                <a:solidFill>
                  <a:schemeClr val="accent3">
                    <a:lumMod val="20000"/>
                    <a:lumOff val="80000"/>
                  </a:schemeClr>
                </a:solidFill>
                <a:latin typeface="Arial" pitchFamily="34" charset="0"/>
                <a:cs typeface="Arial" pitchFamily="34" charset="0"/>
              </a:rPr>
              <a:t>Presented By:</a:t>
            </a:r>
          </a:p>
          <a:p>
            <a:r>
              <a:rPr lang="en-US" sz="2000" b="1" dirty="0" err="1" smtClean="0">
                <a:solidFill>
                  <a:schemeClr val="accent3">
                    <a:lumMod val="20000"/>
                    <a:lumOff val="80000"/>
                  </a:schemeClr>
                </a:solidFill>
                <a:latin typeface="Arial"/>
                <a:cs typeface="Arial"/>
              </a:rPr>
              <a:t>N.Venkatesh</a:t>
            </a:r>
            <a:endParaRPr lang="en-US" sz="2000" b="1" dirty="0" smtClean="0">
              <a:solidFill>
                <a:schemeClr val="accent3">
                  <a:lumMod val="20000"/>
                  <a:lumOff val="80000"/>
                </a:schemeClr>
              </a:solidFill>
              <a:latin typeface="Arial"/>
              <a:cs typeface="Arial"/>
            </a:endParaRPr>
          </a:p>
          <a:p>
            <a:r>
              <a:rPr lang="en-US" sz="2000" b="1" dirty="0" err="1" smtClean="0">
                <a:solidFill>
                  <a:schemeClr val="accent3">
                    <a:lumMod val="20000"/>
                    <a:lumOff val="80000"/>
                  </a:schemeClr>
                </a:solidFill>
                <a:latin typeface="Arial"/>
                <a:cs typeface="Arial"/>
              </a:rPr>
              <a:t>Bharath</a:t>
            </a:r>
            <a:r>
              <a:rPr lang="en-US" sz="2000" b="1" dirty="0" smtClean="0">
                <a:solidFill>
                  <a:schemeClr val="accent3">
                    <a:lumMod val="20000"/>
                    <a:lumOff val="80000"/>
                  </a:schemeClr>
                </a:solidFill>
                <a:latin typeface="Arial"/>
                <a:cs typeface="Arial"/>
              </a:rPr>
              <a:t> </a:t>
            </a:r>
            <a:r>
              <a:rPr lang="en-US" sz="2000" b="1" dirty="0" err="1" smtClean="0">
                <a:solidFill>
                  <a:schemeClr val="accent3">
                    <a:lumMod val="20000"/>
                    <a:lumOff val="80000"/>
                  </a:schemeClr>
                </a:solidFill>
                <a:latin typeface="Arial"/>
                <a:cs typeface="Arial"/>
              </a:rPr>
              <a:t>Niketan</a:t>
            </a:r>
            <a:r>
              <a:rPr lang="en-US" sz="2000" b="1" dirty="0" smtClean="0">
                <a:solidFill>
                  <a:schemeClr val="accent3">
                    <a:lumMod val="20000"/>
                    <a:lumOff val="80000"/>
                  </a:schemeClr>
                </a:solidFill>
                <a:latin typeface="Arial"/>
                <a:cs typeface="Arial"/>
              </a:rPr>
              <a:t> Engineering College</a:t>
            </a:r>
          </a:p>
          <a:p>
            <a:r>
              <a:rPr lang="en-US" sz="2000" b="1" dirty="0" smtClean="0">
                <a:solidFill>
                  <a:schemeClr val="accent3">
                    <a:lumMod val="20000"/>
                    <a:lumOff val="80000"/>
                  </a:schemeClr>
                </a:solidFill>
                <a:latin typeface="Arial"/>
                <a:cs typeface="Arial"/>
              </a:rPr>
              <a:t>B.E Mechanical Engineering</a:t>
            </a:r>
            <a:endParaRPr lang="en-US" sz="2000" b="1" dirty="0">
              <a:solidFill>
                <a:schemeClr val="accent3">
                  <a:lumMod val="20000"/>
                  <a:lumOff val="80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484910" y="1939637"/>
            <a:ext cx="11402290" cy="5347854"/>
          </a:xfrm>
        </p:spPr>
        <p:txBody>
          <a:bodyPr>
            <a:normAutofit lnSpcReduction="10000"/>
          </a:bodyPr>
          <a:lstStyle/>
          <a:p>
            <a:pPr marL="305435" indent="-305435"/>
            <a:r>
              <a:rPr lang="en-US" sz="2400" dirty="0"/>
              <a:t>Nowadays, industries are using product quality certifications to promote their products. This is a time taking process and requires the assessment given by human experts which makes this process very expensive. This paper explores the usage of machine learning techniques such as linear regression, neural network and support vector machine for product quality in two ways. Firstly, determine the dependency of target variable on independent variables and secondly, predicting the value of target variable. In this paper, linear regression is used to determine the dependency of target variable on independent variables. On the basis of computed dependency, important variables are selected those make significant impact on dependent variable. Further, neural network and support vector machine are used to predict the values of dependent variable. All the experiments are performed on Red Wine and White Wine datasets. This paper proves that the better prediction can be made if selected features (variables) are being considered rather than considering all the features.</a:t>
            </a:r>
          </a:p>
          <a:p>
            <a:pPr marL="305435" indent="-305435"/>
            <a:endParaRPr lang="en-US"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Autofit/>
          </a:bodyPr>
          <a:lstStyle/>
          <a:p>
            <a:r>
              <a:rPr lang="en-US" sz="2400" dirty="0">
                <a:solidFill>
                  <a:srgbClr val="1F2328"/>
                </a:solidFill>
                <a:latin typeface="-apple-system"/>
              </a:rPr>
              <a:t>The dataset is related to red and white variants of the Portuguese "</a:t>
            </a:r>
            <a:r>
              <a:rPr lang="en-US" sz="2400" dirty="0" err="1">
                <a:solidFill>
                  <a:srgbClr val="1F2328"/>
                </a:solidFill>
                <a:latin typeface="-apple-system"/>
              </a:rPr>
              <a:t>Vinho</a:t>
            </a:r>
            <a:r>
              <a:rPr lang="en-US" sz="2400" dirty="0">
                <a:solidFill>
                  <a:srgbClr val="1F2328"/>
                </a:solidFill>
                <a:latin typeface="-apple-system"/>
              </a:rPr>
              <a:t> Verde" wine. Due to privacy and logistic issues, only physicochemical (inputs) and sensory (the output) variables are available (e.g. there is no data about grape types, wine brand, wine selling price, etc.).</a:t>
            </a:r>
          </a:p>
          <a:p>
            <a:r>
              <a:rPr lang="en-US" sz="2400" dirty="0">
                <a:solidFill>
                  <a:srgbClr val="1F2328"/>
                </a:solidFill>
                <a:latin typeface="-apple-system"/>
              </a:rPr>
              <a:t>This dataset can be viewed as classification task. The classes are ordered and not balanced (e.g. there are many more normal wines than excellent or poor ones). Also, we are not sure if all input variables are relevant. So it could be interesting to test feature selection methods.</a:t>
            </a:r>
            <a:endParaRPr lang="en-US" sz="2400" b="0" i="0" dirty="0">
              <a:solidFill>
                <a:srgbClr val="1F2328"/>
              </a:solidFill>
              <a:effectLst/>
              <a:latin typeface="-apple-system"/>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54182" y="1551709"/>
            <a:ext cx="10668000" cy="2308324"/>
          </a:xfrm>
          <a:prstGeom prst="rect">
            <a:avLst/>
          </a:prstGeom>
        </p:spPr>
        <p:txBody>
          <a:bodyPr wrap="square">
            <a:spAutoFit/>
          </a:bodyPr>
          <a:lstStyle/>
          <a:p>
            <a:r>
              <a:rPr lang="en-US" sz="2400" dirty="0"/>
              <a:t>Predict whether a wine is of good or bad quality based on factors such as chemical composition and other relevant attributes. This objective aims to provide an objective measure of wine quality that helps stakeholders differentiate between wines that meet high-quality standards and those that fall below expectations</a:t>
            </a:r>
            <a:r>
              <a:rPr lang="en-US" sz="2400" dirty="0" smtClean="0"/>
              <a:t>.</a:t>
            </a:r>
          </a:p>
          <a:p>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2400" dirty="0">
                <a:solidFill>
                  <a:schemeClr val="tx1"/>
                </a:solidFill>
              </a:rPr>
              <a:t>Predicting wine quality in machine learning using wine quality datasets requires outlier detection algorithms to identify the high-quality and poor-quality wine. Detecting outliers is crucial for ML because the quality of data that it provides is as important as the quality of a prediction or classification </a:t>
            </a:r>
            <a:r>
              <a:rPr lang="en-US" sz="2400" dirty="0" smtClean="0">
                <a:solidFill>
                  <a:schemeClr val="tx1"/>
                </a:solidFill>
              </a:rPr>
              <a:t>model</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124692" y="1316182"/>
            <a:ext cx="11486116" cy="4659168"/>
          </a:xfrm>
        </p:spPr>
        <p:txBody>
          <a:bodyPr>
            <a:normAutofit/>
          </a:bodyPr>
          <a:lstStyle/>
          <a:p>
            <a:pPr marL="305435" indent="-305435"/>
            <a:r>
              <a:rPr lang="en-US" sz="2800" dirty="0"/>
              <a:t>With the goal of assessing the performance of the different ML algorithms, we have used four most popular machine learning algorithms, namely: Ridge Regression (RR), Support Vector Machine (SVM), Gradient Boosting </a:t>
            </a:r>
            <a:r>
              <a:rPr lang="en-US" sz="2800" dirty="0" err="1"/>
              <a:t>Regressor</a:t>
            </a:r>
            <a:r>
              <a:rPr lang="en-US" sz="2800" dirty="0"/>
              <a:t> (GBR), and Artificial Neural Network (ANN) to predict the wine quality in the </a:t>
            </a:r>
            <a:r>
              <a:rPr lang="en-US" sz="2800" dirty="0" err="1"/>
              <a:t>redwine</a:t>
            </a:r>
            <a:r>
              <a:rPr lang="en-US" sz="2800" dirty="0"/>
              <a:t> data.</a:t>
            </a:r>
            <a:endParaRPr lang="en-IN" sz="2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17956" y="688302"/>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837709" y="1094509"/>
            <a:ext cx="7773098" cy="4880841"/>
          </a:xfrm>
        </p:spPr>
        <p:txBody>
          <a:bodyPr>
            <a:noAutofit/>
          </a:bodyPr>
          <a:lstStyle/>
          <a:p>
            <a:pPr marL="0" indent="0">
              <a:buNone/>
            </a:pPr>
            <a:r>
              <a:rPr lang="en-IN" sz="1200" dirty="0"/>
              <a:t>About this file</a:t>
            </a:r>
          </a:p>
          <a:p>
            <a:pPr marL="0" indent="0">
              <a:buNone/>
            </a:pPr>
            <a:r>
              <a:rPr lang="en-IN" sz="1200" dirty="0"/>
              <a:t>This data frame contains the following columns:</a:t>
            </a:r>
          </a:p>
          <a:p>
            <a:pPr marL="0" indent="0">
              <a:buNone/>
            </a:pPr>
            <a:endParaRPr lang="en-IN" sz="1200" dirty="0"/>
          </a:p>
          <a:p>
            <a:pPr marL="0" indent="0">
              <a:buNone/>
            </a:pPr>
            <a:r>
              <a:rPr lang="en-IN" sz="1200" dirty="0"/>
              <a:t>Input variables (based on physicochemical tests):\</a:t>
            </a:r>
          </a:p>
          <a:p>
            <a:pPr marL="0" indent="0">
              <a:buNone/>
            </a:pPr>
            <a:r>
              <a:rPr lang="en-IN" sz="1200" dirty="0"/>
              <a:t>1 - fixed acidity\</a:t>
            </a:r>
          </a:p>
          <a:p>
            <a:pPr marL="0" indent="0">
              <a:buNone/>
            </a:pPr>
            <a:r>
              <a:rPr lang="en-IN" sz="1200" dirty="0"/>
              <a:t>2 - volatile acidity\</a:t>
            </a:r>
          </a:p>
          <a:p>
            <a:pPr marL="0" indent="0">
              <a:buNone/>
            </a:pPr>
            <a:r>
              <a:rPr lang="en-IN" sz="1200" dirty="0"/>
              <a:t>3 - citric acid\</a:t>
            </a:r>
          </a:p>
          <a:p>
            <a:pPr marL="0" indent="0">
              <a:buNone/>
            </a:pPr>
            <a:r>
              <a:rPr lang="en-IN" sz="1200" dirty="0"/>
              <a:t>4 - residual sugar\</a:t>
            </a:r>
          </a:p>
          <a:p>
            <a:pPr marL="0" indent="0">
              <a:buNone/>
            </a:pPr>
            <a:r>
              <a:rPr lang="en-IN" sz="1200" dirty="0"/>
              <a:t>5 - chlorides\</a:t>
            </a:r>
          </a:p>
          <a:p>
            <a:pPr marL="0" indent="0">
              <a:buNone/>
            </a:pPr>
            <a:r>
              <a:rPr lang="en-IN" sz="1200" dirty="0"/>
              <a:t>6 - free </a:t>
            </a:r>
            <a:r>
              <a:rPr lang="en-IN" sz="1200" dirty="0" err="1"/>
              <a:t>sulfur</a:t>
            </a:r>
            <a:r>
              <a:rPr lang="en-IN" sz="1200" dirty="0"/>
              <a:t> dioxide\</a:t>
            </a:r>
          </a:p>
          <a:p>
            <a:pPr marL="0" indent="0">
              <a:buNone/>
            </a:pPr>
            <a:r>
              <a:rPr lang="en-IN" sz="1200" dirty="0"/>
              <a:t>7 - total </a:t>
            </a:r>
            <a:r>
              <a:rPr lang="en-IN" sz="1200" dirty="0" err="1"/>
              <a:t>sulfur</a:t>
            </a:r>
            <a:r>
              <a:rPr lang="en-IN" sz="1200" dirty="0"/>
              <a:t> dioxide\</a:t>
            </a:r>
          </a:p>
          <a:p>
            <a:pPr marL="0" indent="0">
              <a:buNone/>
            </a:pPr>
            <a:r>
              <a:rPr lang="en-IN" sz="1200" dirty="0"/>
              <a:t>8 - density\</a:t>
            </a:r>
          </a:p>
          <a:p>
            <a:pPr marL="0" indent="0">
              <a:buNone/>
            </a:pPr>
            <a:r>
              <a:rPr lang="en-IN" sz="1200" dirty="0"/>
              <a:t>9 - pH\</a:t>
            </a:r>
          </a:p>
          <a:p>
            <a:pPr marL="0" indent="0">
              <a:buNone/>
            </a:pPr>
            <a:r>
              <a:rPr lang="en-IN" sz="1200" dirty="0"/>
              <a:t>10 - sulphates\</a:t>
            </a:r>
          </a:p>
          <a:p>
            <a:pPr marL="0" indent="0">
              <a:buNone/>
            </a:pPr>
            <a:r>
              <a:rPr lang="en-IN" sz="1200" dirty="0"/>
              <a:t>11 - alcohol\</a:t>
            </a:r>
          </a:p>
          <a:p>
            <a:pPr marL="0" indent="0">
              <a:buNone/>
            </a:pPr>
            <a:r>
              <a:rPr lang="en-IN" sz="1200" dirty="0"/>
              <a:t>Output variable (based on sensory data):\</a:t>
            </a:r>
          </a:p>
          <a:p>
            <a:pPr marL="0" indent="0">
              <a:buNone/>
            </a:pPr>
            <a:r>
              <a:rPr lang="en-IN" sz="1200" dirty="0"/>
              <a:t>12 - quality (score between 0 and 10)</a:t>
            </a:r>
          </a:p>
          <a:p>
            <a:pPr marL="0" indent="0">
              <a:buNone/>
            </a:pPr>
            <a:endParaRPr lang="en-IN" sz="1200" dirty="0"/>
          </a:p>
          <a:p>
            <a:pPr marL="0" indent="0">
              <a:buNone/>
            </a:pPr>
            <a:endParaRPr lang="en-IN" sz="1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Autofit/>
          </a:bodyPr>
          <a:lstStyle/>
          <a:p>
            <a:pPr marL="305435" indent="-305435"/>
            <a:r>
              <a:rPr lang="en-US" sz="2400" dirty="0"/>
              <a:t>In the second example of data mining for knowledge discovery, we consider a set of observations on a number of red and white wine varieties involving their chemical properties and ranking by tasters. Wine industry shows a recent growth spurt as social drinking is on the rise. The price of wine depends on a rather abstract concept of wine appreciation by wine tasters, opinion among whom may have a high degree of variability. Pricing of wine depends on such a volatile factor to some extent. Another key factor in wine certification and quality assessment is physicochemical tests which are laboratory-based and takes into account factors like acidity, pH level, the presence of sugar and other chemical properties. For the wine market, it would be of interest if human quality of tasting can be related to the chemical properties of wine so that certification and quality assessment and assurance process is more controlled.</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3796145" y="1109807"/>
            <a:ext cx="7107381" cy="5632311"/>
          </a:xfrm>
          <a:prstGeom prst="rect">
            <a:avLst/>
          </a:prstGeom>
        </p:spPr>
        <p:txBody>
          <a:bodyPr wrap="square">
            <a:spAutoFit/>
          </a:bodyPr>
          <a:lstStyle/>
          <a:p>
            <a:r>
              <a:rPr lang="en-US" sz="2000" dirty="0"/>
              <a:t>The certification of wine quality is essential to the wine industry. The main goal of this work is to develop a machine learning model to forecast wine quality using the dataset. We </a:t>
            </a:r>
            <a:r>
              <a:rPr lang="en-US" sz="2000" dirty="0" err="1"/>
              <a:t>utilised</a:t>
            </a:r>
            <a:r>
              <a:rPr lang="en-US" sz="2000" dirty="0"/>
              <a:t> samples from the red wine dataset (RWD) with eleven distinct physiochemical properties. With the initial RWD, five machine learning (ML) models were trained and put to the test. The most accurate algorithms are Random Forest (RF) and Extreme Gradient Boosting (</a:t>
            </a:r>
            <a:r>
              <a:rPr lang="en-US" sz="2000" dirty="0" err="1"/>
              <a:t>XGBoost</a:t>
            </a:r>
            <a:r>
              <a:rPr lang="en-US" sz="2000" dirty="0"/>
              <a:t>). Using these two ML approaches, the top three features from a total of eleven features are chosen, and ML analysis is performed on the remaining features. Several graphs are employed to demonstrate the feature importance based on the </a:t>
            </a:r>
            <a:r>
              <a:rPr lang="en-US" sz="2000" dirty="0" err="1"/>
              <a:t>XGBoost</a:t>
            </a:r>
            <a:r>
              <a:rPr lang="en-US" sz="2000" dirty="0"/>
              <a:t> model and RF. Wine quality was predicted using relevant characteristics, often referred to as fundamental elements, that were shown to be essential during the feature selection procedure. When trained and tested without feature selection, with feature selection (RF), and with key attributes, the </a:t>
            </a:r>
            <a:r>
              <a:rPr lang="en-US" sz="2000" dirty="0" err="1"/>
              <a:t>XGBoost</a:t>
            </a:r>
            <a:r>
              <a:rPr lang="en-US" sz="2000" dirty="0"/>
              <a:t> classifier displayed 100% accuracy. In the presence of essential variables, the RF classifier performed better</a:t>
            </a:r>
            <a:endParaRPr lang="en-IN" sz="2000"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purl.org/dc/elements/1.1/"/>
    <ds:schemaRef ds:uri="http://purl.org/dc/terms/"/>
    <ds:schemaRef ds:uri="http://www.w3.org/XML/1998/namespace"/>
    <ds:schemaRef ds:uri="http://purl.org/dc/dcmitype/"/>
    <ds:schemaRef ds:uri="c0fa2617-96bd-425d-8578-e93563fe37c5"/>
    <ds:schemaRef ds:uri="http://schemas.microsoft.com/office/infopath/2007/PartnerControls"/>
    <ds:schemaRef ds:uri="9162bd5b-4ed9-4da3-b376-05204580ba3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929</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Wine Quality Dataset</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CSEML-01</cp:lastModifiedBy>
  <cp:revision>26</cp:revision>
  <dcterms:created xsi:type="dcterms:W3CDTF">2021-05-26T16:50:10Z</dcterms:created>
  <dcterms:modified xsi:type="dcterms:W3CDTF">2024-04-05T06:07:08Z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