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9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hehoneycombers.com/singapore/rock-climbing-in-singapore-conquer-this-extreme-sport-at-these-best-indoor-climbing-walls-and-bouldering-gym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Capstone Project - The Battle of </a:t>
            </a:r>
            <a:r>
              <a:rPr lang="en-US" b="1" dirty="0" smtClean="0"/>
              <a:t>Neighborhoods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Selecting the best location to open an indoor rock climbing facility in Singapore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5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410" y="2459422"/>
            <a:ext cx="10889900" cy="1608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Through the use of Foursquare location API, we have a better idea of the types of common venues surrounding our competitors' locations. Using that information, we apply the same criteria to compare our 5 shortlisted locations and concluded that L5: Causeway Point, 1 Woodlands Square is the best location to set up our indoor rock climbing facility.</a:t>
            </a:r>
          </a:p>
        </p:txBody>
      </p:sp>
    </p:spTree>
    <p:extLst>
      <p:ext uri="{BB962C8B-B14F-4D97-AF65-F5344CB8AC3E}">
        <p14:creationId xmlns:p14="http://schemas.microsoft.com/office/powerpoint/2010/main" val="4741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Introduction/Business </a:t>
            </a:r>
            <a:r>
              <a:rPr lang="en-US" b="1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87" y="2388346"/>
            <a:ext cx="10851777" cy="395866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My business partner and I would like to initiate a startup business to provide indoor rock climbing facilities in Singapore. We have looked through a list of locations provided by our property consultant and narrowed down our preferred choice to 5 locations based on their rental </a:t>
            </a:r>
            <a:r>
              <a:rPr lang="en-US" dirty="0" smtClean="0"/>
              <a:t>prices.</a:t>
            </a:r>
          </a:p>
          <a:p>
            <a:pPr algn="just"/>
            <a:r>
              <a:rPr lang="en-US" dirty="0"/>
              <a:t>Aside from rental prices, we would also like to take reference from the characteristics (</a:t>
            </a:r>
            <a:r>
              <a:rPr lang="en-US" dirty="0" err="1"/>
              <a:t>e.g</a:t>
            </a:r>
            <a:r>
              <a:rPr lang="en-US" dirty="0"/>
              <a:t> near public transport facilities, food outlets </a:t>
            </a:r>
            <a:r>
              <a:rPr lang="en-US" dirty="0" err="1"/>
              <a:t>etc</a:t>
            </a:r>
            <a:r>
              <a:rPr lang="en-US" dirty="0"/>
              <a:t>) of our competitors' location to select our choice of </a:t>
            </a:r>
            <a:r>
              <a:rPr lang="en-US" dirty="0" smtClean="0"/>
              <a:t>venue.</a:t>
            </a:r>
          </a:p>
          <a:p>
            <a:pPr algn="just">
              <a:spcAft>
                <a:spcPts val="1200"/>
              </a:spcAft>
            </a:pPr>
            <a:r>
              <a:rPr lang="en-US" dirty="0"/>
              <a:t>Leveraging on the skills I have learnt in this course on using Foursquare location API, I would be identifying the characteristics of the venues surrounding our competitors' facilities (</a:t>
            </a:r>
            <a:r>
              <a:rPr lang="en-US" dirty="0" err="1"/>
              <a:t>e.g</a:t>
            </a:r>
            <a:r>
              <a:rPr lang="en-US" dirty="0"/>
              <a:t> public transport facilities and food outlets</a:t>
            </a:r>
            <a:r>
              <a:rPr lang="en-US" dirty="0" smtClean="0"/>
              <a:t>).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would then apply the characteristics to our list of shortlisted venues to make our decision.</a:t>
            </a:r>
          </a:p>
        </p:txBody>
      </p:sp>
    </p:spTree>
    <p:extLst>
      <p:ext uri="{BB962C8B-B14F-4D97-AF65-F5344CB8AC3E}">
        <p14:creationId xmlns:p14="http://schemas.microsoft.com/office/powerpoint/2010/main" val="161694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15241"/>
            <a:ext cx="10396070" cy="2385359"/>
          </a:xfrm>
        </p:spPr>
        <p:txBody>
          <a:bodyPr/>
          <a:lstStyle/>
          <a:p>
            <a:r>
              <a:rPr lang="en-US" dirty="0"/>
              <a:t>To identify the characteristics of our competitors' venues in Singapore, </a:t>
            </a:r>
            <a:r>
              <a:rPr lang="en-US" dirty="0" smtClean="0"/>
              <a:t>we would </a:t>
            </a:r>
            <a:r>
              <a:rPr lang="en-US" dirty="0"/>
              <a:t>first need to find out the number of rock climbing facilities in Singapore currently and their location</a:t>
            </a:r>
            <a:r>
              <a:rPr lang="en-US" dirty="0" smtClean="0"/>
              <a:t>.</a:t>
            </a:r>
          </a:p>
          <a:p>
            <a:r>
              <a:rPr lang="en-US" dirty="0"/>
              <a:t>We have found a list of popular rock climbing facilities in Singapore from the website </a:t>
            </a:r>
            <a:r>
              <a:rPr lang="en-US" b="1" dirty="0">
                <a:hlinkClick r:id="rId2"/>
              </a:rPr>
              <a:t>thehoneycombers.com</a:t>
            </a:r>
            <a:r>
              <a:rPr lang="en-US" dirty="0"/>
              <a:t> and obtained their postal code addresses</a:t>
            </a:r>
            <a:r>
              <a:rPr lang="en-US" dirty="0" smtClean="0"/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e then used </a:t>
            </a:r>
            <a:r>
              <a:rPr lang="en-US" dirty="0"/>
              <a:t>Google Map API to find their geographic coordinates based on their postal code addresses.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113461"/>
              </p:ext>
            </p:extLst>
          </p:nvPr>
        </p:nvGraphicFramePr>
        <p:xfrm>
          <a:off x="1154954" y="5176011"/>
          <a:ext cx="9750610" cy="109491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01692"/>
                <a:gridCol w="4988859"/>
                <a:gridCol w="1108546"/>
                <a:gridCol w="1001138"/>
                <a:gridCol w="1050375"/>
              </a:tblGrid>
              <a:tr h="298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Name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48804" marR="48804" marT="24402" marB="24402" anchor="ctr">
                    <a:solidFill>
                      <a:schemeClr val="accent2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Address</a:t>
                      </a:r>
                    </a:p>
                  </a:txBody>
                  <a:tcPr marL="48804" marR="48804" marT="24402" marB="24402" anchor="ctr">
                    <a:solidFill>
                      <a:schemeClr val="accent2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err="1">
                          <a:effectLst/>
                        </a:rPr>
                        <a:t>Postalcode</a:t>
                      </a:r>
                      <a:endParaRPr lang="en-US" sz="1200" b="1" dirty="0">
                        <a:effectLst/>
                      </a:endParaRPr>
                    </a:p>
                  </a:txBody>
                  <a:tcPr marL="48804" marR="48804" marT="24402" marB="24402" anchor="ctr">
                    <a:solidFill>
                      <a:schemeClr val="accent2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Latitude</a:t>
                      </a:r>
                    </a:p>
                  </a:txBody>
                  <a:tcPr marL="48804" marR="48804" marT="24402" marB="24402" anchor="ctr">
                    <a:solidFill>
                      <a:schemeClr val="accent2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Longitude</a:t>
                      </a:r>
                    </a:p>
                  </a:txBody>
                  <a:tcPr marL="48804" marR="48804" marT="24402" marB="24402" anchor="ctr">
                    <a:solidFill>
                      <a:schemeClr val="accent2">
                        <a:alpha val="76000"/>
                      </a:schemeClr>
                    </a:solidFill>
                  </a:tcPr>
                </a:tc>
              </a:tr>
              <a:tr h="299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</a:rPr>
                        <a:t>Gorilla Climbing Gym</a:t>
                      </a:r>
                    </a:p>
                  </a:txBody>
                  <a:tcPr marL="48804" marR="48804" marT="24402" marB="244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#01-02 Viva Business Park 750B Chai Chee Road Singapore 469002 p. 6243 0386</a:t>
                      </a:r>
                    </a:p>
                  </a:txBody>
                  <a:tcPr marL="48804" marR="48804" marT="24402" marB="2440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000" dirty="0">
                          <a:effectLst/>
                        </a:rPr>
                        <a:t>469002</a:t>
                      </a:r>
                    </a:p>
                  </a:txBody>
                  <a:tcPr marL="48804" marR="48804" marT="24402" marB="2440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000" dirty="0">
                          <a:effectLst/>
                        </a:rPr>
                        <a:t>1.323535</a:t>
                      </a:r>
                    </a:p>
                  </a:txBody>
                  <a:tcPr marL="48804" marR="48804" marT="24402" marB="2440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dirty="0">
                          <a:effectLst/>
                        </a:rPr>
                        <a:t>103.920741</a:t>
                      </a:r>
                    </a:p>
                  </a:txBody>
                  <a:tcPr marL="48804" marR="48804" marT="24402" marB="24402" anchor="ctr"/>
                </a:tc>
              </a:tr>
              <a:tr h="295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</a:rPr>
                        <a:t>Let ‘</a:t>
                      </a:r>
                      <a:r>
                        <a:rPr lang="en-US" sz="1000" dirty="0" err="1">
                          <a:effectLst/>
                        </a:rPr>
                        <a:t>em</a:t>
                      </a:r>
                      <a:r>
                        <a:rPr lang="en-US" sz="1000" dirty="0">
                          <a:effectLst/>
                        </a:rPr>
                        <a:t> Play</a:t>
                      </a:r>
                    </a:p>
                  </a:txBody>
                  <a:tcPr marL="48804" marR="48804" marT="24402" marB="244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#01-100 18 Boon Lay Way Singapore 609966 p. 6266 6125</a:t>
                      </a:r>
                    </a:p>
                  </a:txBody>
                  <a:tcPr marL="48804" marR="48804" marT="24402" marB="2440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dirty="0">
                          <a:effectLst/>
                        </a:rPr>
                        <a:t>609966</a:t>
                      </a:r>
                    </a:p>
                  </a:txBody>
                  <a:tcPr marL="48804" marR="48804" marT="24402" marB="2440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dirty="0">
                          <a:effectLst/>
                        </a:rPr>
                        <a:t>1.328234</a:t>
                      </a:r>
                    </a:p>
                  </a:txBody>
                  <a:tcPr marL="48804" marR="48804" marT="24402" marB="2440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000" dirty="0">
                          <a:effectLst/>
                        </a:rPr>
                        <a:t>103.753597</a:t>
                      </a:r>
                    </a:p>
                  </a:txBody>
                  <a:tcPr marL="48804" marR="48804" marT="24402" marB="24402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 err="1">
                          <a:effectLst/>
                        </a:rPr>
                        <a:t>Oyeyo</a:t>
                      </a:r>
                      <a:r>
                        <a:rPr lang="en-US" sz="1000" dirty="0">
                          <a:effectLst/>
                        </a:rPr>
                        <a:t> Boulder Home</a:t>
                      </a:r>
                    </a:p>
                  </a:txBody>
                  <a:tcPr marL="48804" marR="48804" marT="24402" marB="244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148 Mackenzie Road Singapore 228724</a:t>
                      </a:r>
                    </a:p>
                  </a:txBody>
                  <a:tcPr marL="48804" marR="48804" marT="24402" marB="2440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000" dirty="0">
                          <a:effectLst/>
                        </a:rPr>
                        <a:t>228724</a:t>
                      </a:r>
                    </a:p>
                  </a:txBody>
                  <a:tcPr marL="48804" marR="48804" marT="24402" marB="2440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dirty="0">
                          <a:effectLst/>
                        </a:rPr>
                        <a:t>1.306886</a:t>
                      </a:r>
                    </a:p>
                  </a:txBody>
                  <a:tcPr marL="48804" marR="48804" marT="24402" marB="2440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000" dirty="0">
                          <a:effectLst/>
                        </a:rPr>
                        <a:t>103.846657</a:t>
                      </a:r>
                    </a:p>
                  </a:txBody>
                  <a:tcPr marL="48804" marR="48804" marT="24402" marB="24402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34037" y="4849806"/>
            <a:ext cx="6171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Table 1: First 3 rows of data frame containing geographic coordinates extracted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06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15241"/>
            <a:ext cx="10396070" cy="664135"/>
          </a:xfrm>
        </p:spPr>
        <p:txBody>
          <a:bodyPr/>
          <a:lstStyle/>
          <a:p>
            <a:r>
              <a:rPr lang="en-US" dirty="0" smtClean="0"/>
              <a:t>Next, we also used Google Map API to </a:t>
            </a:r>
            <a:r>
              <a:rPr lang="en-US" dirty="0"/>
              <a:t>find their geographic coordinates </a:t>
            </a:r>
            <a:r>
              <a:rPr lang="en-US" dirty="0" smtClean="0"/>
              <a:t>of the 5 </a:t>
            </a:r>
            <a:r>
              <a:rPr lang="en-US" smtClean="0"/>
              <a:t>locations shortlisted </a:t>
            </a:r>
            <a:r>
              <a:rPr lang="en-US" dirty="0" smtClean="0"/>
              <a:t>for our indoor rock climbing facility: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01795" y="3289947"/>
            <a:ext cx="643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Table 2: Data frame containing geographic coordinates of our 5 shortlisted locations</a:t>
            </a: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267517"/>
              </p:ext>
            </p:extLst>
          </p:nvPr>
        </p:nvGraphicFramePr>
        <p:xfrm>
          <a:off x="1576844" y="3777517"/>
          <a:ext cx="7917632" cy="211850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36037"/>
                <a:gridCol w="4067404"/>
                <a:gridCol w="1320451"/>
                <a:gridCol w="1293740"/>
              </a:tblGrid>
              <a:tr h="379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smtClean="0">
                          <a:effectLst/>
                        </a:rPr>
                        <a:t>Location</a:t>
                      </a:r>
                      <a:endParaRPr lang="en-US" sz="1400" b="1" dirty="0">
                        <a:effectLst/>
                      </a:endParaRPr>
                    </a:p>
                  </a:txBody>
                  <a:tcPr marL="54227" marR="54227" marT="27113" marB="2711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Address</a:t>
                      </a:r>
                    </a:p>
                  </a:txBody>
                  <a:tcPr marL="54227" marR="54227" marT="27113" marB="2711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Latitude</a:t>
                      </a:r>
                    </a:p>
                  </a:txBody>
                  <a:tcPr marL="54227" marR="54227" marT="27113" marB="2711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Longitude</a:t>
                      </a:r>
                    </a:p>
                  </a:txBody>
                  <a:tcPr marL="54227" marR="54227" marT="27113" marB="27113" anchor="ctr">
                    <a:solidFill>
                      <a:schemeClr val="accent2"/>
                    </a:solidFill>
                  </a:tcPr>
                </a:tc>
              </a:tr>
              <a:tr h="348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L1</a:t>
                      </a:r>
                    </a:p>
                  </a:txBody>
                  <a:tcPr marL="54227" marR="54227" marT="27113" marB="271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The Grandstand, 200 Turf Club Rd</a:t>
                      </a:r>
                    </a:p>
                  </a:txBody>
                  <a:tcPr marL="54227" marR="54227" marT="27113" marB="271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dirty="0">
                          <a:effectLst/>
                        </a:rPr>
                        <a:t>1.337892</a:t>
                      </a:r>
                    </a:p>
                  </a:txBody>
                  <a:tcPr marL="54227" marR="54227" marT="27113" marB="271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400" dirty="0">
                          <a:effectLst/>
                        </a:rPr>
                        <a:t>103.793338</a:t>
                      </a:r>
                    </a:p>
                  </a:txBody>
                  <a:tcPr marL="54227" marR="54227" marT="27113" marB="27113" anchor="ctr"/>
                </a:tc>
              </a:tr>
              <a:tr h="331076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>
                          <a:effectLst/>
                        </a:rPr>
                        <a:t>L2</a:t>
                      </a:r>
                    </a:p>
                  </a:txBody>
                  <a:tcPr marL="54227" marR="54227" marT="27113" marB="271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IMM, 2 </a:t>
                      </a:r>
                      <a:r>
                        <a:rPr lang="en-US" sz="1400" dirty="0" err="1">
                          <a:effectLst/>
                        </a:rPr>
                        <a:t>Jurong</a:t>
                      </a:r>
                      <a:r>
                        <a:rPr lang="en-US" sz="1400" dirty="0">
                          <a:effectLst/>
                        </a:rPr>
                        <a:t> East Street 21</a:t>
                      </a:r>
                    </a:p>
                  </a:txBody>
                  <a:tcPr marL="54227" marR="54227" marT="27113" marB="271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>
                          <a:effectLst/>
                        </a:rPr>
                        <a:t>1.334816</a:t>
                      </a:r>
                    </a:p>
                  </a:txBody>
                  <a:tcPr marL="54227" marR="54227" marT="27113" marB="271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>
                          <a:effectLst/>
                        </a:rPr>
                        <a:t>103.746834</a:t>
                      </a:r>
                    </a:p>
                  </a:txBody>
                  <a:tcPr marL="54227" marR="54227" marT="27113" marB="27113" anchor="ctr"/>
                </a:tc>
              </a:tr>
              <a:tr h="349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L3</a:t>
                      </a:r>
                    </a:p>
                  </a:txBody>
                  <a:tcPr marL="54227" marR="54227" marT="27113" marB="271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KINEX, 11 </a:t>
                      </a:r>
                      <a:r>
                        <a:rPr lang="en-US" sz="1400" dirty="0" err="1">
                          <a:effectLst/>
                        </a:rPr>
                        <a:t>Tanjong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Katong</a:t>
                      </a:r>
                      <a:r>
                        <a:rPr lang="en-US" sz="1400" dirty="0">
                          <a:effectLst/>
                        </a:rPr>
                        <a:t> Rd</a:t>
                      </a:r>
                    </a:p>
                  </a:txBody>
                  <a:tcPr marL="54227" marR="54227" marT="27113" marB="271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dirty="0">
                          <a:effectLst/>
                        </a:rPr>
                        <a:t>1.314850</a:t>
                      </a:r>
                    </a:p>
                  </a:txBody>
                  <a:tcPr marL="54227" marR="54227" marT="27113" marB="271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>
                          <a:effectLst/>
                        </a:rPr>
                        <a:t>103.894613</a:t>
                      </a:r>
                    </a:p>
                  </a:txBody>
                  <a:tcPr marL="54227" marR="54227" marT="27113" marB="27113" anchor="ctr"/>
                </a:tc>
              </a:tr>
              <a:tr h="359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L4</a:t>
                      </a:r>
                    </a:p>
                  </a:txBody>
                  <a:tcPr marL="54227" marR="54227" marT="27113" marB="271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The Star Vista, 1 Vista Exchange Green</a:t>
                      </a:r>
                    </a:p>
                  </a:txBody>
                  <a:tcPr marL="54227" marR="54227" marT="27113" marB="271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dirty="0">
                          <a:effectLst/>
                        </a:rPr>
                        <a:t>1.306763</a:t>
                      </a:r>
                    </a:p>
                  </a:txBody>
                  <a:tcPr marL="54227" marR="54227" marT="27113" marB="271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dirty="0">
                          <a:effectLst/>
                        </a:rPr>
                        <a:t>103.788424</a:t>
                      </a:r>
                    </a:p>
                  </a:txBody>
                  <a:tcPr marL="54227" marR="54227" marT="27113" marB="27113" anchor="ctr"/>
                </a:tc>
              </a:tr>
              <a:tr h="350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L5</a:t>
                      </a:r>
                    </a:p>
                  </a:txBody>
                  <a:tcPr marL="54227" marR="54227" marT="27113" marB="271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Causeway Point, 1 Woodlands Square</a:t>
                      </a:r>
                    </a:p>
                  </a:txBody>
                  <a:tcPr marL="54227" marR="54227" marT="27113" marB="271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dirty="0">
                          <a:effectLst/>
                        </a:rPr>
                        <a:t>1.435984</a:t>
                      </a:r>
                    </a:p>
                  </a:txBody>
                  <a:tcPr marL="54227" marR="54227" marT="27113" marB="271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dirty="0">
                          <a:effectLst/>
                        </a:rPr>
                        <a:t>103.786013</a:t>
                      </a:r>
                    </a:p>
                  </a:txBody>
                  <a:tcPr marL="54227" marR="54227" marT="27113" marB="2711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09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691" y="2540437"/>
            <a:ext cx="11079087" cy="37815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expect our competitors' venues to be located in areas with good access to public transportation (Train stations / Bus-Stops), food outlets (fast-food chains / cafes / restaurants) and retail shopping outlets. </a:t>
            </a:r>
            <a:endParaRPr lang="en-US" dirty="0" smtClean="0"/>
          </a:p>
          <a:p>
            <a:r>
              <a:rPr lang="en-US" dirty="0" smtClean="0"/>
              <a:t>We used Foursquare </a:t>
            </a:r>
            <a:r>
              <a:rPr lang="en-US" dirty="0"/>
              <a:t>API to find out what are the services around our competitors' venue for comparison. The radius of exploration distance is set at 350 meters, which is about 5 minutes walking distance</a:t>
            </a:r>
            <a:r>
              <a:rPr lang="en-US" dirty="0" smtClean="0"/>
              <a:t>.</a:t>
            </a:r>
          </a:p>
          <a:p>
            <a:r>
              <a:rPr lang="en-US" dirty="0"/>
              <a:t>We would then find out the number of venues (metro stations, bus stops, food outlets and retail shopping outlets) around each of our competitors' locations (within &lt;350m) and build a matrix to captured the characteristics of the venues surrounding their rock climbing facilities.</a:t>
            </a:r>
          </a:p>
          <a:p>
            <a:r>
              <a:rPr lang="en-US" dirty="0"/>
              <a:t>Lastly, a weighted matrix would be developed to rank the 5 shortlisted locations and the top result would be the most ideal location for our rock climbing facility.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4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26" y="2524672"/>
            <a:ext cx="11079087" cy="209462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We checked for the degree of correlation between the four groups of venue categories and found that </a:t>
            </a:r>
            <a:r>
              <a:rPr lang="en-US" dirty="0"/>
              <a:t>only 'Food' and 'Shop &amp; Service' categories are </a:t>
            </a:r>
            <a:r>
              <a:rPr lang="en-US" dirty="0" smtClean="0"/>
              <a:t>moderately correlated. </a:t>
            </a:r>
          </a:p>
          <a:p>
            <a:pPr algn="just"/>
            <a:r>
              <a:rPr lang="en-US" dirty="0" smtClean="0"/>
              <a:t>We also checked on the P-values of the </a:t>
            </a:r>
            <a:r>
              <a:rPr lang="en-US" dirty="0"/>
              <a:t>four groups of venue categories </a:t>
            </a:r>
            <a:r>
              <a:rPr lang="en-US" dirty="0" smtClean="0"/>
              <a:t>and found that only the </a:t>
            </a:r>
            <a:r>
              <a:rPr lang="en-US" dirty="0"/>
              <a:t>correlation between 'Food' and 'Shop &amp; Service' are statistically </a:t>
            </a:r>
            <a:r>
              <a:rPr lang="en-US" dirty="0" smtClean="0"/>
              <a:t>significant. </a:t>
            </a:r>
          </a:p>
          <a:p>
            <a:pPr algn="just"/>
            <a:r>
              <a:rPr lang="en-US" dirty="0" smtClean="0"/>
              <a:t>Based on the insight,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would </a:t>
            </a:r>
            <a:r>
              <a:rPr lang="en-US" dirty="0" smtClean="0"/>
              <a:t>only be selecting the shortlisted location </a:t>
            </a:r>
            <a:r>
              <a:rPr lang="en-US" dirty="0"/>
              <a:t>with </a:t>
            </a:r>
            <a:r>
              <a:rPr lang="en-US" dirty="0" smtClean="0"/>
              <a:t>the highest </a:t>
            </a:r>
            <a:r>
              <a:rPr lang="en-US" dirty="0"/>
              <a:t>number of 'Food' and 'Shop &amp; Service' </a:t>
            </a:r>
            <a:r>
              <a:rPr lang="en-US" dirty="0" smtClean="0"/>
              <a:t>venues nearby</a:t>
            </a:r>
            <a:r>
              <a:rPr lang="en-US" dirty="0"/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01890"/>
              </p:ext>
            </p:extLst>
          </p:nvPr>
        </p:nvGraphicFramePr>
        <p:xfrm>
          <a:off x="1706747" y="4619297"/>
          <a:ext cx="8618920" cy="188878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33885"/>
                <a:gridCol w="1371339"/>
                <a:gridCol w="1371861"/>
                <a:gridCol w="1702676"/>
                <a:gridCol w="1939159"/>
              </a:tblGrid>
              <a:tr h="3748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Category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Bus Stop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Food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smtClean="0">
                          <a:effectLst/>
                        </a:rPr>
                        <a:t>Metro</a:t>
                      </a:r>
                      <a:r>
                        <a:rPr lang="en-US" sz="1800" b="1" baseline="0" dirty="0" smtClean="0">
                          <a:effectLst/>
                        </a:rPr>
                        <a:t> </a:t>
                      </a:r>
                      <a:r>
                        <a:rPr lang="en-US" sz="1800" b="1" dirty="0" smtClean="0">
                          <a:effectLst/>
                        </a:rPr>
                        <a:t>Station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Shop &amp; Service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Bus Stop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Strong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Food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Strong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Moderate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40381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Metro Station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Strong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3785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Shop &amp; Service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Moderate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Strong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50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754" y="2408292"/>
            <a:ext cx="4079198" cy="3828831"/>
          </a:xfrm>
        </p:spPr>
        <p:txBody>
          <a:bodyPr>
            <a:noAutofit/>
          </a:bodyPr>
          <a:lstStyle/>
          <a:p>
            <a:r>
              <a:rPr lang="en-US" dirty="0" smtClean="0"/>
              <a:t>From the geographic coordinates of our competitors’ location and the 5 locations we have shortlisted, we further plotted their locations on the Singapore map to see if there are any distinct trends and observations.</a:t>
            </a:r>
          </a:p>
          <a:p>
            <a:r>
              <a:rPr lang="en-US" dirty="0" smtClean="0"/>
              <a:t>We noticed that most </a:t>
            </a:r>
            <a:r>
              <a:rPr lang="en-US" dirty="0"/>
              <a:t>of our competitors' outlets are situated along main roads and clustered in the eastern parts of Singapore.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394" y="2408292"/>
            <a:ext cx="6730295" cy="38288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3742" y="6237123"/>
            <a:ext cx="6377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 Yellow dots = </a:t>
            </a:r>
            <a:r>
              <a:rPr lang="en-US" sz="1400" dirty="0"/>
              <a:t>S</a:t>
            </a:r>
            <a:r>
              <a:rPr lang="en-US" sz="1400" dirty="0" smtClean="0"/>
              <a:t>hortlisted locations | Blue dots = Competitors’ locations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132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042" y="2461611"/>
            <a:ext cx="10862442" cy="2047328"/>
          </a:xfrm>
        </p:spPr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competitors' locations largely have a high number of 'Food' and 'Shop &amp; Service' venues </a:t>
            </a:r>
            <a:r>
              <a:rPr lang="en-US" dirty="0" smtClean="0"/>
              <a:t>nearby and the correlation is moderate. </a:t>
            </a:r>
          </a:p>
          <a:p>
            <a:r>
              <a:rPr lang="en-US" dirty="0" smtClean="0"/>
              <a:t>Hence, for </a:t>
            </a:r>
            <a:r>
              <a:rPr lang="en-US" dirty="0"/>
              <a:t>our choice of the </a:t>
            </a:r>
            <a:r>
              <a:rPr lang="en-US" dirty="0" smtClean="0"/>
              <a:t>best shortlisted location, </a:t>
            </a:r>
            <a:r>
              <a:rPr lang="en-US" dirty="0"/>
              <a:t>we would be </a:t>
            </a:r>
            <a:r>
              <a:rPr lang="en-US" dirty="0" smtClean="0"/>
              <a:t>ranking the 5 shortlisted locations </a:t>
            </a:r>
            <a:r>
              <a:rPr lang="en-US" dirty="0"/>
              <a:t>by their proximity to 'Food' and 'Shop &amp; Service' venues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Based on the ranking, our </a:t>
            </a:r>
            <a:r>
              <a:rPr lang="en-US" dirty="0"/>
              <a:t>shortlisted location </a:t>
            </a:r>
            <a:r>
              <a:rPr lang="en-US" dirty="0" smtClean="0"/>
              <a:t>is Location 5 - “</a:t>
            </a:r>
            <a:r>
              <a:rPr lang="en-US" i="1" dirty="0" smtClean="0"/>
              <a:t>Causeway </a:t>
            </a:r>
            <a:r>
              <a:rPr lang="en-US" i="1" dirty="0"/>
              <a:t>Point, 1 Woodlands Square</a:t>
            </a:r>
            <a:r>
              <a:rPr lang="en-US" dirty="0"/>
              <a:t>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26149"/>
              </p:ext>
            </p:extLst>
          </p:nvPr>
        </p:nvGraphicFramePr>
        <p:xfrm>
          <a:off x="2010104" y="4508939"/>
          <a:ext cx="8450317" cy="18887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2332"/>
                <a:gridCol w="3553441"/>
                <a:gridCol w="1254406"/>
                <a:gridCol w="1545021"/>
                <a:gridCol w="1135117"/>
              </a:tblGrid>
              <a:tr h="207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smtClean="0">
                          <a:effectLst/>
                        </a:rPr>
                        <a:t>Location</a:t>
                      </a:r>
                      <a:endParaRPr lang="en-US" sz="1400" b="1" dirty="0">
                        <a:effectLst/>
                      </a:endParaRPr>
                    </a:p>
                  </a:txBody>
                  <a:tcPr marL="51762" marR="51762" marT="25881" marB="25881"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Address</a:t>
                      </a:r>
                    </a:p>
                  </a:txBody>
                  <a:tcPr marL="51762" marR="51762" marT="25881" marB="25881"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Latitude</a:t>
                      </a:r>
                    </a:p>
                  </a:txBody>
                  <a:tcPr marL="51762" marR="51762" marT="25881" marB="25881"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Longitude</a:t>
                      </a:r>
                    </a:p>
                  </a:txBody>
                  <a:tcPr marL="51762" marR="51762" marT="25881" marB="25881"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Rating</a:t>
                      </a:r>
                    </a:p>
                  </a:txBody>
                  <a:tcPr marL="51762" marR="51762" marT="25881" marB="25881"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</a:tr>
              <a:tr h="3182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L5</a:t>
                      </a:r>
                    </a:p>
                  </a:txBody>
                  <a:tcPr marL="51762" marR="51762" marT="25881" marB="25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Causeway Point, 1 Woodlands Square</a:t>
                      </a:r>
                    </a:p>
                  </a:txBody>
                  <a:tcPr marL="51762" marR="51762" marT="25881" marB="25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>
                          <a:solidFill>
                            <a:srgbClr val="FF0000"/>
                          </a:solidFill>
                          <a:effectLst/>
                        </a:rPr>
                        <a:t>1.435984</a:t>
                      </a:r>
                    </a:p>
                  </a:txBody>
                  <a:tcPr marL="51762" marR="51762" marT="25881" marB="25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dirty="0">
                          <a:solidFill>
                            <a:srgbClr val="FF0000"/>
                          </a:solidFill>
                          <a:effectLst/>
                        </a:rPr>
                        <a:t>103.786013</a:t>
                      </a:r>
                    </a:p>
                  </a:txBody>
                  <a:tcPr marL="51762" marR="51762" marT="25881" marB="25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dirty="0">
                          <a:solidFill>
                            <a:srgbClr val="FF0000"/>
                          </a:solidFill>
                          <a:effectLst/>
                        </a:rPr>
                        <a:t>1.448276</a:t>
                      </a:r>
                    </a:p>
                  </a:txBody>
                  <a:tcPr marL="51762" marR="51762" marT="25881" marB="25881" anchor="ctr"/>
                </a:tc>
              </a:tr>
              <a:tr h="320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L3</a:t>
                      </a:r>
                    </a:p>
                  </a:txBody>
                  <a:tcPr marL="51762" marR="51762" marT="25881" marB="25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KINEX, 11 </a:t>
                      </a:r>
                      <a:r>
                        <a:rPr lang="en-US" sz="1400" dirty="0" err="1">
                          <a:effectLst/>
                        </a:rPr>
                        <a:t>Tanjong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Katong</a:t>
                      </a:r>
                      <a:r>
                        <a:rPr lang="en-US" sz="1400" dirty="0">
                          <a:effectLst/>
                        </a:rPr>
                        <a:t> Rd</a:t>
                      </a:r>
                    </a:p>
                  </a:txBody>
                  <a:tcPr marL="51762" marR="51762" marT="25881" marB="25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dirty="0">
                          <a:effectLst/>
                        </a:rPr>
                        <a:t>1.314850</a:t>
                      </a:r>
                    </a:p>
                  </a:txBody>
                  <a:tcPr marL="51762" marR="51762" marT="25881" marB="25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dirty="0">
                          <a:effectLst/>
                        </a:rPr>
                        <a:t>103.894613</a:t>
                      </a:r>
                    </a:p>
                  </a:txBody>
                  <a:tcPr marL="51762" marR="51762" marT="25881" marB="25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1.266667</a:t>
                      </a:r>
                    </a:p>
                  </a:txBody>
                  <a:tcPr marL="51762" marR="51762" marT="25881" marB="25881" anchor="ctr"/>
                </a:tc>
              </a:tr>
              <a:tr h="35447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dirty="0">
                          <a:effectLst/>
                        </a:rPr>
                        <a:t>L2</a:t>
                      </a:r>
                    </a:p>
                  </a:txBody>
                  <a:tcPr marL="51762" marR="51762" marT="25881" marB="25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IMM, 2 Jurong East Street 21</a:t>
                      </a:r>
                    </a:p>
                  </a:txBody>
                  <a:tcPr marL="51762" marR="51762" marT="25881" marB="25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>
                          <a:effectLst/>
                        </a:rPr>
                        <a:t>1.334816</a:t>
                      </a:r>
                    </a:p>
                  </a:txBody>
                  <a:tcPr marL="51762" marR="51762" marT="25881" marB="25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dirty="0">
                          <a:effectLst/>
                        </a:rPr>
                        <a:t>103.746834</a:t>
                      </a:r>
                    </a:p>
                  </a:txBody>
                  <a:tcPr marL="51762" marR="51762" marT="25881" marB="25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0.880460</a:t>
                      </a:r>
                    </a:p>
                  </a:txBody>
                  <a:tcPr marL="51762" marR="51762" marT="25881" marB="25881" anchor="ctr"/>
                </a:tc>
              </a:tr>
              <a:tr h="31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L4</a:t>
                      </a:r>
                    </a:p>
                  </a:txBody>
                  <a:tcPr marL="51762" marR="51762" marT="25881" marB="25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The Star Vista, 1 Vista Exchange Green</a:t>
                      </a:r>
                    </a:p>
                  </a:txBody>
                  <a:tcPr marL="51762" marR="51762" marT="25881" marB="25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>
                          <a:effectLst/>
                        </a:rPr>
                        <a:t>1.306763</a:t>
                      </a:r>
                    </a:p>
                  </a:txBody>
                  <a:tcPr marL="51762" marR="51762" marT="25881" marB="25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>
                          <a:effectLst/>
                        </a:rPr>
                        <a:t>103.788424</a:t>
                      </a:r>
                    </a:p>
                  </a:txBody>
                  <a:tcPr marL="51762" marR="51762" marT="25881" marB="25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0.811494</a:t>
                      </a:r>
                    </a:p>
                  </a:txBody>
                  <a:tcPr marL="51762" marR="51762" marT="25881" marB="25881" anchor="ctr"/>
                </a:tc>
              </a:tr>
              <a:tr h="315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L1</a:t>
                      </a:r>
                    </a:p>
                  </a:txBody>
                  <a:tcPr marL="51762" marR="51762" marT="25881" marB="25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The Grandstand, 200 Turf Club Rd</a:t>
                      </a:r>
                    </a:p>
                  </a:txBody>
                  <a:tcPr marL="51762" marR="51762" marT="25881" marB="25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dirty="0">
                          <a:effectLst/>
                        </a:rPr>
                        <a:t>1.337892</a:t>
                      </a:r>
                    </a:p>
                  </a:txBody>
                  <a:tcPr marL="51762" marR="51762" marT="25881" marB="25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400" dirty="0">
                          <a:effectLst/>
                        </a:rPr>
                        <a:t>103.793338</a:t>
                      </a:r>
                    </a:p>
                  </a:txBody>
                  <a:tcPr marL="51762" marR="51762" marT="25881" marB="25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0.000000</a:t>
                      </a:r>
                    </a:p>
                  </a:txBody>
                  <a:tcPr marL="51762" marR="51762" marT="25881" marB="2588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12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768" y="2619265"/>
            <a:ext cx="10338108" cy="226804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shortlisted location is reasonable as it has the most number of Food' and 'Shop &amp; Service' venues nearby compared to the others. Furthermore, it is also not located close to </a:t>
            </a:r>
            <a:r>
              <a:rPr lang="en-US" dirty="0" smtClean="0"/>
              <a:t>any of our </a:t>
            </a:r>
            <a:r>
              <a:rPr lang="en-US" dirty="0"/>
              <a:t>competitors in the northern region of Singapore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To </a:t>
            </a:r>
            <a:r>
              <a:rPr lang="en-US" dirty="0" smtClean="0"/>
              <a:t>get </a:t>
            </a:r>
            <a:r>
              <a:rPr lang="en-US" dirty="0"/>
              <a:t>a rough feel of whether our initial list of 5 shortlisted locations is comparable to our competitors' </a:t>
            </a:r>
            <a:r>
              <a:rPr lang="en-US" dirty="0" smtClean="0"/>
              <a:t>locations, </a:t>
            </a:r>
            <a:r>
              <a:rPr lang="en-US" dirty="0"/>
              <a:t>we performed a simple comparison based on the average of the number of nearby venues by category.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comparison result below shows that we have done a good job in shortlisting the initial 5 locations as the average number of nearby venues is comparable to or even exceeded that of our competitors.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139218"/>
              </p:ext>
            </p:extLst>
          </p:nvPr>
        </p:nvGraphicFramePr>
        <p:xfrm>
          <a:off x="2333296" y="4887310"/>
          <a:ext cx="7898524" cy="16483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23848"/>
                <a:gridCol w="2790497"/>
                <a:gridCol w="3484179"/>
              </a:tblGrid>
              <a:tr h="3748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 smtClean="0">
                          <a:effectLst/>
                        </a:rPr>
                        <a:t>Venues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smtClean="0">
                          <a:effectLst/>
                        </a:rPr>
                        <a:t>Average Count (Competitors)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smtClean="0">
                          <a:effectLst/>
                        </a:rPr>
                        <a:t>Average Count (Shortlisted</a:t>
                      </a:r>
                      <a:r>
                        <a:rPr lang="en-US" sz="1400" b="1" baseline="0" dirty="0" smtClean="0">
                          <a:effectLst/>
                        </a:rPr>
                        <a:t> locations</a:t>
                      </a:r>
                      <a:r>
                        <a:rPr lang="en-US" sz="1400" b="1" dirty="0" smtClean="0">
                          <a:effectLst/>
                        </a:rPr>
                        <a:t>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</a:tr>
              <a:tr h="32984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Bus Stop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2.8</a:t>
                      </a:r>
                      <a:endParaRPr lang="en-US" sz="1400" dirty="0"/>
                    </a:p>
                  </a:txBody>
                  <a:tcPr anchor="ctr"/>
                </a:tc>
              </a:tr>
              <a:tr h="26801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Food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13.8</a:t>
                      </a:r>
                      <a:endParaRPr lang="en-US" sz="1400" dirty="0"/>
                    </a:p>
                  </a:txBody>
                  <a:tcPr anchor="ctr"/>
                </a:tc>
              </a:tr>
              <a:tr h="3340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Metro Station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 anchor="ctr"/>
                </a:tc>
              </a:tr>
              <a:tr h="26801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Shop &amp; Service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7.6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290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</TotalTime>
  <Words>1085</Words>
  <Application>Microsoft Macintosh PowerPoint</Application>
  <PresentationFormat>Widescreen</PresentationFormat>
  <Paragraphs>152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Wingdings 3</vt:lpstr>
      <vt:lpstr>Arial</vt:lpstr>
      <vt:lpstr>Ion Boardroom</vt:lpstr>
      <vt:lpstr>Capstone Project - The Battle of Neighborhoods</vt:lpstr>
      <vt:lpstr>Introduction/Business Problem</vt:lpstr>
      <vt:lpstr>Data Selection</vt:lpstr>
      <vt:lpstr>Data Selection</vt:lpstr>
      <vt:lpstr>Methodology</vt:lpstr>
      <vt:lpstr>Methodology</vt:lpstr>
      <vt:lpstr>Methodology</vt:lpstr>
      <vt:lpstr>Results</vt:lpstr>
      <vt:lpstr>Discussion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Microsoft Office User</dc:creator>
  <cp:lastModifiedBy>Microsoft Office User</cp:lastModifiedBy>
  <cp:revision>10</cp:revision>
  <dcterms:created xsi:type="dcterms:W3CDTF">2019-01-13T13:58:47Z</dcterms:created>
  <dcterms:modified xsi:type="dcterms:W3CDTF">2019-01-13T15:52:23Z</dcterms:modified>
</cp:coreProperties>
</file>