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00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7" d="100"/>
          <a:sy n="67" d="100"/>
        </p:scale>
        <p:origin x="6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C4BB4-FA7A-4186-A448-FB5F92A947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A878152-340C-49DE-8E96-1DA6C3B03C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D99B25-ABF0-49C0-997C-607E31DD979A}"/>
              </a:ext>
            </a:extLst>
          </p:cNvPr>
          <p:cNvSpPr>
            <a:spLocks noGrp="1"/>
          </p:cNvSpPr>
          <p:nvPr>
            <p:ph type="dt" sz="half" idx="10"/>
          </p:nvPr>
        </p:nvSpPr>
        <p:spPr/>
        <p:txBody>
          <a:bodyPr/>
          <a:lstStyle/>
          <a:p>
            <a:fld id="{3B9DB415-5126-4C2A-8168-FFE1BEAF2648}" type="datetimeFigureOut">
              <a:rPr lang="en-IN" smtClean="0"/>
              <a:t>05-03-2021</a:t>
            </a:fld>
            <a:endParaRPr lang="en-IN"/>
          </a:p>
        </p:txBody>
      </p:sp>
      <p:sp>
        <p:nvSpPr>
          <p:cNvPr id="5" name="Footer Placeholder 4">
            <a:extLst>
              <a:ext uri="{FF2B5EF4-FFF2-40B4-BE49-F238E27FC236}">
                <a16:creationId xmlns:a16="http://schemas.microsoft.com/office/drawing/2014/main" id="{4AAC1184-BE44-4615-BCB2-65BD220125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C1ABDF-2323-44BC-AD98-2E002CD86E51}"/>
              </a:ext>
            </a:extLst>
          </p:cNvPr>
          <p:cNvSpPr>
            <a:spLocks noGrp="1"/>
          </p:cNvSpPr>
          <p:nvPr>
            <p:ph type="sldNum" sz="quarter" idx="12"/>
          </p:nvPr>
        </p:nvSpPr>
        <p:spPr/>
        <p:txBody>
          <a:bodyPr/>
          <a:lstStyle/>
          <a:p>
            <a:fld id="{2F8FEDF0-2427-47C5-9D33-89046A4FCAF2}" type="slidenum">
              <a:rPr lang="en-IN" smtClean="0"/>
              <a:t>‹#›</a:t>
            </a:fld>
            <a:endParaRPr lang="en-IN"/>
          </a:p>
        </p:txBody>
      </p:sp>
    </p:spTree>
    <p:extLst>
      <p:ext uri="{BB962C8B-B14F-4D97-AF65-F5344CB8AC3E}">
        <p14:creationId xmlns:p14="http://schemas.microsoft.com/office/powerpoint/2010/main" val="2411065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04100-8612-4658-BC15-321AAE0E73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D2483C-ACC4-4D0A-A299-A688C8B1B0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AC2894-E6AD-4E2A-BE8F-C20C3F0A3ECD}"/>
              </a:ext>
            </a:extLst>
          </p:cNvPr>
          <p:cNvSpPr>
            <a:spLocks noGrp="1"/>
          </p:cNvSpPr>
          <p:nvPr>
            <p:ph type="dt" sz="half" idx="10"/>
          </p:nvPr>
        </p:nvSpPr>
        <p:spPr/>
        <p:txBody>
          <a:bodyPr/>
          <a:lstStyle/>
          <a:p>
            <a:fld id="{3B9DB415-5126-4C2A-8168-FFE1BEAF2648}" type="datetimeFigureOut">
              <a:rPr lang="en-IN" smtClean="0"/>
              <a:t>05-03-2021</a:t>
            </a:fld>
            <a:endParaRPr lang="en-IN"/>
          </a:p>
        </p:txBody>
      </p:sp>
      <p:sp>
        <p:nvSpPr>
          <p:cNvPr id="5" name="Footer Placeholder 4">
            <a:extLst>
              <a:ext uri="{FF2B5EF4-FFF2-40B4-BE49-F238E27FC236}">
                <a16:creationId xmlns:a16="http://schemas.microsoft.com/office/drawing/2014/main" id="{69694670-1258-49D8-B1D6-AC47660EF5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F70CFF-56C1-486A-9CFF-85BE9093767F}"/>
              </a:ext>
            </a:extLst>
          </p:cNvPr>
          <p:cNvSpPr>
            <a:spLocks noGrp="1"/>
          </p:cNvSpPr>
          <p:nvPr>
            <p:ph type="sldNum" sz="quarter" idx="12"/>
          </p:nvPr>
        </p:nvSpPr>
        <p:spPr/>
        <p:txBody>
          <a:bodyPr/>
          <a:lstStyle/>
          <a:p>
            <a:fld id="{2F8FEDF0-2427-47C5-9D33-89046A4FCAF2}" type="slidenum">
              <a:rPr lang="en-IN" smtClean="0"/>
              <a:t>‹#›</a:t>
            </a:fld>
            <a:endParaRPr lang="en-IN"/>
          </a:p>
        </p:txBody>
      </p:sp>
    </p:spTree>
    <p:extLst>
      <p:ext uri="{BB962C8B-B14F-4D97-AF65-F5344CB8AC3E}">
        <p14:creationId xmlns:p14="http://schemas.microsoft.com/office/powerpoint/2010/main" val="603737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BB48EE-8153-4D44-B98D-41752A9741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5332B2-D308-4285-AEDE-228698F23D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5B1A77-5198-409F-938B-8FC71856793F}"/>
              </a:ext>
            </a:extLst>
          </p:cNvPr>
          <p:cNvSpPr>
            <a:spLocks noGrp="1"/>
          </p:cNvSpPr>
          <p:nvPr>
            <p:ph type="dt" sz="half" idx="10"/>
          </p:nvPr>
        </p:nvSpPr>
        <p:spPr/>
        <p:txBody>
          <a:bodyPr/>
          <a:lstStyle/>
          <a:p>
            <a:fld id="{3B9DB415-5126-4C2A-8168-FFE1BEAF2648}" type="datetimeFigureOut">
              <a:rPr lang="en-IN" smtClean="0"/>
              <a:t>05-03-2021</a:t>
            </a:fld>
            <a:endParaRPr lang="en-IN"/>
          </a:p>
        </p:txBody>
      </p:sp>
      <p:sp>
        <p:nvSpPr>
          <p:cNvPr id="5" name="Footer Placeholder 4">
            <a:extLst>
              <a:ext uri="{FF2B5EF4-FFF2-40B4-BE49-F238E27FC236}">
                <a16:creationId xmlns:a16="http://schemas.microsoft.com/office/drawing/2014/main" id="{E857E4BC-A306-4BC7-B554-60CA79CBEA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B6E516-D583-4014-9AE7-8724B8E1E7D9}"/>
              </a:ext>
            </a:extLst>
          </p:cNvPr>
          <p:cNvSpPr>
            <a:spLocks noGrp="1"/>
          </p:cNvSpPr>
          <p:nvPr>
            <p:ph type="sldNum" sz="quarter" idx="12"/>
          </p:nvPr>
        </p:nvSpPr>
        <p:spPr/>
        <p:txBody>
          <a:bodyPr/>
          <a:lstStyle/>
          <a:p>
            <a:fld id="{2F8FEDF0-2427-47C5-9D33-89046A4FCAF2}" type="slidenum">
              <a:rPr lang="en-IN" smtClean="0"/>
              <a:t>‹#›</a:t>
            </a:fld>
            <a:endParaRPr lang="en-IN"/>
          </a:p>
        </p:txBody>
      </p:sp>
    </p:spTree>
    <p:extLst>
      <p:ext uri="{BB962C8B-B14F-4D97-AF65-F5344CB8AC3E}">
        <p14:creationId xmlns:p14="http://schemas.microsoft.com/office/powerpoint/2010/main" val="1390646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92CE9-2D1F-465D-9D78-29E10721A7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A0CA36-889E-47F9-8D6C-C868AB04DE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2B5268-C3E3-4A80-A3CC-6730232FA0F5}"/>
              </a:ext>
            </a:extLst>
          </p:cNvPr>
          <p:cNvSpPr>
            <a:spLocks noGrp="1"/>
          </p:cNvSpPr>
          <p:nvPr>
            <p:ph type="dt" sz="half" idx="10"/>
          </p:nvPr>
        </p:nvSpPr>
        <p:spPr/>
        <p:txBody>
          <a:bodyPr/>
          <a:lstStyle/>
          <a:p>
            <a:fld id="{3B9DB415-5126-4C2A-8168-FFE1BEAF2648}" type="datetimeFigureOut">
              <a:rPr lang="en-IN" smtClean="0"/>
              <a:t>05-03-2021</a:t>
            </a:fld>
            <a:endParaRPr lang="en-IN"/>
          </a:p>
        </p:txBody>
      </p:sp>
      <p:sp>
        <p:nvSpPr>
          <p:cNvPr id="5" name="Footer Placeholder 4">
            <a:extLst>
              <a:ext uri="{FF2B5EF4-FFF2-40B4-BE49-F238E27FC236}">
                <a16:creationId xmlns:a16="http://schemas.microsoft.com/office/drawing/2014/main" id="{844BCE0C-D418-4AE3-A61A-89A0AD9EA7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2FE039-383B-4FEB-B56B-D796CC0F2325}"/>
              </a:ext>
            </a:extLst>
          </p:cNvPr>
          <p:cNvSpPr>
            <a:spLocks noGrp="1"/>
          </p:cNvSpPr>
          <p:nvPr>
            <p:ph type="sldNum" sz="quarter" idx="12"/>
          </p:nvPr>
        </p:nvSpPr>
        <p:spPr/>
        <p:txBody>
          <a:bodyPr/>
          <a:lstStyle/>
          <a:p>
            <a:fld id="{2F8FEDF0-2427-47C5-9D33-89046A4FCAF2}" type="slidenum">
              <a:rPr lang="en-IN" smtClean="0"/>
              <a:t>‹#›</a:t>
            </a:fld>
            <a:endParaRPr lang="en-IN"/>
          </a:p>
        </p:txBody>
      </p:sp>
    </p:spTree>
    <p:extLst>
      <p:ext uri="{BB962C8B-B14F-4D97-AF65-F5344CB8AC3E}">
        <p14:creationId xmlns:p14="http://schemas.microsoft.com/office/powerpoint/2010/main" val="3319349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B19A4-0072-4385-9EBB-10AB8B1451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A282C2-43B8-4808-8517-A0AD9C9B3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A11CB8-2E1F-4FB2-AFE0-1A8EB16DA59F}"/>
              </a:ext>
            </a:extLst>
          </p:cNvPr>
          <p:cNvSpPr>
            <a:spLocks noGrp="1"/>
          </p:cNvSpPr>
          <p:nvPr>
            <p:ph type="dt" sz="half" idx="10"/>
          </p:nvPr>
        </p:nvSpPr>
        <p:spPr/>
        <p:txBody>
          <a:bodyPr/>
          <a:lstStyle/>
          <a:p>
            <a:fld id="{3B9DB415-5126-4C2A-8168-FFE1BEAF2648}" type="datetimeFigureOut">
              <a:rPr lang="en-IN" smtClean="0"/>
              <a:t>05-03-2021</a:t>
            </a:fld>
            <a:endParaRPr lang="en-IN"/>
          </a:p>
        </p:txBody>
      </p:sp>
      <p:sp>
        <p:nvSpPr>
          <p:cNvPr id="5" name="Footer Placeholder 4">
            <a:extLst>
              <a:ext uri="{FF2B5EF4-FFF2-40B4-BE49-F238E27FC236}">
                <a16:creationId xmlns:a16="http://schemas.microsoft.com/office/drawing/2014/main" id="{AE328E48-86FB-4738-A313-81121CB25F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176E8F-4F10-4293-B8C6-E51EE04BBFD2}"/>
              </a:ext>
            </a:extLst>
          </p:cNvPr>
          <p:cNvSpPr>
            <a:spLocks noGrp="1"/>
          </p:cNvSpPr>
          <p:nvPr>
            <p:ph type="sldNum" sz="quarter" idx="12"/>
          </p:nvPr>
        </p:nvSpPr>
        <p:spPr/>
        <p:txBody>
          <a:bodyPr/>
          <a:lstStyle/>
          <a:p>
            <a:fld id="{2F8FEDF0-2427-47C5-9D33-89046A4FCAF2}" type="slidenum">
              <a:rPr lang="en-IN" smtClean="0"/>
              <a:t>‹#›</a:t>
            </a:fld>
            <a:endParaRPr lang="en-IN"/>
          </a:p>
        </p:txBody>
      </p:sp>
    </p:spTree>
    <p:extLst>
      <p:ext uri="{BB962C8B-B14F-4D97-AF65-F5344CB8AC3E}">
        <p14:creationId xmlns:p14="http://schemas.microsoft.com/office/powerpoint/2010/main" val="2630866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C3F0-E0FE-479B-8D81-5765287DF8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2CDF2F-4EFD-440A-B5CB-780AD5D0F2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E356B3-1A3B-4D70-9DEC-283AA8AA46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0BC1562-7212-4DBE-9B6C-33137DE29BF7}"/>
              </a:ext>
            </a:extLst>
          </p:cNvPr>
          <p:cNvSpPr>
            <a:spLocks noGrp="1"/>
          </p:cNvSpPr>
          <p:nvPr>
            <p:ph type="dt" sz="half" idx="10"/>
          </p:nvPr>
        </p:nvSpPr>
        <p:spPr/>
        <p:txBody>
          <a:bodyPr/>
          <a:lstStyle/>
          <a:p>
            <a:fld id="{3B9DB415-5126-4C2A-8168-FFE1BEAF2648}" type="datetimeFigureOut">
              <a:rPr lang="en-IN" smtClean="0"/>
              <a:t>05-03-2021</a:t>
            </a:fld>
            <a:endParaRPr lang="en-IN"/>
          </a:p>
        </p:txBody>
      </p:sp>
      <p:sp>
        <p:nvSpPr>
          <p:cNvPr id="6" name="Footer Placeholder 5">
            <a:extLst>
              <a:ext uri="{FF2B5EF4-FFF2-40B4-BE49-F238E27FC236}">
                <a16:creationId xmlns:a16="http://schemas.microsoft.com/office/drawing/2014/main" id="{BC6E38D7-A8C4-4C69-82D1-990BF27853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F8212F-73EF-4A9D-A429-8B616FCFBB19}"/>
              </a:ext>
            </a:extLst>
          </p:cNvPr>
          <p:cNvSpPr>
            <a:spLocks noGrp="1"/>
          </p:cNvSpPr>
          <p:nvPr>
            <p:ph type="sldNum" sz="quarter" idx="12"/>
          </p:nvPr>
        </p:nvSpPr>
        <p:spPr/>
        <p:txBody>
          <a:bodyPr/>
          <a:lstStyle/>
          <a:p>
            <a:fld id="{2F8FEDF0-2427-47C5-9D33-89046A4FCAF2}" type="slidenum">
              <a:rPr lang="en-IN" smtClean="0"/>
              <a:t>‹#›</a:t>
            </a:fld>
            <a:endParaRPr lang="en-IN"/>
          </a:p>
        </p:txBody>
      </p:sp>
    </p:spTree>
    <p:extLst>
      <p:ext uri="{BB962C8B-B14F-4D97-AF65-F5344CB8AC3E}">
        <p14:creationId xmlns:p14="http://schemas.microsoft.com/office/powerpoint/2010/main" val="3895143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9EA09-981E-4BD2-B1CA-4EED5F93C8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8E30DB-C1BC-4977-B877-FCAF9EADE1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A7E663-737F-4367-8223-89FAD706E3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282911-A97C-4A48-B666-95EBAA6CA5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A3AD1B-19F5-449F-A3C5-9BB3F45B59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A967C6-3826-45B5-8272-26776C8C99DB}"/>
              </a:ext>
            </a:extLst>
          </p:cNvPr>
          <p:cNvSpPr>
            <a:spLocks noGrp="1"/>
          </p:cNvSpPr>
          <p:nvPr>
            <p:ph type="dt" sz="half" idx="10"/>
          </p:nvPr>
        </p:nvSpPr>
        <p:spPr/>
        <p:txBody>
          <a:bodyPr/>
          <a:lstStyle/>
          <a:p>
            <a:fld id="{3B9DB415-5126-4C2A-8168-FFE1BEAF2648}" type="datetimeFigureOut">
              <a:rPr lang="en-IN" smtClean="0"/>
              <a:t>05-03-2021</a:t>
            </a:fld>
            <a:endParaRPr lang="en-IN"/>
          </a:p>
        </p:txBody>
      </p:sp>
      <p:sp>
        <p:nvSpPr>
          <p:cNvPr id="8" name="Footer Placeholder 7">
            <a:extLst>
              <a:ext uri="{FF2B5EF4-FFF2-40B4-BE49-F238E27FC236}">
                <a16:creationId xmlns:a16="http://schemas.microsoft.com/office/drawing/2014/main" id="{6535D626-1119-452C-9CDC-C6800326CC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307012-5570-4E89-9CAB-B1D536A3A50B}"/>
              </a:ext>
            </a:extLst>
          </p:cNvPr>
          <p:cNvSpPr>
            <a:spLocks noGrp="1"/>
          </p:cNvSpPr>
          <p:nvPr>
            <p:ph type="sldNum" sz="quarter" idx="12"/>
          </p:nvPr>
        </p:nvSpPr>
        <p:spPr/>
        <p:txBody>
          <a:bodyPr/>
          <a:lstStyle/>
          <a:p>
            <a:fld id="{2F8FEDF0-2427-47C5-9D33-89046A4FCAF2}" type="slidenum">
              <a:rPr lang="en-IN" smtClean="0"/>
              <a:t>‹#›</a:t>
            </a:fld>
            <a:endParaRPr lang="en-IN"/>
          </a:p>
        </p:txBody>
      </p:sp>
    </p:spTree>
    <p:extLst>
      <p:ext uri="{BB962C8B-B14F-4D97-AF65-F5344CB8AC3E}">
        <p14:creationId xmlns:p14="http://schemas.microsoft.com/office/powerpoint/2010/main" val="3639818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AFA7C-6BC4-4FA1-9C3D-D3822472DAE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B2A660-C0B3-427A-B515-F5B9DD16D04B}"/>
              </a:ext>
            </a:extLst>
          </p:cNvPr>
          <p:cNvSpPr>
            <a:spLocks noGrp="1"/>
          </p:cNvSpPr>
          <p:nvPr>
            <p:ph type="dt" sz="half" idx="10"/>
          </p:nvPr>
        </p:nvSpPr>
        <p:spPr/>
        <p:txBody>
          <a:bodyPr/>
          <a:lstStyle/>
          <a:p>
            <a:fld id="{3B9DB415-5126-4C2A-8168-FFE1BEAF2648}" type="datetimeFigureOut">
              <a:rPr lang="en-IN" smtClean="0"/>
              <a:t>05-03-2021</a:t>
            </a:fld>
            <a:endParaRPr lang="en-IN"/>
          </a:p>
        </p:txBody>
      </p:sp>
      <p:sp>
        <p:nvSpPr>
          <p:cNvPr id="4" name="Footer Placeholder 3">
            <a:extLst>
              <a:ext uri="{FF2B5EF4-FFF2-40B4-BE49-F238E27FC236}">
                <a16:creationId xmlns:a16="http://schemas.microsoft.com/office/drawing/2014/main" id="{246FC0D0-FB34-4700-88D9-96CA22042C0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A66809A-EF6B-4CE7-8066-EFACCF8B6F3B}"/>
              </a:ext>
            </a:extLst>
          </p:cNvPr>
          <p:cNvSpPr>
            <a:spLocks noGrp="1"/>
          </p:cNvSpPr>
          <p:nvPr>
            <p:ph type="sldNum" sz="quarter" idx="12"/>
          </p:nvPr>
        </p:nvSpPr>
        <p:spPr/>
        <p:txBody>
          <a:bodyPr/>
          <a:lstStyle/>
          <a:p>
            <a:fld id="{2F8FEDF0-2427-47C5-9D33-89046A4FCAF2}" type="slidenum">
              <a:rPr lang="en-IN" smtClean="0"/>
              <a:t>‹#›</a:t>
            </a:fld>
            <a:endParaRPr lang="en-IN"/>
          </a:p>
        </p:txBody>
      </p:sp>
    </p:spTree>
    <p:extLst>
      <p:ext uri="{BB962C8B-B14F-4D97-AF65-F5344CB8AC3E}">
        <p14:creationId xmlns:p14="http://schemas.microsoft.com/office/powerpoint/2010/main" val="3533840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51955C-18EB-413B-B150-B673997AA6FA}"/>
              </a:ext>
            </a:extLst>
          </p:cNvPr>
          <p:cNvSpPr>
            <a:spLocks noGrp="1"/>
          </p:cNvSpPr>
          <p:nvPr>
            <p:ph type="dt" sz="half" idx="10"/>
          </p:nvPr>
        </p:nvSpPr>
        <p:spPr/>
        <p:txBody>
          <a:bodyPr/>
          <a:lstStyle/>
          <a:p>
            <a:fld id="{3B9DB415-5126-4C2A-8168-FFE1BEAF2648}" type="datetimeFigureOut">
              <a:rPr lang="en-IN" smtClean="0"/>
              <a:t>05-03-2021</a:t>
            </a:fld>
            <a:endParaRPr lang="en-IN"/>
          </a:p>
        </p:txBody>
      </p:sp>
      <p:sp>
        <p:nvSpPr>
          <p:cNvPr id="3" name="Footer Placeholder 2">
            <a:extLst>
              <a:ext uri="{FF2B5EF4-FFF2-40B4-BE49-F238E27FC236}">
                <a16:creationId xmlns:a16="http://schemas.microsoft.com/office/drawing/2014/main" id="{52B6B72B-3830-4F14-A8D5-07C4E59058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B0AF2A8-8D80-4F5F-9366-17C4BB44A028}"/>
              </a:ext>
            </a:extLst>
          </p:cNvPr>
          <p:cNvSpPr>
            <a:spLocks noGrp="1"/>
          </p:cNvSpPr>
          <p:nvPr>
            <p:ph type="sldNum" sz="quarter" idx="12"/>
          </p:nvPr>
        </p:nvSpPr>
        <p:spPr/>
        <p:txBody>
          <a:bodyPr/>
          <a:lstStyle/>
          <a:p>
            <a:fld id="{2F8FEDF0-2427-47C5-9D33-89046A4FCAF2}" type="slidenum">
              <a:rPr lang="en-IN" smtClean="0"/>
              <a:t>‹#›</a:t>
            </a:fld>
            <a:endParaRPr lang="en-IN"/>
          </a:p>
        </p:txBody>
      </p:sp>
    </p:spTree>
    <p:extLst>
      <p:ext uri="{BB962C8B-B14F-4D97-AF65-F5344CB8AC3E}">
        <p14:creationId xmlns:p14="http://schemas.microsoft.com/office/powerpoint/2010/main" val="1174266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F630C-CF2C-47B0-9747-E609B9157A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B7E68A6-71EB-415F-A644-71D3C5EB64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19F301-112B-4C7C-B67A-8827E5974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4F9B34-491F-4E02-9F3C-19CE9952D6F0}"/>
              </a:ext>
            </a:extLst>
          </p:cNvPr>
          <p:cNvSpPr>
            <a:spLocks noGrp="1"/>
          </p:cNvSpPr>
          <p:nvPr>
            <p:ph type="dt" sz="half" idx="10"/>
          </p:nvPr>
        </p:nvSpPr>
        <p:spPr/>
        <p:txBody>
          <a:bodyPr/>
          <a:lstStyle/>
          <a:p>
            <a:fld id="{3B9DB415-5126-4C2A-8168-FFE1BEAF2648}" type="datetimeFigureOut">
              <a:rPr lang="en-IN" smtClean="0"/>
              <a:t>05-03-2021</a:t>
            </a:fld>
            <a:endParaRPr lang="en-IN"/>
          </a:p>
        </p:txBody>
      </p:sp>
      <p:sp>
        <p:nvSpPr>
          <p:cNvPr id="6" name="Footer Placeholder 5">
            <a:extLst>
              <a:ext uri="{FF2B5EF4-FFF2-40B4-BE49-F238E27FC236}">
                <a16:creationId xmlns:a16="http://schemas.microsoft.com/office/drawing/2014/main" id="{6CE76BAA-526E-4B6A-B71C-38C60749A7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F852A6-E9FA-4EE5-B425-83EEDE6183EE}"/>
              </a:ext>
            </a:extLst>
          </p:cNvPr>
          <p:cNvSpPr>
            <a:spLocks noGrp="1"/>
          </p:cNvSpPr>
          <p:nvPr>
            <p:ph type="sldNum" sz="quarter" idx="12"/>
          </p:nvPr>
        </p:nvSpPr>
        <p:spPr/>
        <p:txBody>
          <a:bodyPr/>
          <a:lstStyle/>
          <a:p>
            <a:fld id="{2F8FEDF0-2427-47C5-9D33-89046A4FCAF2}" type="slidenum">
              <a:rPr lang="en-IN" smtClean="0"/>
              <a:t>‹#›</a:t>
            </a:fld>
            <a:endParaRPr lang="en-IN"/>
          </a:p>
        </p:txBody>
      </p:sp>
    </p:spTree>
    <p:extLst>
      <p:ext uri="{BB962C8B-B14F-4D97-AF65-F5344CB8AC3E}">
        <p14:creationId xmlns:p14="http://schemas.microsoft.com/office/powerpoint/2010/main" val="1348110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6C34-EF48-4517-937F-470C792686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DDFC32-FAD6-4C90-BF55-8A85A2ECA2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91EFADB-F782-4DAB-8AC4-487427EFAB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263140-8F08-49D0-8605-EC63474F8B98}"/>
              </a:ext>
            </a:extLst>
          </p:cNvPr>
          <p:cNvSpPr>
            <a:spLocks noGrp="1"/>
          </p:cNvSpPr>
          <p:nvPr>
            <p:ph type="dt" sz="half" idx="10"/>
          </p:nvPr>
        </p:nvSpPr>
        <p:spPr/>
        <p:txBody>
          <a:bodyPr/>
          <a:lstStyle/>
          <a:p>
            <a:fld id="{3B9DB415-5126-4C2A-8168-FFE1BEAF2648}" type="datetimeFigureOut">
              <a:rPr lang="en-IN" smtClean="0"/>
              <a:t>05-03-2021</a:t>
            </a:fld>
            <a:endParaRPr lang="en-IN"/>
          </a:p>
        </p:txBody>
      </p:sp>
      <p:sp>
        <p:nvSpPr>
          <p:cNvPr id="6" name="Footer Placeholder 5">
            <a:extLst>
              <a:ext uri="{FF2B5EF4-FFF2-40B4-BE49-F238E27FC236}">
                <a16:creationId xmlns:a16="http://schemas.microsoft.com/office/drawing/2014/main" id="{22B20059-5EE4-4595-AFB2-3AE37F815F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4833EC-8599-40FA-9AA5-7D5C4D7EBD49}"/>
              </a:ext>
            </a:extLst>
          </p:cNvPr>
          <p:cNvSpPr>
            <a:spLocks noGrp="1"/>
          </p:cNvSpPr>
          <p:nvPr>
            <p:ph type="sldNum" sz="quarter" idx="12"/>
          </p:nvPr>
        </p:nvSpPr>
        <p:spPr/>
        <p:txBody>
          <a:bodyPr/>
          <a:lstStyle/>
          <a:p>
            <a:fld id="{2F8FEDF0-2427-47C5-9D33-89046A4FCAF2}" type="slidenum">
              <a:rPr lang="en-IN" smtClean="0"/>
              <a:t>‹#›</a:t>
            </a:fld>
            <a:endParaRPr lang="en-IN"/>
          </a:p>
        </p:txBody>
      </p:sp>
    </p:spTree>
    <p:extLst>
      <p:ext uri="{BB962C8B-B14F-4D97-AF65-F5344CB8AC3E}">
        <p14:creationId xmlns:p14="http://schemas.microsoft.com/office/powerpoint/2010/main" val="2986047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44ECAA-315B-491A-91A5-0DF7C5CBA5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07B123-6268-4267-A1A3-6A9EB04ABE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692B0C-85F8-4BE3-B753-70416FEE02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DB415-5126-4C2A-8168-FFE1BEAF2648}" type="datetimeFigureOut">
              <a:rPr lang="en-IN" smtClean="0"/>
              <a:t>05-03-2021</a:t>
            </a:fld>
            <a:endParaRPr lang="en-IN"/>
          </a:p>
        </p:txBody>
      </p:sp>
      <p:sp>
        <p:nvSpPr>
          <p:cNvPr id="5" name="Footer Placeholder 4">
            <a:extLst>
              <a:ext uri="{FF2B5EF4-FFF2-40B4-BE49-F238E27FC236}">
                <a16:creationId xmlns:a16="http://schemas.microsoft.com/office/drawing/2014/main" id="{1183381C-D2CF-4A81-849D-D975725C8D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B5EC87A-2B7E-445A-B5AF-50984318E1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8FEDF0-2427-47C5-9D33-89046A4FCAF2}" type="slidenum">
              <a:rPr lang="en-IN" smtClean="0"/>
              <a:t>‹#›</a:t>
            </a:fld>
            <a:endParaRPr lang="en-IN"/>
          </a:p>
        </p:txBody>
      </p:sp>
    </p:spTree>
    <p:extLst>
      <p:ext uri="{BB962C8B-B14F-4D97-AF65-F5344CB8AC3E}">
        <p14:creationId xmlns:p14="http://schemas.microsoft.com/office/powerpoint/2010/main" val="212058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jfif"/><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828A7-ED54-4E32-9429-9EF4CF5A34F5}"/>
              </a:ext>
            </a:extLst>
          </p:cNvPr>
          <p:cNvSpPr>
            <a:spLocks noGrp="1"/>
          </p:cNvSpPr>
          <p:nvPr>
            <p:ph type="ctrTitle"/>
          </p:nvPr>
        </p:nvSpPr>
        <p:spPr>
          <a:xfrm>
            <a:off x="1524000" y="504825"/>
            <a:ext cx="9144000" cy="2014537"/>
          </a:xfrm>
        </p:spPr>
        <p:txBody>
          <a:bodyPr>
            <a:noAutofit/>
          </a:bodyPr>
          <a:lstStyle/>
          <a:p>
            <a:pPr>
              <a:lnSpc>
                <a:spcPct val="150000"/>
              </a:lnSpc>
            </a:pPr>
            <a:r>
              <a:rPr lang="en-US" sz="4800" b="1" dirty="0">
                <a:effectLst>
                  <a:outerShdw blurRad="38100" dist="38100" dir="2700000" algn="tl">
                    <a:srgbClr val="000000">
                      <a:alpha val="43137"/>
                    </a:srgbClr>
                  </a:outerShdw>
                </a:effectLst>
                <a:latin typeface="BITTER"/>
              </a:rPr>
              <a:t>TO START A WADA PAV FOOD RESTAURANT</a:t>
            </a:r>
            <a:endParaRPr lang="en-IN" sz="4800" b="1" dirty="0">
              <a:effectLst>
                <a:outerShdw blurRad="38100" dist="38100" dir="2700000" algn="tl">
                  <a:srgbClr val="000000">
                    <a:alpha val="43137"/>
                  </a:srgbClr>
                </a:outerShdw>
              </a:effectLst>
              <a:latin typeface="BITTER"/>
            </a:endParaRPr>
          </a:p>
        </p:txBody>
      </p:sp>
      <p:pic>
        <p:nvPicPr>
          <p:cNvPr id="5" name="Picture 4">
            <a:extLst>
              <a:ext uri="{FF2B5EF4-FFF2-40B4-BE49-F238E27FC236}">
                <a16:creationId xmlns:a16="http://schemas.microsoft.com/office/drawing/2014/main" id="{D514BB98-E7A4-4546-A5F8-D23D3A1990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8051" y="2657474"/>
            <a:ext cx="7035898" cy="3695701"/>
          </a:xfrm>
          <a:prstGeom prst="ellipse">
            <a:avLst/>
          </a:prstGeom>
          <a:ln>
            <a:noFill/>
          </a:ln>
          <a:effectLst>
            <a:softEdge rad="112500"/>
          </a:effectLst>
        </p:spPr>
      </p:pic>
      <p:sp>
        <p:nvSpPr>
          <p:cNvPr id="4" name="Rectangle 3">
            <a:extLst>
              <a:ext uri="{FF2B5EF4-FFF2-40B4-BE49-F238E27FC236}">
                <a16:creationId xmlns:a16="http://schemas.microsoft.com/office/drawing/2014/main" id="{738FE8D6-FE8F-40FD-9E32-3E4A5ABF6AC4}"/>
              </a:ext>
            </a:extLst>
          </p:cNvPr>
          <p:cNvSpPr/>
          <p:nvPr/>
        </p:nvSpPr>
        <p:spPr>
          <a:xfrm>
            <a:off x="266700" y="247650"/>
            <a:ext cx="11658600" cy="6353174"/>
          </a:xfrm>
          <a:prstGeom prst="rect">
            <a:avLst/>
          </a:prstGeom>
          <a:noFill/>
          <a:ln w="38100" cap="flat" cmpd="sng" algn="ctr">
            <a:solidFill>
              <a:schemeClr val="accent1">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770796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4C05ED-9496-4A5A-AFB3-1D800E6F7A44}"/>
              </a:ext>
            </a:extLst>
          </p:cNvPr>
          <p:cNvSpPr txBox="1"/>
          <p:nvPr/>
        </p:nvSpPr>
        <p:spPr>
          <a:xfrm flipH="1">
            <a:off x="1386838" y="554866"/>
            <a:ext cx="2072458" cy="769441"/>
          </a:xfrm>
          <a:prstGeom prst="rect">
            <a:avLst/>
          </a:prstGeom>
          <a:noFill/>
        </p:spPr>
        <p:txBody>
          <a:bodyPr wrap="square" rtlCol="0">
            <a:spAutoFit/>
          </a:bodyPr>
          <a:lstStyle/>
          <a:p>
            <a:r>
              <a:rPr lang="en-US" sz="4400" b="1" dirty="0">
                <a:latin typeface="Bitter"/>
              </a:rPr>
              <a:t>Agenda</a:t>
            </a:r>
            <a:endParaRPr lang="en-IN" sz="4400" b="1" dirty="0">
              <a:latin typeface="Bitter"/>
            </a:endParaRPr>
          </a:p>
        </p:txBody>
      </p:sp>
      <p:sp>
        <p:nvSpPr>
          <p:cNvPr id="3" name="TextBox 2">
            <a:extLst>
              <a:ext uri="{FF2B5EF4-FFF2-40B4-BE49-F238E27FC236}">
                <a16:creationId xmlns:a16="http://schemas.microsoft.com/office/drawing/2014/main" id="{D15209AE-130B-49F1-82BC-0799AE0C75E5}"/>
              </a:ext>
            </a:extLst>
          </p:cNvPr>
          <p:cNvSpPr txBox="1"/>
          <p:nvPr/>
        </p:nvSpPr>
        <p:spPr>
          <a:xfrm>
            <a:off x="1386838" y="1832167"/>
            <a:ext cx="9250681" cy="2126864"/>
          </a:xfrm>
          <a:prstGeom prst="rect">
            <a:avLst/>
          </a:prstGeom>
          <a:noFill/>
        </p:spPr>
        <p:txBody>
          <a:bodyPr wrap="square" rtlCol="0" anchor="ctr">
            <a:spAutoFit/>
          </a:bodyPr>
          <a:lstStyle/>
          <a:p>
            <a:pPr marL="285750" indent="-285750">
              <a:lnSpc>
                <a:spcPct val="150000"/>
              </a:lnSpc>
              <a:buSzPct val="90000"/>
              <a:buFont typeface="Courier New" panose="02070309020205020404" pitchFamily="49" charset="0"/>
              <a:buChar char="o"/>
            </a:pPr>
            <a:r>
              <a:rPr lang="en-US" dirty="0">
                <a:cs typeface="Calibri Light" panose="020F0302020204030204" pitchFamily="34" charset="0"/>
              </a:rPr>
              <a:t>Introduction</a:t>
            </a:r>
          </a:p>
          <a:p>
            <a:pPr marL="285750" indent="-285750">
              <a:lnSpc>
                <a:spcPct val="150000"/>
              </a:lnSpc>
              <a:buSzPct val="90000"/>
              <a:buFont typeface="Courier New" panose="02070309020205020404" pitchFamily="49" charset="0"/>
              <a:buChar char="o"/>
            </a:pPr>
            <a:r>
              <a:rPr lang="en-US" dirty="0">
                <a:cs typeface="Calibri Light" panose="020F0302020204030204" pitchFamily="34" charset="0"/>
              </a:rPr>
              <a:t>Problem statement and data source</a:t>
            </a:r>
          </a:p>
          <a:p>
            <a:pPr marL="285750" indent="-285750">
              <a:lnSpc>
                <a:spcPct val="150000"/>
              </a:lnSpc>
              <a:buSzPct val="90000"/>
              <a:buFont typeface="Courier New" panose="02070309020205020404" pitchFamily="49" charset="0"/>
              <a:buChar char="o"/>
            </a:pPr>
            <a:r>
              <a:rPr lang="en-US" dirty="0">
                <a:cs typeface="Calibri Light" panose="020F0302020204030204" pitchFamily="34" charset="0"/>
              </a:rPr>
              <a:t>Objective &amp; Methodology</a:t>
            </a:r>
          </a:p>
          <a:p>
            <a:pPr marL="285750" indent="-285750">
              <a:lnSpc>
                <a:spcPct val="150000"/>
              </a:lnSpc>
              <a:buSzPct val="90000"/>
              <a:buFont typeface="Courier New" panose="02070309020205020404" pitchFamily="49" charset="0"/>
              <a:buChar char="o"/>
            </a:pPr>
            <a:r>
              <a:rPr lang="en-US" dirty="0">
                <a:cs typeface="Calibri Light" panose="020F0302020204030204" pitchFamily="34" charset="0"/>
              </a:rPr>
              <a:t>Solution and description</a:t>
            </a:r>
          </a:p>
          <a:p>
            <a:pPr marL="285750" indent="-285750">
              <a:lnSpc>
                <a:spcPct val="150000"/>
              </a:lnSpc>
              <a:buSzPct val="90000"/>
              <a:buFont typeface="Courier New" panose="02070309020205020404" pitchFamily="49" charset="0"/>
              <a:buChar char="o"/>
            </a:pPr>
            <a:r>
              <a:rPr lang="en-US" dirty="0">
                <a:cs typeface="Calibri Light" panose="020F0302020204030204" pitchFamily="34" charset="0"/>
              </a:rPr>
              <a:t>Impact</a:t>
            </a:r>
            <a:endParaRPr lang="en-IN" dirty="0">
              <a:cs typeface="Calibri Light" panose="020F0302020204030204" pitchFamily="34" charset="0"/>
            </a:endParaRPr>
          </a:p>
        </p:txBody>
      </p:sp>
    </p:spTree>
    <p:extLst>
      <p:ext uri="{BB962C8B-B14F-4D97-AF65-F5344CB8AC3E}">
        <p14:creationId xmlns:p14="http://schemas.microsoft.com/office/powerpoint/2010/main" val="795995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1BE8AC-A96A-45C4-8298-7E6A9436A6F6}"/>
              </a:ext>
            </a:extLst>
          </p:cNvPr>
          <p:cNvSpPr txBox="1"/>
          <p:nvPr/>
        </p:nvSpPr>
        <p:spPr>
          <a:xfrm>
            <a:off x="1076325" y="742949"/>
            <a:ext cx="3209925" cy="2800767"/>
          </a:xfrm>
          <a:prstGeom prst="rect">
            <a:avLst/>
          </a:prstGeom>
          <a:noFill/>
        </p:spPr>
        <p:txBody>
          <a:bodyPr wrap="square" rtlCol="0">
            <a:spAutoFit/>
          </a:bodyPr>
          <a:lstStyle/>
          <a:p>
            <a:r>
              <a:rPr lang="en-US" sz="4400" b="1" dirty="0">
                <a:latin typeface="BITTER"/>
              </a:rPr>
              <a:t>Introduction</a:t>
            </a:r>
          </a:p>
          <a:p>
            <a:endParaRPr lang="en-US" sz="4400" b="1" dirty="0">
              <a:latin typeface="BITTER"/>
            </a:endParaRPr>
          </a:p>
          <a:p>
            <a:endParaRPr lang="en-US" sz="4400" b="1" dirty="0">
              <a:latin typeface="BITTER"/>
            </a:endParaRPr>
          </a:p>
          <a:p>
            <a:endParaRPr lang="en-IN" sz="4400" b="1" dirty="0">
              <a:latin typeface="BITTER"/>
            </a:endParaRPr>
          </a:p>
        </p:txBody>
      </p:sp>
      <p:sp>
        <p:nvSpPr>
          <p:cNvPr id="4" name="TextBox 3">
            <a:extLst>
              <a:ext uri="{FF2B5EF4-FFF2-40B4-BE49-F238E27FC236}">
                <a16:creationId xmlns:a16="http://schemas.microsoft.com/office/drawing/2014/main" id="{1444A0A2-03FD-443F-8771-1FB9AE66FFAD}"/>
              </a:ext>
            </a:extLst>
          </p:cNvPr>
          <p:cNvSpPr txBox="1"/>
          <p:nvPr/>
        </p:nvSpPr>
        <p:spPr>
          <a:xfrm>
            <a:off x="1076325" y="1590893"/>
            <a:ext cx="10496550" cy="2403863"/>
          </a:xfrm>
          <a:prstGeom prst="rect">
            <a:avLst/>
          </a:prstGeom>
          <a:noFill/>
        </p:spPr>
        <p:txBody>
          <a:bodyPr wrap="square" rtlCol="0">
            <a:spAutoFit/>
          </a:bodyPr>
          <a:lstStyle/>
          <a:p>
            <a:pPr algn="l">
              <a:lnSpc>
                <a:spcPct val="150000"/>
              </a:lnSpc>
            </a:pPr>
            <a:endParaRPr lang="en-IN" sz="1800" b="0" i="0" u="none" strike="noStrike" baseline="0" dirty="0">
              <a:solidFill>
                <a:srgbClr val="000000"/>
              </a:solidFill>
              <a:latin typeface="Calibri" panose="020F0502020204030204" pitchFamily="34" charset="0"/>
            </a:endParaRPr>
          </a:p>
          <a:p>
            <a:pPr>
              <a:lnSpc>
                <a:spcPct val="150000"/>
              </a:lnSpc>
            </a:pPr>
            <a:r>
              <a:rPr lang="en-US" b="0" i="0" u="none" strike="noStrike" baseline="0" dirty="0">
                <a:solidFill>
                  <a:srgbClr val="000000"/>
                </a:solidFill>
              </a:rPr>
              <a:t>A man wants to open a Wada Pav Shop near Shivaji Nagar in Pune. He has got a location where there are other 4 more Wada pav shops. He is not able to understand what will be the strategy to take over his clients .</a:t>
            </a:r>
          </a:p>
          <a:p>
            <a:pPr algn="l"/>
            <a:endParaRPr lang="en-IN" b="0" i="0" u="none" strike="noStrike" baseline="0" dirty="0">
              <a:solidFill>
                <a:srgbClr val="000000"/>
              </a:solidFill>
            </a:endParaRPr>
          </a:p>
          <a:p>
            <a:pPr>
              <a:lnSpc>
                <a:spcPct val="150000"/>
              </a:lnSpc>
            </a:pPr>
            <a:r>
              <a:rPr lang="en-US" b="0" i="0" u="none" strike="noStrike" baseline="0" dirty="0">
                <a:solidFill>
                  <a:srgbClr val="000000"/>
                </a:solidFill>
              </a:rPr>
              <a:t>I have analyzed the data and came with some good insights that will help him to start his Wada pav restaurant at Shivaji nagar Pune .</a:t>
            </a:r>
            <a:endParaRPr lang="en-IN" dirty="0"/>
          </a:p>
        </p:txBody>
      </p:sp>
    </p:spTree>
    <p:extLst>
      <p:ext uri="{BB962C8B-B14F-4D97-AF65-F5344CB8AC3E}">
        <p14:creationId xmlns:p14="http://schemas.microsoft.com/office/powerpoint/2010/main" val="2483280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5B14F1-54D6-4DBE-9DE1-6168F5A7E2C0}"/>
              </a:ext>
            </a:extLst>
          </p:cNvPr>
          <p:cNvSpPr txBox="1"/>
          <p:nvPr/>
        </p:nvSpPr>
        <p:spPr>
          <a:xfrm>
            <a:off x="885825" y="676274"/>
            <a:ext cx="10420350" cy="1446550"/>
          </a:xfrm>
          <a:prstGeom prst="rect">
            <a:avLst/>
          </a:prstGeom>
          <a:noFill/>
        </p:spPr>
        <p:txBody>
          <a:bodyPr wrap="square" rtlCol="0">
            <a:spAutoFit/>
          </a:bodyPr>
          <a:lstStyle/>
          <a:p>
            <a:r>
              <a:rPr lang="en-IN" sz="4400" b="1" dirty="0">
                <a:latin typeface="Bitter"/>
              </a:rPr>
              <a:t>Problem statement and data source</a:t>
            </a:r>
          </a:p>
          <a:p>
            <a:endParaRPr lang="en-IN" sz="4400" dirty="0"/>
          </a:p>
        </p:txBody>
      </p:sp>
      <p:sp>
        <p:nvSpPr>
          <p:cNvPr id="4" name="TextBox 3">
            <a:extLst>
              <a:ext uri="{FF2B5EF4-FFF2-40B4-BE49-F238E27FC236}">
                <a16:creationId xmlns:a16="http://schemas.microsoft.com/office/drawing/2014/main" id="{6C705882-57FA-4984-BF2D-BCB88F760B21}"/>
              </a:ext>
            </a:extLst>
          </p:cNvPr>
          <p:cNvSpPr txBox="1"/>
          <p:nvPr/>
        </p:nvSpPr>
        <p:spPr>
          <a:xfrm>
            <a:off x="885825" y="2047875"/>
            <a:ext cx="9739773" cy="3277820"/>
          </a:xfrm>
          <a:prstGeom prst="rect">
            <a:avLst/>
          </a:prstGeom>
          <a:noFill/>
        </p:spPr>
        <p:txBody>
          <a:bodyPr wrap="square" rtlCol="0">
            <a:spAutoFit/>
          </a:bodyPr>
          <a:lstStyle/>
          <a:p>
            <a:pPr>
              <a:lnSpc>
                <a:spcPct val="150000"/>
              </a:lnSpc>
            </a:pPr>
            <a:r>
              <a:rPr lang="en-US" b="0" i="0" u="none" strike="noStrike" baseline="0" dirty="0">
                <a:solidFill>
                  <a:srgbClr val="000000"/>
                </a:solidFill>
              </a:rPr>
              <a:t>A man wants to open a Wada Pav Shop near Shivaji Nagar in Pune. He has got a location where there are other 4 more Wada pav shops. He is not able to understand what will be the strategy to take over his clients .</a:t>
            </a:r>
          </a:p>
          <a:p>
            <a:pPr>
              <a:lnSpc>
                <a:spcPct val="150000"/>
              </a:lnSpc>
            </a:pPr>
            <a:endParaRPr lang="en-US" dirty="0">
              <a:solidFill>
                <a:srgbClr val="000000"/>
              </a:solidFill>
            </a:endParaRPr>
          </a:p>
          <a:p>
            <a:pPr>
              <a:lnSpc>
                <a:spcPct val="150000"/>
              </a:lnSpc>
            </a:pPr>
            <a:r>
              <a:rPr lang="en-US" b="0" i="0" u="none" strike="noStrike" baseline="0" dirty="0">
                <a:solidFill>
                  <a:srgbClr val="000000"/>
                </a:solidFill>
              </a:rPr>
              <a:t>I have noted the reviews of customers on Google to know the needs of customers and best things offered by our competitors and came out with some good insights that will help us to beat the competitors. </a:t>
            </a:r>
          </a:p>
          <a:p>
            <a:endParaRPr lang="en-IN" dirty="0"/>
          </a:p>
        </p:txBody>
      </p:sp>
    </p:spTree>
    <p:extLst>
      <p:ext uri="{BB962C8B-B14F-4D97-AF65-F5344CB8AC3E}">
        <p14:creationId xmlns:p14="http://schemas.microsoft.com/office/powerpoint/2010/main" val="15011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EB0731-A467-4888-B106-4B691EA3E516}"/>
              </a:ext>
            </a:extLst>
          </p:cNvPr>
          <p:cNvSpPr txBox="1"/>
          <p:nvPr/>
        </p:nvSpPr>
        <p:spPr>
          <a:xfrm>
            <a:off x="822960" y="548640"/>
            <a:ext cx="7274560" cy="769441"/>
          </a:xfrm>
          <a:prstGeom prst="rect">
            <a:avLst/>
          </a:prstGeom>
          <a:noFill/>
        </p:spPr>
        <p:txBody>
          <a:bodyPr wrap="square" rtlCol="0">
            <a:spAutoFit/>
          </a:bodyPr>
          <a:lstStyle/>
          <a:p>
            <a:r>
              <a:rPr lang="en-IN" sz="4400" b="1" dirty="0">
                <a:latin typeface="Bitter"/>
              </a:rPr>
              <a:t>Objective &amp; Methodology</a:t>
            </a:r>
          </a:p>
        </p:txBody>
      </p:sp>
      <p:sp>
        <p:nvSpPr>
          <p:cNvPr id="3" name="TextBox 2">
            <a:extLst>
              <a:ext uri="{FF2B5EF4-FFF2-40B4-BE49-F238E27FC236}">
                <a16:creationId xmlns:a16="http://schemas.microsoft.com/office/drawing/2014/main" id="{33A38714-CC78-42CD-BCE2-AFD390454E97}"/>
              </a:ext>
            </a:extLst>
          </p:cNvPr>
          <p:cNvSpPr txBox="1"/>
          <p:nvPr/>
        </p:nvSpPr>
        <p:spPr>
          <a:xfrm>
            <a:off x="822960" y="1411090"/>
            <a:ext cx="9631680" cy="21698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t>To Know the pros and cons od vada pav restaurant before setup .</a:t>
            </a:r>
          </a:p>
          <a:p>
            <a:pPr marL="285750" indent="-285750">
              <a:lnSpc>
                <a:spcPct val="150000"/>
              </a:lnSpc>
              <a:buFont typeface="Arial" panose="020B0604020202020204" pitchFamily="34" charset="0"/>
              <a:buChar char="•"/>
            </a:pPr>
            <a:r>
              <a:rPr lang="en-IN" dirty="0"/>
              <a:t>To know the food trends in that particular area .</a:t>
            </a:r>
          </a:p>
          <a:p>
            <a:pPr marL="285750" indent="-285750">
              <a:lnSpc>
                <a:spcPct val="150000"/>
              </a:lnSpc>
              <a:buFont typeface="Arial" panose="020B0604020202020204" pitchFamily="34" charset="0"/>
              <a:buChar char="•"/>
            </a:pPr>
            <a:r>
              <a:rPr lang="en-IN" dirty="0"/>
              <a:t>To know the like and dislikes of competitor restaurants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p:txBody>
      </p:sp>
      <p:pic>
        <p:nvPicPr>
          <p:cNvPr id="9" name="Picture 8">
            <a:extLst>
              <a:ext uri="{FF2B5EF4-FFF2-40B4-BE49-F238E27FC236}">
                <a16:creationId xmlns:a16="http://schemas.microsoft.com/office/drawing/2014/main" id="{5AC54D46-BD2E-4098-B79E-600DEE290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6174" y="3855474"/>
            <a:ext cx="2522216" cy="1420277"/>
          </a:xfrm>
          <a:prstGeom prst="rect">
            <a:avLst/>
          </a:prstGeom>
        </p:spPr>
      </p:pic>
      <p:sp>
        <p:nvSpPr>
          <p:cNvPr id="10" name="Left Brace 9">
            <a:extLst>
              <a:ext uri="{FF2B5EF4-FFF2-40B4-BE49-F238E27FC236}">
                <a16:creationId xmlns:a16="http://schemas.microsoft.com/office/drawing/2014/main" id="{1640F0A3-95BB-4CF5-B69E-4369F5938484}"/>
              </a:ext>
            </a:extLst>
          </p:cNvPr>
          <p:cNvSpPr/>
          <p:nvPr/>
        </p:nvSpPr>
        <p:spPr>
          <a:xfrm rot="16200000">
            <a:off x="2084086" y="3716814"/>
            <a:ext cx="883920" cy="364542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Left Brace 10">
            <a:extLst>
              <a:ext uri="{FF2B5EF4-FFF2-40B4-BE49-F238E27FC236}">
                <a16:creationId xmlns:a16="http://schemas.microsoft.com/office/drawing/2014/main" id="{A791F533-F9E7-4E1B-9DDA-875F36CC0360}"/>
              </a:ext>
            </a:extLst>
          </p:cNvPr>
          <p:cNvSpPr/>
          <p:nvPr/>
        </p:nvSpPr>
        <p:spPr>
          <a:xfrm rot="16200000">
            <a:off x="6063009" y="4238018"/>
            <a:ext cx="883920" cy="259758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 name="Arrow: Right 12">
            <a:extLst>
              <a:ext uri="{FF2B5EF4-FFF2-40B4-BE49-F238E27FC236}">
                <a16:creationId xmlns:a16="http://schemas.microsoft.com/office/drawing/2014/main" id="{10DACFEA-5327-4983-A320-41C5CD463971}"/>
              </a:ext>
            </a:extLst>
          </p:cNvPr>
          <p:cNvSpPr/>
          <p:nvPr/>
        </p:nvSpPr>
        <p:spPr>
          <a:xfrm>
            <a:off x="7910386" y="4492380"/>
            <a:ext cx="426720" cy="2046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029803EB-DAE4-4AFA-93FA-2BAA4EB7A2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9001" y="3855474"/>
            <a:ext cx="1869606" cy="1310079"/>
          </a:xfrm>
          <a:prstGeom prst="rect">
            <a:avLst/>
          </a:prstGeom>
        </p:spPr>
      </p:pic>
      <p:sp>
        <p:nvSpPr>
          <p:cNvPr id="16" name="Left Brace 15">
            <a:extLst>
              <a:ext uri="{FF2B5EF4-FFF2-40B4-BE49-F238E27FC236}">
                <a16:creationId xmlns:a16="http://schemas.microsoft.com/office/drawing/2014/main" id="{36311948-CE5C-43E2-A815-6B1E80CB8950}"/>
              </a:ext>
            </a:extLst>
          </p:cNvPr>
          <p:cNvSpPr/>
          <p:nvPr/>
        </p:nvSpPr>
        <p:spPr>
          <a:xfrm rot="16200000">
            <a:off x="9381844" y="4238018"/>
            <a:ext cx="883920" cy="259758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 name="TextBox 16">
            <a:extLst>
              <a:ext uri="{FF2B5EF4-FFF2-40B4-BE49-F238E27FC236}">
                <a16:creationId xmlns:a16="http://schemas.microsoft.com/office/drawing/2014/main" id="{3BB1B13D-95B9-47A6-ADAF-86B44FDDBC44}"/>
              </a:ext>
            </a:extLst>
          </p:cNvPr>
          <p:cNvSpPr txBox="1"/>
          <p:nvPr/>
        </p:nvSpPr>
        <p:spPr>
          <a:xfrm>
            <a:off x="1751165" y="6076718"/>
            <a:ext cx="2597590" cy="369332"/>
          </a:xfrm>
          <a:prstGeom prst="rect">
            <a:avLst/>
          </a:prstGeom>
          <a:noFill/>
        </p:spPr>
        <p:txBody>
          <a:bodyPr wrap="square" rtlCol="0">
            <a:spAutoFit/>
          </a:bodyPr>
          <a:lstStyle/>
          <a:p>
            <a:r>
              <a:rPr lang="en-IN" dirty="0"/>
              <a:t>Data collection</a:t>
            </a:r>
          </a:p>
        </p:txBody>
      </p:sp>
      <p:sp>
        <p:nvSpPr>
          <p:cNvPr id="20" name="TextBox 19">
            <a:extLst>
              <a:ext uri="{FF2B5EF4-FFF2-40B4-BE49-F238E27FC236}">
                <a16:creationId xmlns:a16="http://schemas.microsoft.com/office/drawing/2014/main" id="{480BA826-CEEE-4569-A8EB-561C1B772CAC}"/>
              </a:ext>
            </a:extLst>
          </p:cNvPr>
          <p:cNvSpPr txBox="1"/>
          <p:nvPr/>
        </p:nvSpPr>
        <p:spPr>
          <a:xfrm>
            <a:off x="5298493" y="6076718"/>
            <a:ext cx="2123440" cy="369332"/>
          </a:xfrm>
          <a:prstGeom prst="rect">
            <a:avLst/>
          </a:prstGeom>
          <a:noFill/>
        </p:spPr>
        <p:txBody>
          <a:bodyPr wrap="square" rtlCol="0">
            <a:spAutoFit/>
          </a:bodyPr>
          <a:lstStyle/>
          <a:p>
            <a:r>
              <a:rPr lang="en-IN" dirty="0"/>
              <a:t>        Data processing</a:t>
            </a:r>
          </a:p>
        </p:txBody>
      </p:sp>
      <p:sp>
        <p:nvSpPr>
          <p:cNvPr id="21" name="TextBox 20">
            <a:extLst>
              <a:ext uri="{FF2B5EF4-FFF2-40B4-BE49-F238E27FC236}">
                <a16:creationId xmlns:a16="http://schemas.microsoft.com/office/drawing/2014/main" id="{3CB2024D-69A8-4931-953C-69B51665EFD5}"/>
              </a:ext>
            </a:extLst>
          </p:cNvPr>
          <p:cNvSpPr txBox="1"/>
          <p:nvPr/>
        </p:nvSpPr>
        <p:spPr>
          <a:xfrm>
            <a:off x="9286240" y="6076718"/>
            <a:ext cx="2032002" cy="369332"/>
          </a:xfrm>
          <a:prstGeom prst="rect">
            <a:avLst/>
          </a:prstGeom>
          <a:noFill/>
        </p:spPr>
        <p:txBody>
          <a:bodyPr wrap="square" rtlCol="0">
            <a:spAutoFit/>
          </a:bodyPr>
          <a:lstStyle/>
          <a:p>
            <a:r>
              <a:rPr lang="en-IN" dirty="0"/>
              <a:t>Visualizing</a:t>
            </a:r>
          </a:p>
        </p:txBody>
      </p:sp>
      <p:pic>
        <p:nvPicPr>
          <p:cNvPr id="6" name="Picture 5">
            <a:extLst>
              <a:ext uri="{FF2B5EF4-FFF2-40B4-BE49-F238E27FC236}">
                <a16:creationId xmlns:a16="http://schemas.microsoft.com/office/drawing/2014/main" id="{FBB59875-2091-4236-8055-D6549CE6BC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482" y="4130742"/>
            <a:ext cx="1034811" cy="1034811"/>
          </a:xfrm>
          <a:prstGeom prst="rect">
            <a:avLst/>
          </a:prstGeom>
        </p:spPr>
      </p:pic>
      <p:pic>
        <p:nvPicPr>
          <p:cNvPr id="8" name="Picture 7">
            <a:extLst>
              <a:ext uri="{FF2B5EF4-FFF2-40B4-BE49-F238E27FC236}">
                <a16:creationId xmlns:a16="http://schemas.microsoft.com/office/drawing/2014/main" id="{A39DA1A3-1E86-4DDF-9423-4DCA72DD84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7468" y="3956373"/>
            <a:ext cx="1782605" cy="1312280"/>
          </a:xfrm>
          <a:prstGeom prst="rect">
            <a:avLst/>
          </a:prstGeom>
        </p:spPr>
      </p:pic>
      <p:sp>
        <p:nvSpPr>
          <p:cNvPr id="19" name="Arrow: Right 18">
            <a:extLst>
              <a:ext uri="{FF2B5EF4-FFF2-40B4-BE49-F238E27FC236}">
                <a16:creationId xmlns:a16="http://schemas.microsoft.com/office/drawing/2014/main" id="{AA931DC5-C5E0-4AC7-9CC3-021FEACA735E}"/>
              </a:ext>
            </a:extLst>
          </p:cNvPr>
          <p:cNvSpPr/>
          <p:nvPr/>
        </p:nvSpPr>
        <p:spPr>
          <a:xfrm>
            <a:off x="4536657" y="4492380"/>
            <a:ext cx="426720" cy="2046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81993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FCF960-F629-4E0C-96DA-6AD60904ED5B}"/>
              </a:ext>
            </a:extLst>
          </p:cNvPr>
          <p:cNvSpPr txBox="1"/>
          <p:nvPr/>
        </p:nvSpPr>
        <p:spPr>
          <a:xfrm>
            <a:off x="733425" y="263515"/>
            <a:ext cx="8829675" cy="1446550"/>
          </a:xfrm>
          <a:prstGeom prst="rect">
            <a:avLst/>
          </a:prstGeom>
          <a:noFill/>
        </p:spPr>
        <p:txBody>
          <a:bodyPr wrap="square" rtlCol="0">
            <a:spAutoFit/>
          </a:bodyPr>
          <a:lstStyle/>
          <a:p>
            <a:r>
              <a:rPr lang="en-IN" sz="4400" b="1" dirty="0">
                <a:latin typeface="Bitter"/>
              </a:rPr>
              <a:t>Solution Description</a:t>
            </a:r>
          </a:p>
          <a:p>
            <a:endParaRPr lang="en-IN" sz="4400" dirty="0"/>
          </a:p>
        </p:txBody>
      </p:sp>
      <p:sp>
        <p:nvSpPr>
          <p:cNvPr id="3" name="TextBox 2">
            <a:extLst>
              <a:ext uri="{FF2B5EF4-FFF2-40B4-BE49-F238E27FC236}">
                <a16:creationId xmlns:a16="http://schemas.microsoft.com/office/drawing/2014/main" id="{A4ECAF35-3420-453F-8F2F-FB679369DE29}"/>
              </a:ext>
            </a:extLst>
          </p:cNvPr>
          <p:cNvSpPr txBox="1"/>
          <p:nvPr/>
        </p:nvSpPr>
        <p:spPr>
          <a:xfrm>
            <a:off x="733425" y="394692"/>
            <a:ext cx="10793975" cy="6463308"/>
          </a:xfrm>
          <a:prstGeom prst="rect">
            <a:avLst/>
          </a:prstGeom>
          <a:noFill/>
        </p:spPr>
        <p:txBody>
          <a:bodyPr wrap="square" rtlCol="0">
            <a:spAutoFit/>
          </a:bodyPr>
          <a:lstStyle/>
          <a:p>
            <a:endParaRPr lang="en-IN" sz="1800" b="0" i="0" u="none" strike="noStrike" baseline="0" dirty="0">
              <a:latin typeface="BankGothic Md BT" panose="020B0807020203060204" pitchFamily="34" charset="0"/>
            </a:endParaRPr>
          </a:p>
          <a:p>
            <a:endParaRPr lang="en-IN" sz="1800" b="0" i="0" u="none" strike="noStrike" baseline="0" dirty="0">
              <a:latin typeface="BankGothic Md BT" panose="020B0807020203060204" pitchFamily="34" charset="0"/>
            </a:endParaRPr>
          </a:p>
          <a:p>
            <a:pPr algn="l"/>
            <a:endParaRPr lang="en-IN" sz="1800" b="0" i="0" u="none" strike="noStrike" baseline="0" dirty="0">
              <a:solidFill>
                <a:srgbClr val="000000"/>
              </a:solidFill>
              <a:latin typeface="Calibri" panose="020F0502020204030204" pitchFamily="34" charset="0"/>
            </a:endParaRPr>
          </a:p>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Pricing is the first marketing skill we have to keep the price affordable </a:t>
            </a:r>
            <a:r>
              <a:rPr lang="en-US" sz="1800" b="0" i="0" u="none" strike="noStrike" baseline="0" dirty="0">
                <a:latin typeface="Calibri" panose="020F0502020204030204" pitchFamily="34" charset="0"/>
              </a:rPr>
              <a:t>to the mass customers. The average of four competitors Wada pav price</a:t>
            </a:r>
            <a:r>
              <a:rPr lang="en-US" dirty="0">
                <a:latin typeface="BankGothic Md BT" panose="020B0807020203060204" pitchFamily="34" charset="0"/>
              </a:rPr>
              <a:t> </a:t>
            </a:r>
            <a:r>
              <a:rPr lang="en-US" sz="1800" b="0" i="0" u="none" strike="noStrike" baseline="0" dirty="0">
                <a:latin typeface="Calibri" panose="020F0502020204030204" pitchFamily="34" charset="0"/>
              </a:rPr>
              <a:t>is Twenty rupees and it is to be our price because it is catchy and affordable.</a:t>
            </a:r>
          </a:p>
          <a:p>
            <a:r>
              <a:rPr lang="en-US" sz="1800" b="0" i="0" u="none" strike="noStrike" baseline="0" dirty="0">
                <a:latin typeface="Calibri" panose="020F0502020204030204" pitchFamily="34" charset="0"/>
              </a:rPr>
              <a:t> </a:t>
            </a:r>
            <a:endParaRPr lang="en-US" sz="1800" b="0" i="0" u="none" strike="noStrike" baseline="0" dirty="0">
              <a:latin typeface="BankGothic Md BT" panose="020B0807020203060204" pitchFamily="34" charset="0"/>
            </a:endParaRPr>
          </a:p>
          <a:p>
            <a:r>
              <a:rPr lang="en-US" sz="1800" b="0" i="0" u="none" strike="noStrike" baseline="0" dirty="0">
                <a:latin typeface="BankGothic Md BT" panose="020B0807020203060204" pitchFamily="34" charset="0"/>
              </a:rPr>
              <a:t>• </a:t>
            </a:r>
            <a:r>
              <a:rPr lang="en-US" sz="1800" b="0" i="0" u="none" strike="noStrike" baseline="0" dirty="0">
                <a:latin typeface="Calibri" panose="020F0502020204030204" pitchFamily="34" charset="0"/>
              </a:rPr>
              <a:t>The restaurant should be spacious for seating and parking and properly maintained for good hygiene and good            </a:t>
            </a:r>
          </a:p>
          <a:p>
            <a:r>
              <a:rPr lang="en-US" dirty="0">
                <a:latin typeface="Calibri" panose="020F0502020204030204" pitchFamily="34" charset="0"/>
              </a:rPr>
              <a:t>     </a:t>
            </a:r>
            <a:r>
              <a:rPr lang="en-US" sz="1800" b="0" i="0" u="none" strike="noStrike" baseline="0" dirty="0">
                <a:latin typeface="Calibri" panose="020F0502020204030204" pitchFamily="34" charset="0"/>
              </a:rPr>
              <a:t>ambience. </a:t>
            </a:r>
          </a:p>
          <a:p>
            <a:endParaRPr lang="en-US" sz="1800" b="0" i="0" u="none" strike="noStrike" baseline="0" dirty="0">
              <a:latin typeface="BankGothic Md BT" panose="020B0807020203060204" pitchFamily="34" charset="0"/>
            </a:endParaRPr>
          </a:p>
          <a:p>
            <a:r>
              <a:rPr lang="en-US" sz="1800" b="0" i="0" u="none" strike="noStrike" baseline="0" dirty="0">
                <a:latin typeface="BankGothic Md BT" panose="020B0807020203060204" pitchFamily="34" charset="0"/>
              </a:rPr>
              <a:t>• </a:t>
            </a:r>
            <a:r>
              <a:rPr lang="en-US" sz="1800" b="0" i="0" u="none" strike="noStrike" baseline="0" dirty="0">
                <a:latin typeface="Calibri" panose="020F0502020204030204" pitchFamily="34" charset="0"/>
              </a:rPr>
              <a:t>The Vada pav should not be Oily and should concentrate on the quality of food. </a:t>
            </a:r>
          </a:p>
          <a:p>
            <a:endParaRPr lang="en-US" sz="1800" b="0" i="0" u="none" strike="noStrike" baseline="0" dirty="0">
              <a:latin typeface="BankGothic Md BT" panose="020B0807020203060204" pitchFamily="34" charset="0"/>
            </a:endParaRPr>
          </a:p>
          <a:p>
            <a:r>
              <a:rPr lang="en-US" sz="1800" b="0" i="0" u="none" strike="noStrike" baseline="0" dirty="0">
                <a:latin typeface="BankGothic Md BT" panose="020B0807020203060204" pitchFamily="34" charset="0"/>
              </a:rPr>
              <a:t>• </a:t>
            </a:r>
            <a:r>
              <a:rPr lang="en-US" sz="1800" b="0" i="0" u="none" strike="noStrike" baseline="0" dirty="0">
                <a:latin typeface="Calibri" panose="020F0502020204030204" pitchFamily="34" charset="0"/>
              </a:rPr>
              <a:t>Staff should be polite and service should be fast in order to do fast service we should recruit more staff   </a:t>
            </a:r>
          </a:p>
          <a:p>
            <a:r>
              <a:rPr lang="en-US" dirty="0">
                <a:latin typeface="Calibri" panose="020F0502020204030204" pitchFamily="34" charset="0"/>
              </a:rPr>
              <a:t>    </a:t>
            </a:r>
            <a:r>
              <a:rPr lang="en-US" sz="1800" b="0" i="0" u="none" strike="noStrike" baseline="0" dirty="0">
                <a:latin typeface="Calibri" panose="020F0502020204030204" pitchFamily="34" charset="0"/>
              </a:rPr>
              <a:t>according to the inflow customers. </a:t>
            </a:r>
          </a:p>
          <a:p>
            <a:endParaRPr lang="en-US" sz="1800" b="0" i="0" u="none" strike="noStrike" baseline="0" dirty="0">
              <a:latin typeface="BankGothic Md BT" panose="020B0807020203060204" pitchFamily="34" charset="0"/>
            </a:endParaRPr>
          </a:p>
          <a:p>
            <a:r>
              <a:rPr lang="en-US" sz="1800" b="0" i="0" u="none" strike="noStrike" baseline="0" dirty="0">
                <a:latin typeface="BankGothic Md BT" panose="020B0807020203060204" pitchFamily="34" charset="0"/>
              </a:rPr>
              <a:t>• </a:t>
            </a:r>
            <a:r>
              <a:rPr lang="en-US" sz="1800" b="0" i="0" u="none" strike="noStrike" baseline="0" dirty="0">
                <a:latin typeface="Calibri" panose="020F0502020204030204" pitchFamily="34" charset="0"/>
              </a:rPr>
              <a:t>The next insight we came across is the variety of food. The most common varieties that people like among the four competitors and that are the bestselling in the market. The four varieties are; </a:t>
            </a:r>
            <a:endParaRPr lang="en-US" sz="1800" b="0" i="0" u="none" strike="noStrike" baseline="0" dirty="0">
              <a:latin typeface="BankGothic Md BT" panose="020B0807020203060204" pitchFamily="34" charset="0"/>
            </a:endParaRPr>
          </a:p>
          <a:p>
            <a:r>
              <a:rPr lang="en-IN" sz="1800" b="0" i="0" u="none" strike="noStrike" baseline="0" dirty="0">
                <a:latin typeface="Calibri" panose="020F0502020204030204" pitchFamily="34" charset="0"/>
              </a:rPr>
              <a:t>    1. Misal Pav </a:t>
            </a:r>
          </a:p>
          <a:p>
            <a:r>
              <a:rPr lang="en-US" sz="1800" b="0" i="0" u="none" strike="noStrike" baseline="0" dirty="0">
                <a:latin typeface="Calibri" panose="020F0502020204030204" pitchFamily="34" charset="0"/>
              </a:rPr>
              <a:t>    2. Cold coffee with ice cream </a:t>
            </a:r>
            <a:endParaRPr lang="en-US" sz="1800" b="0" i="0" u="none" strike="noStrike" baseline="0" dirty="0">
              <a:latin typeface="BankGothic Md BT" panose="020B0807020203060204" pitchFamily="34" charset="0"/>
            </a:endParaRPr>
          </a:p>
          <a:p>
            <a:r>
              <a:rPr lang="en-IN" sz="1800" b="0" i="0" u="none" strike="noStrike" baseline="0" dirty="0">
                <a:latin typeface="Calibri" panose="020F0502020204030204" pitchFamily="34" charset="0"/>
              </a:rPr>
              <a:t>    3. Mango lassi </a:t>
            </a:r>
          </a:p>
          <a:p>
            <a:r>
              <a:rPr lang="en-US" sz="1800" b="0" i="0" u="none" strike="noStrike" baseline="0" dirty="0">
                <a:latin typeface="Calibri" panose="020F0502020204030204" pitchFamily="34" charset="0"/>
              </a:rPr>
              <a:t>    4. Wada Pav with tea </a:t>
            </a:r>
          </a:p>
          <a:p>
            <a:endParaRPr lang="en-US" sz="1800" b="0" i="0" u="none" strike="noStrike" baseline="0" dirty="0">
              <a:latin typeface="BankGothic Md BT" panose="020B0807020203060204" pitchFamily="34" charset="0"/>
            </a:endParaRPr>
          </a:p>
          <a:p>
            <a:r>
              <a:rPr lang="en-US" sz="1800" b="0" i="0" u="none" strike="noStrike" baseline="0" dirty="0">
                <a:latin typeface="BankGothic Md BT" panose="020B0807020203060204" pitchFamily="34" charset="0"/>
              </a:rPr>
              <a:t>• </a:t>
            </a:r>
            <a:r>
              <a:rPr lang="en-US" sz="1800" b="0" i="0" u="none" strike="noStrike" baseline="0" dirty="0">
                <a:latin typeface="Calibri" panose="020F0502020204030204" pitchFamily="34" charset="0"/>
              </a:rPr>
              <a:t>The Last insight we should always consider is the taste of food and customer service. </a:t>
            </a:r>
            <a:endParaRPr lang="en-US" sz="1800" b="0" i="0" u="none" strike="noStrike" baseline="0" dirty="0">
              <a:latin typeface="BankGothic Md BT" panose="020B0807020203060204" pitchFamily="34" charset="0"/>
            </a:endParaRPr>
          </a:p>
          <a:p>
            <a:endParaRPr lang="en-IN" dirty="0"/>
          </a:p>
        </p:txBody>
      </p:sp>
    </p:spTree>
    <p:extLst>
      <p:ext uri="{BB962C8B-B14F-4D97-AF65-F5344CB8AC3E}">
        <p14:creationId xmlns:p14="http://schemas.microsoft.com/office/powerpoint/2010/main" val="1689525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8485D6-C338-4056-9007-FF868BAA087B}"/>
              </a:ext>
            </a:extLst>
          </p:cNvPr>
          <p:cNvSpPr txBox="1"/>
          <p:nvPr/>
        </p:nvSpPr>
        <p:spPr>
          <a:xfrm>
            <a:off x="785813" y="505450"/>
            <a:ext cx="4124325" cy="1446550"/>
          </a:xfrm>
          <a:prstGeom prst="rect">
            <a:avLst/>
          </a:prstGeom>
          <a:noFill/>
        </p:spPr>
        <p:txBody>
          <a:bodyPr wrap="square" rtlCol="0">
            <a:spAutoFit/>
          </a:bodyPr>
          <a:lstStyle/>
          <a:p>
            <a:r>
              <a:rPr lang="en-IN" sz="4400" b="1" dirty="0">
                <a:latin typeface="Bitter"/>
              </a:rPr>
              <a:t>Visualization</a:t>
            </a:r>
          </a:p>
          <a:p>
            <a:endParaRPr lang="en-IN" sz="4400" dirty="0"/>
          </a:p>
        </p:txBody>
      </p:sp>
      <p:pic>
        <p:nvPicPr>
          <p:cNvPr id="6" name="Picture 5">
            <a:extLst>
              <a:ext uri="{FF2B5EF4-FFF2-40B4-BE49-F238E27FC236}">
                <a16:creationId xmlns:a16="http://schemas.microsoft.com/office/drawing/2014/main" id="{DD21D40B-4515-40B4-BEA8-4EBF29EDC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13" y="1543051"/>
            <a:ext cx="4948237" cy="4081462"/>
          </a:xfrm>
          <a:prstGeom prst="rect">
            <a:avLst/>
          </a:prstGeom>
        </p:spPr>
      </p:pic>
      <p:pic>
        <p:nvPicPr>
          <p:cNvPr id="8" name="Picture 7">
            <a:extLst>
              <a:ext uri="{FF2B5EF4-FFF2-40B4-BE49-F238E27FC236}">
                <a16:creationId xmlns:a16="http://schemas.microsoft.com/office/drawing/2014/main" id="{0DE0CA14-DB36-4A5F-AB9D-DB5E26087A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1263" y="1543051"/>
            <a:ext cx="5114924" cy="4081462"/>
          </a:xfrm>
          <a:prstGeom prst="rect">
            <a:avLst/>
          </a:prstGeom>
        </p:spPr>
      </p:pic>
    </p:spTree>
    <p:extLst>
      <p:ext uri="{BB962C8B-B14F-4D97-AF65-F5344CB8AC3E}">
        <p14:creationId xmlns:p14="http://schemas.microsoft.com/office/powerpoint/2010/main" val="2834146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5A5107-0CBA-429F-818C-9FBFF659E693}"/>
              </a:ext>
            </a:extLst>
          </p:cNvPr>
          <p:cNvPicPr>
            <a:picLocks noChangeAspect="1"/>
          </p:cNvPicPr>
          <p:nvPr/>
        </p:nvPicPr>
        <p:blipFill rotWithShape="1">
          <a:blip r:embed="rId2">
            <a:extLst>
              <a:ext uri="{28A0092B-C50C-407E-A947-70E740481C1C}">
                <a14:useLocalDpi xmlns:a14="http://schemas.microsoft.com/office/drawing/2010/main" val="0"/>
              </a:ext>
            </a:extLst>
          </a:blip>
          <a:srcRect t="1381"/>
          <a:stretch/>
        </p:blipFill>
        <p:spPr>
          <a:xfrm>
            <a:off x="5019675" y="2266950"/>
            <a:ext cx="4369246" cy="3933824"/>
          </a:xfrm>
          <a:prstGeom prst="rect">
            <a:avLst/>
          </a:prstGeom>
        </p:spPr>
      </p:pic>
      <p:sp>
        <p:nvSpPr>
          <p:cNvPr id="5" name="TextBox 4">
            <a:extLst>
              <a:ext uri="{FF2B5EF4-FFF2-40B4-BE49-F238E27FC236}">
                <a16:creationId xmlns:a16="http://schemas.microsoft.com/office/drawing/2014/main" id="{5BB01627-E876-4766-8D87-642ADCB75A3D}"/>
              </a:ext>
            </a:extLst>
          </p:cNvPr>
          <p:cNvSpPr txBox="1"/>
          <p:nvPr/>
        </p:nvSpPr>
        <p:spPr>
          <a:xfrm>
            <a:off x="1228609" y="1275397"/>
            <a:ext cx="3148939" cy="923330"/>
          </a:xfrm>
          <a:prstGeom prst="rect">
            <a:avLst/>
          </a:prstGeom>
          <a:noFill/>
        </p:spPr>
        <p:txBody>
          <a:bodyPr wrap="none" rtlCol="0">
            <a:spAutoFit/>
          </a:bodyPr>
          <a:lstStyle/>
          <a:p>
            <a:r>
              <a:rPr lang="en-IN" sz="5400" b="1" dirty="0">
                <a:solidFill>
                  <a:srgbClr val="4200F6"/>
                </a:solidFill>
                <a:effectLst>
                  <a:outerShdw blurRad="38100" dist="38100" dir="2700000" algn="tl">
                    <a:srgbClr val="000000">
                      <a:alpha val="43137"/>
                    </a:srgbClr>
                  </a:outerShdw>
                </a:effectLst>
              </a:rPr>
              <a:t>Thank You</a:t>
            </a:r>
          </a:p>
        </p:txBody>
      </p:sp>
      <p:sp>
        <p:nvSpPr>
          <p:cNvPr id="6" name="TextBox 5">
            <a:extLst>
              <a:ext uri="{FF2B5EF4-FFF2-40B4-BE49-F238E27FC236}">
                <a16:creationId xmlns:a16="http://schemas.microsoft.com/office/drawing/2014/main" id="{57916D68-DB42-4BCC-849F-9E41CD6D79BD}"/>
              </a:ext>
            </a:extLst>
          </p:cNvPr>
          <p:cNvSpPr txBox="1"/>
          <p:nvPr/>
        </p:nvSpPr>
        <p:spPr>
          <a:xfrm>
            <a:off x="7540793" y="2506459"/>
            <a:ext cx="3082703" cy="1015663"/>
          </a:xfrm>
          <a:prstGeom prst="rect">
            <a:avLst/>
          </a:prstGeom>
          <a:noFill/>
        </p:spPr>
        <p:txBody>
          <a:bodyPr wrap="none" rtlCol="0">
            <a:spAutoFit/>
          </a:bodyPr>
          <a:lstStyle/>
          <a:p>
            <a:r>
              <a:rPr lang="en-IN" sz="6000" b="1" dirty="0">
                <a:solidFill>
                  <a:srgbClr val="4200F6"/>
                </a:solidFill>
                <a:effectLst>
                  <a:outerShdw blurRad="38100" dist="38100" dir="2700000" algn="tl">
                    <a:srgbClr val="000000">
                      <a:alpha val="43137"/>
                    </a:srgbClr>
                  </a:outerShdw>
                </a:effectLst>
              </a:rPr>
              <a:t>enkatesh</a:t>
            </a:r>
          </a:p>
        </p:txBody>
      </p:sp>
      <p:sp>
        <p:nvSpPr>
          <p:cNvPr id="7" name="TextBox 6">
            <a:extLst>
              <a:ext uri="{FF2B5EF4-FFF2-40B4-BE49-F238E27FC236}">
                <a16:creationId xmlns:a16="http://schemas.microsoft.com/office/drawing/2014/main" id="{92AF57F4-CDE9-47F6-9232-43CFA7B65928}"/>
              </a:ext>
            </a:extLst>
          </p:cNvPr>
          <p:cNvSpPr txBox="1"/>
          <p:nvPr/>
        </p:nvSpPr>
        <p:spPr>
          <a:xfrm>
            <a:off x="4202412" y="2598792"/>
            <a:ext cx="2398413" cy="923330"/>
          </a:xfrm>
          <a:prstGeom prst="rect">
            <a:avLst/>
          </a:prstGeom>
          <a:noFill/>
        </p:spPr>
        <p:txBody>
          <a:bodyPr wrap="none" rtlCol="0">
            <a:spAutoFit/>
          </a:bodyPr>
          <a:lstStyle/>
          <a:p>
            <a:r>
              <a:rPr lang="en-IN" sz="5400" b="1" dirty="0">
                <a:solidFill>
                  <a:srgbClr val="4200F6"/>
                </a:solidFill>
                <a:effectLst>
                  <a:outerShdw blurRad="38100" dist="38100" dir="2700000" algn="tl">
                    <a:srgbClr val="000000">
                      <a:alpha val="43137"/>
                    </a:srgbClr>
                  </a:outerShdw>
                </a:effectLst>
              </a:rPr>
              <a:t>Namala</a:t>
            </a:r>
          </a:p>
        </p:txBody>
      </p:sp>
      <p:sp>
        <p:nvSpPr>
          <p:cNvPr id="8" name="Rectangle 7">
            <a:extLst>
              <a:ext uri="{FF2B5EF4-FFF2-40B4-BE49-F238E27FC236}">
                <a16:creationId xmlns:a16="http://schemas.microsoft.com/office/drawing/2014/main" id="{042C81DC-F6AA-40BD-9207-E9A175DABC36}"/>
              </a:ext>
            </a:extLst>
          </p:cNvPr>
          <p:cNvSpPr/>
          <p:nvPr/>
        </p:nvSpPr>
        <p:spPr>
          <a:xfrm flipV="1">
            <a:off x="904875" y="495300"/>
            <a:ext cx="10248900" cy="5927182"/>
          </a:xfrm>
          <a:prstGeom prst="rect">
            <a:avLst/>
          </a:prstGeom>
          <a:solidFill>
            <a:schemeClr val="accent6">
              <a:alpha val="5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3461662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1024</TotalTime>
  <Words>424</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BankGothic Md BT</vt:lpstr>
      <vt:lpstr>Bitter</vt:lpstr>
      <vt:lpstr>Bitter</vt:lpstr>
      <vt:lpstr>Calibri</vt:lpstr>
      <vt:lpstr>Calibri Light</vt:lpstr>
      <vt:lpstr>Courier New</vt:lpstr>
      <vt:lpstr>Office Theme</vt:lpstr>
      <vt:lpstr>TO START A WADA PAV FOOD RESTAURANT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START A WADA PAV FOOD RESTAURANT</dc:title>
  <dc:creator>venky seno</dc:creator>
  <cp:lastModifiedBy>venky seno</cp:lastModifiedBy>
  <cp:revision>11</cp:revision>
  <dcterms:created xsi:type="dcterms:W3CDTF">2021-03-05T10:05:06Z</dcterms:created>
  <dcterms:modified xsi:type="dcterms:W3CDTF">2021-03-06T08:30:09Z</dcterms:modified>
</cp:coreProperties>
</file>