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65" r:id="rId2"/>
    <p:sldId id="264" r:id="rId3"/>
    <p:sldId id="257" r:id="rId4"/>
    <p:sldId id="261" r:id="rId5"/>
    <p:sldId id="260" r:id="rId6"/>
    <p:sldId id="259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FF"/>
    <a:srgbClr val="6D6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3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9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2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5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8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1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96998-B5BD-464D-B026-CBDA876723A0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009D15-F6B0-498E-BF24-F27C8936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96C2E8-1DE3-43F8-993D-C7376EA5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1" y="666530"/>
            <a:ext cx="10926966" cy="5545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BF69A-EF64-45DA-85E5-0EDE512DB61B}"/>
              </a:ext>
            </a:extLst>
          </p:cNvPr>
          <p:cNvSpPr txBox="1"/>
          <p:nvPr/>
        </p:nvSpPr>
        <p:spPr>
          <a:xfrm>
            <a:off x="1427067" y="1019504"/>
            <a:ext cx="9352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6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Visualization of start-ups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5B58-696D-4E50-8217-0116D243ADE2}"/>
              </a:ext>
            </a:extLst>
          </p:cNvPr>
          <p:cNvSpPr txBox="1"/>
          <p:nvPr/>
        </p:nvSpPr>
        <p:spPr>
          <a:xfrm>
            <a:off x="894431" y="1246014"/>
            <a:ext cx="10403138" cy="561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0" dirty="0">
                <a:solidFill>
                  <a:srgbClr val="111111"/>
                </a:solidFill>
                <a:effectLst/>
                <a:latin typeface="Garamond (body)"/>
              </a:rPr>
              <a:t>The term startup refers to a company in the first stages of operations. Startups are founded by one or more entrepreneurs who want to develop a product or service for which they believe there is demand. These companies generally start with high costs and limited revenue, which is why they look for capital from a variety of sources such as venture capitalists.</a:t>
            </a:r>
          </a:p>
          <a:p>
            <a:pPr>
              <a:lnSpc>
                <a:spcPct val="200000"/>
              </a:lnSpc>
            </a:pPr>
            <a:endParaRPr lang="en-US" i="0" dirty="0">
              <a:solidFill>
                <a:srgbClr val="111111"/>
              </a:solidFill>
              <a:effectLst/>
              <a:latin typeface="Garamond (body)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111111"/>
                </a:solidFill>
                <a:latin typeface="Garamond (body)"/>
              </a:rPr>
              <a:t>We have some raw data of some the startups from different countries where we are going to crunch the data to get some useful insights.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111111"/>
                </a:solidFill>
                <a:latin typeface="Garamond (body)"/>
              </a:rPr>
              <a:t>This is “Dummy wireframe” before building the actual visualization to get some estimates and idea about the data.</a:t>
            </a:r>
          </a:p>
          <a:p>
            <a:pPr>
              <a:lnSpc>
                <a:spcPct val="200000"/>
              </a:lnSpc>
            </a:pPr>
            <a:endParaRPr lang="en-IN" sz="2000" b="1" dirty="0">
              <a:latin typeface="Garamond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C73AF-22CF-4FBC-9EDE-84B83FBF71A1}"/>
              </a:ext>
            </a:extLst>
          </p:cNvPr>
          <p:cNvSpPr txBox="1"/>
          <p:nvPr/>
        </p:nvSpPr>
        <p:spPr>
          <a:xfrm>
            <a:off x="915102" y="714961"/>
            <a:ext cx="1591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Start-up</a:t>
            </a:r>
          </a:p>
        </p:txBody>
      </p:sp>
    </p:spTree>
    <p:extLst>
      <p:ext uri="{BB962C8B-B14F-4D97-AF65-F5344CB8AC3E}">
        <p14:creationId xmlns:p14="http://schemas.microsoft.com/office/powerpoint/2010/main" val="14199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DAD2B-C123-4269-A28E-D146AA34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8667" r="20830" b="5124"/>
          <a:stretch/>
        </p:blipFill>
        <p:spPr>
          <a:xfrm>
            <a:off x="1056704" y="3893804"/>
            <a:ext cx="3311827" cy="1892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0DDE8-B440-44EE-B02C-160C825B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/>
          <a:stretch/>
        </p:blipFill>
        <p:spPr>
          <a:xfrm>
            <a:off x="7604705" y="3429000"/>
            <a:ext cx="3082345" cy="2626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64592-A672-4CAE-A008-558029AC7DBB}"/>
              </a:ext>
            </a:extLst>
          </p:cNvPr>
          <p:cNvSpPr txBox="1"/>
          <p:nvPr/>
        </p:nvSpPr>
        <p:spPr>
          <a:xfrm>
            <a:off x="752871" y="871429"/>
            <a:ext cx="4167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1)Top 10 Themes by count of startups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EECDF-9D0E-4BA3-B9F8-0CE8BE4BCF7A}"/>
              </a:ext>
            </a:extLst>
          </p:cNvPr>
          <p:cNvSpPr txBox="1"/>
          <p:nvPr/>
        </p:nvSpPr>
        <p:spPr>
          <a:xfrm>
            <a:off x="6497924" y="871429"/>
            <a:ext cx="506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Radar chart showing Top 10 Tier 1 investors</a:t>
            </a:r>
          </a:p>
          <a:p>
            <a:r>
              <a:rPr lang="en-US" sz="2000" b="1" dirty="0"/>
              <a:t> with highest number of startups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3BC31-DA18-42A1-A0D5-A18DBB14F6A1}"/>
              </a:ext>
            </a:extLst>
          </p:cNvPr>
          <p:cNvSpPr txBox="1"/>
          <p:nvPr/>
        </p:nvSpPr>
        <p:spPr>
          <a:xfrm>
            <a:off x="752871" y="1668328"/>
            <a:ext cx="534312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By the help of this chart we can have a look at </a:t>
            </a:r>
          </a:p>
          <a:p>
            <a:pPr>
              <a:lnSpc>
                <a:spcPct val="150000"/>
              </a:lnSpc>
            </a:pPr>
            <a:r>
              <a:rPr lang="en-IN" dirty="0"/>
              <a:t>top 10 themes of start-ups like fintech, travel apps etc..</a:t>
            </a:r>
          </a:p>
          <a:p>
            <a:pPr>
              <a:lnSpc>
                <a:spcPct val="150000"/>
              </a:lnSpc>
            </a:pPr>
            <a:r>
              <a:rPr lang="en-IN" dirty="0"/>
              <a:t>We can know the trend in themes of start-ups.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5D94-E582-4B88-95FD-CEFA77097822}"/>
              </a:ext>
            </a:extLst>
          </p:cNvPr>
          <p:cNvSpPr txBox="1"/>
          <p:nvPr/>
        </p:nvSpPr>
        <p:spPr>
          <a:xfrm>
            <a:off x="6577781" y="1668328"/>
            <a:ext cx="46152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With this radar chart we are going to know the </a:t>
            </a:r>
          </a:p>
          <a:p>
            <a:pPr>
              <a:lnSpc>
                <a:spcPct val="150000"/>
              </a:lnSpc>
            </a:pPr>
            <a:r>
              <a:rPr lang="en-IN" dirty="0"/>
              <a:t>Top 10 tier 1 investors with highest number of </a:t>
            </a:r>
          </a:p>
          <a:p>
            <a:pPr>
              <a:lnSpc>
                <a:spcPct val="150000"/>
              </a:lnSpc>
            </a:pPr>
            <a:r>
              <a:rPr lang="en-IN" dirty="0"/>
              <a:t>start-ups.</a:t>
            </a:r>
          </a:p>
        </p:txBody>
      </p:sp>
    </p:spTree>
    <p:extLst>
      <p:ext uri="{BB962C8B-B14F-4D97-AF65-F5344CB8AC3E}">
        <p14:creationId xmlns:p14="http://schemas.microsoft.com/office/powerpoint/2010/main" val="9638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9DB2F-C0AA-4ADE-974E-7ABB5D26D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17187" r="1" b="2456"/>
          <a:stretch/>
        </p:blipFill>
        <p:spPr>
          <a:xfrm>
            <a:off x="7312835" y="3505201"/>
            <a:ext cx="3927403" cy="2460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BA6B7-4298-4ED0-B14D-FDF2552B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3578829"/>
            <a:ext cx="4208831" cy="2460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10AD4-828F-4430-8037-4E3924ED4285}"/>
              </a:ext>
            </a:extLst>
          </p:cNvPr>
          <p:cNvSpPr txBox="1"/>
          <p:nvPr/>
        </p:nvSpPr>
        <p:spPr>
          <a:xfrm>
            <a:off x="830129" y="819149"/>
            <a:ext cx="42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5) Z- Score for investment data that is</a:t>
            </a:r>
          </a:p>
          <a:p>
            <a:r>
              <a:rPr lang="en-IN" sz="2000" b="1" dirty="0"/>
              <a:t>    greater than 3.5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E796D-867B-4D46-B528-E37BE091361E}"/>
              </a:ext>
            </a:extLst>
          </p:cNvPr>
          <p:cNvSpPr txBox="1"/>
          <p:nvPr/>
        </p:nvSpPr>
        <p:spPr>
          <a:xfrm>
            <a:off x="6523915" y="819149"/>
            <a:ext cx="516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6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) Stacked Bar chart showing Top 5 countries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    by series of funding </a:t>
            </a:r>
            <a:endParaRPr lang="en-IN" sz="2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99109-4EFB-42BE-BFE0-04F5C0CD08FB}"/>
              </a:ext>
            </a:extLst>
          </p:cNvPr>
          <p:cNvSpPr txBox="1"/>
          <p:nvPr/>
        </p:nvSpPr>
        <p:spPr>
          <a:xfrm flipH="1">
            <a:off x="1315113" y="1631800"/>
            <a:ext cx="328741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Z Score tells us how far from the mean distribution ( Country or a start-up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DCFD4-9537-4A55-888D-9B0680C5C632}"/>
              </a:ext>
            </a:extLst>
          </p:cNvPr>
          <p:cNvSpPr txBox="1"/>
          <p:nvPr/>
        </p:nvSpPr>
        <p:spPr>
          <a:xfrm>
            <a:off x="6822426" y="1631800"/>
            <a:ext cx="4417812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With the help of this chart we going to know </a:t>
            </a:r>
          </a:p>
          <a:p>
            <a:pPr>
              <a:lnSpc>
                <a:spcPct val="150000"/>
              </a:lnSpc>
            </a:pPr>
            <a:r>
              <a:rPr lang="en-IN" dirty="0"/>
              <a:t> the series of funding's of the start-ups</a:t>
            </a:r>
          </a:p>
        </p:txBody>
      </p:sp>
    </p:spTree>
    <p:extLst>
      <p:ext uri="{BB962C8B-B14F-4D97-AF65-F5344CB8AC3E}">
        <p14:creationId xmlns:p14="http://schemas.microsoft.com/office/powerpoint/2010/main" val="103569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53C47-2D05-4080-8ADF-FC362602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532505"/>
            <a:ext cx="3736975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5EB98-FD0B-414E-8BBD-DEC300786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1899" r="18359" b="2974"/>
          <a:stretch/>
        </p:blipFill>
        <p:spPr>
          <a:xfrm>
            <a:off x="7372350" y="3629025"/>
            <a:ext cx="3200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672DE-ED1D-4AAE-BEA7-0946B1BE0278}"/>
              </a:ext>
            </a:extLst>
          </p:cNvPr>
          <p:cNvSpPr txBox="1"/>
          <p:nvPr/>
        </p:nvSpPr>
        <p:spPr>
          <a:xfrm>
            <a:off x="804743" y="868263"/>
            <a:ext cx="542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 dirty="0"/>
              <a:t>7)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Heat Map between themes and sector, themes 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3FDD1-7261-4711-BD90-75B2A3011BD2}"/>
              </a:ext>
            </a:extLst>
          </p:cNvPr>
          <p:cNvSpPr txBox="1"/>
          <p:nvPr/>
        </p:nvSpPr>
        <p:spPr>
          <a:xfrm>
            <a:off x="6647239" y="868263"/>
            <a:ext cx="4797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8)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 Donut charts for top 5 countries showing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 their respective top 8 sectors 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F4CF7-D54C-4EE3-A193-42A6E92D2A92}"/>
              </a:ext>
            </a:extLst>
          </p:cNvPr>
          <p:cNvSpPr txBox="1"/>
          <p:nvPr/>
        </p:nvSpPr>
        <p:spPr>
          <a:xfrm>
            <a:off x="943051" y="1656619"/>
            <a:ext cx="5152949" cy="129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Heat maps shows the highest number of start-ups with</a:t>
            </a:r>
          </a:p>
          <a:p>
            <a:pPr>
              <a:lnSpc>
                <a:spcPct val="150000"/>
              </a:lnSpc>
            </a:pPr>
            <a:r>
              <a:rPr lang="en-IN" dirty="0"/>
              <a:t>darker colour and low with light colours by sectors and </a:t>
            </a:r>
          </a:p>
          <a:p>
            <a:pPr>
              <a:lnSpc>
                <a:spcPct val="150000"/>
              </a:lnSpc>
            </a:pPr>
            <a:r>
              <a:rPr lang="en-IN" dirty="0"/>
              <a:t>themes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936C9-7286-4E47-8D4E-C3A72B4E2933}"/>
              </a:ext>
            </a:extLst>
          </p:cNvPr>
          <p:cNvSpPr txBox="1"/>
          <p:nvPr/>
        </p:nvSpPr>
        <p:spPr>
          <a:xfrm>
            <a:off x="6728416" y="1656619"/>
            <a:ext cx="4634795" cy="884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Donut chart shows us the percentage of start-ups</a:t>
            </a:r>
          </a:p>
          <a:p>
            <a:pPr>
              <a:lnSpc>
                <a:spcPct val="150000"/>
              </a:lnSpc>
            </a:pPr>
            <a:r>
              <a:rPr lang="en-IN" dirty="0"/>
              <a:t> in each sector of top 5 countries</a:t>
            </a:r>
          </a:p>
        </p:txBody>
      </p:sp>
    </p:spTree>
    <p:extLst>
      <p:ext uri="{BB962C8B-B14F-4D97-AF65-F5344CB8AC3E}">
        <p14:creationId xmlns:p14="http://schemas.microsoft.com/office/powerpoint/2010/main" val="32290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D97EF-569E-456E-9049-7C9DDA2C2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2778" r="18035" b="7917"/>
          <a:stretch/>
        </p:blipFill>
        <p:spPr>
          <a:xfrm>
            <a:off x="1095375" y="3600451"/>
            <a:ext cx="3903345" cy="2479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DC97D-C165-4C25-B11D-9AEF6354B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6" b="3171"/>
          <a:stretch/>
        </p:blipFill>
        <p:spPr>
          <a:xfrm>
            <a:off x="7289206" y="3600451"/>
            <a:ext cx="3770479" cy="2479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89B2-6153-4D6A-9826-2BDE3C6E55C0}"/>
              </a:ext>
            </a:extLst>
          </p:cNvPr>
          <p:cNvSpPr txBox="1"/>
          <p:nvPr/>
        </p:nvSpPr>
        <p:spPr>
          <a:xfrm>
            <a:off x="895350" y="933450"/>
            <a:ext cx="5138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9)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 Bubble chart for count of Start-ups divided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    into three stages.</a:t>
            </a:r>
            <a:endParaRPr lang="en-IN" sz="2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1E040-6746-4677-B26B-4D1F2E1AF972}"/>
              </a:ext>
            </a:extLst>
          </p:cNvPr>
          <p:cNvSpPr txBox="1"/>
          <p:nvPr/>
        </p:nvSpPr>
        <p:spPr>
          <a:xfrm>
            <a:off x="6553184" y="932180"/>
            <a:ext cx="5242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10)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 vertical stacked bar chart for top 5 themes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+mj-lt"/>
              </a:rPr>
              <a:t>     their count of Start-ups by top 5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+mj-lt"/>
              </a:rPr>
              <a:t>countries. </a:t>
            </a:r>
            <a:endParaRPr lang="en-IN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D80B7-A41E-4DEA-9188-9A55FB0BA27D}"/>
              </a:ext>
            </a:extLst>
          </p:cNvPr>
          <p:cNvSpPr txBox="1"/>
          <p:nvPr/>
        </p:nvSpPr>
        <p:spPr>
          <a:xfrm>
            <a:off x="1095375" y="1757680"/>
            <a:ext cx="5208990" cy="884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This Bubble chart shows the count of start-ups divided </a:t>
            </a:r>
          </a:p>
          <a:p>
            <a:pPr>
              <a:lnSpc>
                <a:spcPct val="150000"/>
              </a:lnSpc>
            </a:pPr>
            <a:r>
              <a:rPr lang="en-IN" dirty="0"/>
              <a:t>Into three stages seed and early , middle and later stages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6CE2-47BB-4087-AB53-FFC26FD073BA}"/>
              </a:ext>
            </a:extLst>
          </p:cNvPr>
          <p:cNvSpPr txBox="1"/>
          <p:nvPr/>
        </p:nvSpPr>
        <p:spPr>
          <a:xfrm>
            <a:off x="6827520" y="1830456"/>
            <a:ext cx="4239109" cy="884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This chart shows the top 5 themes and top 5 </a:t>
            </a:r>
          </a:p>
          <a:p>
            <a:pPr>
              <a:lnSpc>
                <a:spcPct val="150000"/>
              </a:lnSpc>
            </a:pPr>
            <a:r>
              <a:rPr lang="en-IN" dirty="0"/>
              <a:t>countries by the count of start-ups</a:t>
            </a:r>
          </a:p>
        </p:txBody>
      </p:sp>
    </p:spTree>
    <p:extLst>
      <p:ext uri="{BB962C8B-B14F-4D97-AF65-F5344CB8AC3E}">
        <p14:creationId xmlns:p14="http://schemas.microsoft.com/office/powerpoint/2010/main" val="13155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27468-CF63-455E-B239-8179B9D3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534160"/>
            <a:ext cx="10099040" cy="4246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17B41-C957-45A8-A857-F5D274AC9970}"/>
              </a:ext>
            </a:extLst>
          </p:cNvPr>
          <p:cNvSpPr txBox="1"/>
          <p:nvPr/>
        </p:nvSpPr>
        <p:spPr>
          <a:xfrm>
            <a:off x="4922794" y="944880"/>
            <a:ext cx="234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Dashboard for POC</a:t>
            </a:r>
          </a:p>
        </p:txBody>
      </p:sp>
    </p:spTree>
    <p:extLst>
      <p:ext uri="{BB962C8B-B14F-4D97-AF65-F5344CB8AC3E}">
        <p14:creationId xmlns:p14="http://schemas.microsoft.com/office/powerpoint/2010/main" val="17403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6413B-D016-4426-9829-6F25D319A7D0}"/>
              </a:ext>
            </a:extLst>
          </p:cNvPr>
          <p:cNvSpPr txBox="1"/>
          <p:nvPr/>
        </p:nvSpPr>
        <p:spPr>
          <a:xfrm>
            <a:off x="1036858" y="975360"/>
            <a:ext cx="10118283" cy="5250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From above dashboard we can say that 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Top countries are more investing in start-ups.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There some top themes of start-ups where they are running successful.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We can also see that for top 5 countries the series of funding for start-ups is high and in later stages of funding.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In the upcoming years the funding will also rise and the number of start-ups will also increase.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We can see USA  china and India are highly investing in start-ups.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The investors are also increasing day by day.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Many start-ups are in later and middle stages than early stages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</a:pPr>
            <a:r>
              <a:rPr lang="en-IN" b="1" dirty="0"/>
              <a:t>So I conclude from given data that investing in start-ups and the growth of start-ups are rising.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6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4E645-11AA-4EF3-878B-21C3C5ED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684020"/>
            <a:ext cx="5252720" cy="3489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704F4-C350-4D73-8F6F-9F62C49851C8}"/>
              </a:ext>
            </a:extLst>
          </p:cNvPr>
          <p:cNvSpPr txBox="1"/>
          <p:nvPr/>
        </p:nvSpPr>
        <p:spPr>
          <a:xfrm>
            <a:off x="6929818" y="3321870"/>
            <a:ext cx="4418902" cy="1852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6D68D0"/>
                </a:solidFill>
              </a:rPr>
              <a:t>Thank you</a:t>
            </a:r>
          </a:p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6D68D0"/>
                </a:solidFill>
              </a:rPr>
              <a:t>Namala Venkatesh.</a:t>
            </a:r>
          </a:p>
        </p:txBody>
      </p:sp>
    </p:spTree>
    <p:extLst>
      <p:ext uri="{BB962C8B-B14F-4D97-AF65-F5344CB8AC3E}">
        <p14:creationId xmlns:p14="http://schemas.microsoft.com/office/powerpoint/2010/main" val="163619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995</TotalTime>
  <Words>520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BankGothic Md BT</vt:lpstr>
      <vt:lpstr>Garamond</vt:lpstr>
      <vt:lpstr>Garamond (body)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seno</dc:creator>
  <cp:lastModifiedBy>venky seno</cp:lastModifiedBy>
  <cp:revision>18</cp:revision>
  <dcterms:created xsi:type="dcterms:W3CDTF">2021-04-29T16:14:45Z</dcterms:created>
  <dcterms:modified xsi:type="dcterms:W3CDTF">2021-04-30T08:49:57Z</dcterms:modified>
</cp:coreProperties>
</file>