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matic SC"/>
      <p:regular r:id="rId34"/>
      <p:bold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Source Code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CodePro-italic.fntdata"/><Relationship Id="rId41" Type="http://schemas.openxmlformats.org/officeDocument/2006/relationships/font" Target="fonts/SourceCode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SourceCode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maticSC-bold.fntdata"/><Relationship Id="rId12" Type="http://schemas.openxmlformats.org/officeDocument/2006/relationships/slide" Target="slides/slide7.xml"/><Relationship Id="rId34" Type="http://schemas.openxmlformats.org/officeDocument/2006/relationships/font" Target="fonts/AmaticSC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55c4584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55c4584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55c4584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55c4584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55c4584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55c4584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55c4584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55c4584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7df4adc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7df4adc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55c45845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55c45845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55c45845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55c45845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50"/>
              <a:buChar char="●"/>
            </a:pPr>
            <a:r>
              <a:rPr lang="en-GB" sz="1350">
                <a:solidFill>
                  <a:srgbClr val="3C484E"/>
                </a:solidFill>
                <a:highlight>
                  <a:srgbClr val="FFFFFF"/>
                </a:highlight>
              </a:rPr>
              <a:t>Global scope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432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50"/>
              <a:buChar char="●"/>
            </a:pPr>
            <a:r>
              <a:rPr lang="en-GB" sz="1350">
                <a:solidFill>
                  <a:srgbClr val="3C484E"/>
                </a:solidFill>
                <a:highlight>
                  <a:srgbClr val="FFFFFF"/>
                </a:highlight>
              </a:rPr>
              <a:t>Local scope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432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50"/>
              <a:buChar char="●"/>
            </a:pPr>
            <a:r>
              <a:rPr lang="en-GB" sz="1350">
                <a:solidFill>
                  <a:srgbClr val="3C484E"/>
                </a:solidFill>
                <a:highlight>
                  <a:srgbClr val="FFFFFF"/>
                </a:highlight>
              </a:rPr>
              <a:t>Namespace scope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432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50"/>
              <a:buChar char="●"/>
            </a:pPr>
            <a:r>
              <a:rPr lang="en-GB" sz="1350">
                <a:solidFill>
                  <a:srgbClr val="3C484E"/>
                </a:solidFill>
                <a:highlight>
                  <a:srgbClr val="FFFFFF"/>
                </a:highlight>
              </a:rPr>
              <a:t>Class scope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432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50"/>
              <a:buChar char="●"/>
            </a:pPr>
            <a:r>
              <a:rPr lang="en-GB" sz="1350">
                <a:solidFill>
                  <a:srgbClr val="3C484E"/>
                </a:solidFill>
                <a:highlight>
                  <a:srgbClr val="FFFFFF"/>
                </a:highlight>
              </a:rPr>
              <a:t>Statement scope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432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50"/>
              <a:buChar char="●"/>
            </a:pPr>
            <a:r>
              <a:rPr lang="en-GB" sz="1350">
                <a:solidFill>
                  <a:srgbClr val="3C484E"/>
                </a:solidFill>
                <a:highlight>
                  <a:srgbClr val="FFFFFF"/>
                </a:highlight>
              </a:rPr>
              <a:t>Function scope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432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50"/>
              <a:buChar char="●"/>
            </a:pPr>
            <a:r>
              <a:rPr lang="en-GB" sz="1350">
                <a:solidFill>
                  <a:srgbClr val="3C484E"/>
                </a:solidFill>
                <a:highlight>
                  <a:srgbClr val="FFFFFF"/>
                </a:highlight>
              </a:rPr>
              <a:t>Function parameter scope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432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50"/>
              <a:buChar char="●"/>
            </a:pPr>
            <a:r>
              <a:rPr lang="en-GB" sz="1350">
                <a:solidFill>
                  <a:srgbClr val="3C484E"/>
                </a:solidFill>
                <a:highlight>
                  <a:srgbClr val="FFFFFF"/>
                </a:highlight>
              </a:rPr>
              <a:t>Enumeration scope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432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50"/>
              <a:buChar char="●"/>
            </a:pPr>
            <a:r>
              <a:rPr lang="en-GB" sz="1350">
                <a:solidFill>
                  <a:srgbClr val="3C484E"/>
                </a:solidFill>
                <a:highlight>
                  <a:srgbClr val="FFFFFF"/>
                </a:highlight>
              </a:rPr>
              <a:t>Template parameter scope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55c45845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55c45845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55c45845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55c45845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89886d3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89886d3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Object lifetimes generally correspond to one of three principal storage allocation mechanisms, used to manage the object’s space: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7df4adc1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7df4adc1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89886d3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789886d3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period of time between the creation and the destruction of a name-to object binding is called the binding’s lifetime. Similarly, the time between the creation and destruction of an object is the object’s lifetime.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89886d3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89886d3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789886d32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789886d32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89886d3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89886d3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89886d32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89886d32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Temporaries are typically intermediate values produced in complex calculations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Bookkeeping information typically includes the subroutine’s return address, a reference to the stack frame of the caller (also called the dynamic link), saved values of registers needed by both the caller and the callee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Arguments to be passed to subsequent routines lie at the top of the frame,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 the location of a stack frame cannot be predicted at compile time (the compiler cannot in general tell what other frames may already be on the stack), the offsets of objects within a frame usually can be statically determined. Moreover, the compiler can arrange (in the calling sequence or prologue) for a particular register, known as the frame pointer to always point to a known location within the frame of the current subroutine.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789886d32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789886d32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789886d32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789886d32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789886d32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789886d32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789886d32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789886d3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7df4adc1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7df4adc1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7df4adc1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7df4adc1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7df4adc1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7df4adc1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7df4adc1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7df4adc1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Variable names, operator names ( +, -, =, *, etc) are the abstraction of something else, that is some operation it is intended to live for.</a:t>
            </a:r>
            <a:endParaRPr sz="1300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Separated from the details of any particular computer architecture.</a:t>
            </a:r>
            <a:endParaRPr sz="13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Separated from the complex assembly  instructions, registries.</a:t>
            </a:r>
            <a:endParaRPr sz="13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Easy to read and understand.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7df4adc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7df4adc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7df4adc1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7df4adc1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7df4adc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7df4adc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665350" cy="6364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Abstraction, Binding and SCOPE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 it like never before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38624" cy="3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class is different from abstract data type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488" y="1866900"/>
            <a:ext cx="41052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 questions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28675"/>
            <a:ext cx="85206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</a:rPr>
              <a:t>Q. </a:t>
            </a:r>
            <a:r>
              <a:rPr lang="en-GB">
                <a:solidFill>
                  <a:srgbClr val="202124"/>
                </a:solidFill>
              </a:rPr>
              <a:t>What is the size of an empty class in C++?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</a:rPr>
              <a:t>Q. </a:t>
            </a:r>
            <a:r>
              <a:rPr lang="en-GB">
                <a:solidFill>
                  <a:srgbClr val="202124"/>
                </a:solidFill>
              </a:rPr>
              <a:t>What is the size of an abstract class?</a:t>
            </a:r>
            <a:endParaRPr>
              <a:solidFill>
                <a:srgbClr val="20212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38" y="1739688"/>
            <a:ext cx="23145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038" y="3521125"/>
            <a:ext cx="29813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92850"/>
            <a:ext cx="3011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28675"/>
            <a:ext cx="3011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</a:rPr>
              <a:t>Q. </a:t>
            </a:r>
            <a:r>
              <a:rPr lang="en-GB">
                <a:solidFill>
                  <a:srgbClr val="202124"/>
                </a:solidFill>
              </a:rPr>
              <a:t>What is the size    of </a:t>
            </a:r>
            <a:r>
              <a:rPr b="1" lang="en-GB">
                <a:solidFill>
                  <a:srgbClr val="202124"/>
                </a:solidFill>
              </a:rPr>
              <a:t>the class,</a:t>
            </a:r>
            <a:endParaRPr b="1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02124"/>
                </a:solidFill>
              </a:rPr>
              <a:t>the object</a:t>
            </a:r>
            <a:r>
              <a:rPr lang="en-GB">
                <a:solidFill>
                  <a:srgbClr val="202124"/>
                </a:solidFill>
              </a:rPr>
              <a:t> and 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202124"/>
                </a:solidFill>
              </a:rPr>
              <a:t>pointerobject</a:t>
            </a:r>
            <a:r>
              <a:rPr lang="en-GB">
                <a:solidFill>
                  <a:srgbClr val="202124"/>
                </a:solidFill>
              </a:rPr>
              <a:t>?</a:t>
            </a:r>
            <a:endParaRPr>
              <a:solidFill>
                <a:srgbClr val="202124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496" y="0"/>
            <a:ext cx="58205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</a:rPr>
              <a:t>Q. </a:t>
            </a:r>
            <a:r>
              <a:rPr lang="en-GB">
                <a:solidFill>
                  <a:srgbClr val="202124"/>
                </a:solidFill>
              </a:rPr>
              <a:t>Do you consider Arrays, Lists, Maps, Trees, and Priority  Queues as ADTs?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</a:rPr>
              <a:t>Q. When does the binding happens to the abstract data type?</a:t>
            </a:r>
            <a:endParaRPr>
              <a:solidFill>
                <a:srgbClr val="20212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Compile 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Linking 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Load 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Run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386050" y="2462250"/>
            <a:ext cx="219000" cy="2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386050" y="2865050"/>
            <a:ext cx="219000" cy="2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386050" y="3267850"/>
            <a:ext cx="219000" cy="2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386050" y="3670650"/>
            <a:ext cx="219000" cy="2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binding?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359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02124"/>
                </a:solidFill>
              </a:rPr>
              <a:t>When do you bind, </a:t>
            </a:r>
            <a:endParaRPr b="1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02124"/>
                </a:solidFill>
              </a:rPr>
              <a:t>how long the binding lives and </a:t>
            </a:r>
            <a:endParaRPr b="1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02124"/>
                </a:solidFill>
              </a:rPr>
              <a:t>who is aware of this binding? </a:t>
            </a:r>
            <a:endParaRPr b="1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801" y="1649463"/>
            <a:ext cx="1776150" cy="251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 rotWithShape="1">
          <a:blip r:embed="rId4">
            <a:alphaModFix/>
          </a:blip>
          <a:srcRect b="-6478" l="-8519" r="-5831" t="-82951"/>
          <a:stretch/>
        </p:blipFill>
        <p:spPr>
          <a:xfrm>
            <a:off x="6615822" y="1093850"/>
            <a:ext cx="2268951" cy="22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Binding Time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975" y="969899"/>
            <a:ext cx="7187151" cy="40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228675"/>
            <a:ext cx="4944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How long the data can be lived?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Who can access your data?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GB">
                <a:solidFill>
                  <a:srgbClr val="000000"/>
                </a:solidFill>
              </a:rPr>
              <a:t>Global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GB">
                <a:solidFill>
                  <a:srgbClr val="000000"/>
                </a:solidFill>
              </a:rPr>
              <a:t>Namespace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GB">
                <a:solidFill>
                  <a:srgbClr val="000000"/>
                </a:solidFill>
              </a:rPr>
              <a:t>Local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GB">
                <a:solidFill>
                  <a:srgbClr val="000000"/>
                </a:solidFill>
              </a:rPr>
              <a:t>Function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GB">
                <a:solidFill>
                  <a:srgbClr val="000000"/>
                </a:solidFill>
              </a:rPr>
              <a:t>Class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606" y="1425400"/>
            <a:ext cx="3294225" cy="29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Expand your scope of understanding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375" y="902250"/>
            <a:ext cx="4654740" cy="424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 questions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AutoNum type="arabicPeriod"/>
            </a:pPr>
            <a:r>
              <a:rPr lang="en-GB">
                <a:solidFill>
                  <a:srgbClr val="212121"/>
                </a:solidFill>
              </a:rPr>
              <a:t>Why should you have </a:t>
            </a:r>
            <a:r>
              <a:rPr i="1" lang="en-GB">
                <a:solidFill>
                  <a:srgbClr val="212121"/>
                </a:solidFill>
              </a:rPr>
              <a:t>scope </a:t>
            </a:r>
            <a:r>
              <a:rPr lang="en-GB">
                <a:solidFill>
                  <a:srgbClr val="212121"/>
                </a:solidFill>
              </a:rPr>
              <a:t>to the data?</a:t>
            </a:r>
            <a:endParaRPr>
              <a:solidFill>
                <a:srgbClr val="212121"/>
              </a:solidFill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AutoNum type="arabicPeriod"/>
            </a:pPr>
            <a:r>
              <a:rPr lang="en-GB">
                <a:solidFill>
                  <a:srgbClr val="212121"/>
                </a:solidFill>
              </a:rPr>
              <a:t>How is </a:t>
            </a:r>
            <a:r>
              <a:rPr i="1" lang="en-GB">
                <a:solidFill>
                  <a:srgbClr val="212121"/>
                </a:solidFill>
              </a:rPr>
              <a:t>global </a:t>
            </a:r>
            <a:r>
              <a:rPr lang="en-GB">
                <a:solidFill>
                  <a:srgbClr val="212121"/>
                </a:solidFill>
              </a:rPr>
              <a:t>and </a:t>
            </a:r>
            <a:r>
              <a:rPr i="1" lang="en-GB">
                <a:solidFill>
                  <a:srgbClr val="212121"/>
                </a:solidFill>
              </a:rPr>
              <a:t>static </a:t>
            </a:r>
            <a:r>
              <a:rPr lang="en-GB">
                <a:solidFill>
                  <a:srgbClr val="212121"/>
                </a:solidFill>
              </a:rPr>
              <a:t>different?</a:t>
            </a:r>
            <a:endParaRPr>
              <a:solidFill>
                <a:srgbClr val="212121"/>
              </a:solidFill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AutoNum type="arabicPeriod"/>
            </a:pPr>
            <a:r>
              <a:rPr i="1" lang="en-GB">
                <a:solidFill>
                  <a:srgbClr val="212121"/>
                </a:solidFill>
              </a:rPr>
              <a:t>namespace </a:t>
            </a:r>
            <a:r>
              <a:rPr lang="en-GB">
                <a:solidFill>
                  <a:srgbClr val="212121"/>
                </a:solidFill>
              </a:rPr>
              <a:t>scope - when do you prefer to use it?</a:t>
            </a:r>
            <a:endParaRPr>
              <a:solidFill>
                <a:srgbClr val="212121"/>
              </a:solidFill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AutoNum type="arabicPeriod"/>
            </a:pPr>
            <a:r>
              <a:rPr lang="en-GB">
                <a:solidFill>
                  <a:srgbClr val="212121"/>
                </a:solidFill>
              </a:rPr>
              <a:t>When do you use </a:t>
            </a:r>
            <a:r>
              <a:rPr i="1" lang="en-GB">
                <a:solidFill>
                  <a:srgbClr val="212121"/>
                </a:solidFill>
              </a:rPr>
              <a:t>scope resolution :: </a:t>
            </a:r>
            <a:r>
              <a:rPr lang="en-GB">
                <a:solidFill>
                  <a:srgbClr val="212121"/>
                </a:solidFill>
              </a:rPr>
              <a:t>operator?</a:t>
            </a:r>
            <a:endParaRPr>
              <a:solidFill>
                <a:srgbClr val="212121"/>
              </a:solidFill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AutoNum type="arabicPeriod"/>
            </a:pPr>
            <a:r>
              <a:rPr lang="en-GB">
                <a:solidFill>
                  <a:srgbClr val="212121"/>
                </a:solidFill>
              </a:rPr>
              <a:t>How do you differentiate between lifetime and scope of variables?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lifetime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228675"/>
            <a:ext cx="2586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3000"/>
              <a:buChar char="●"/>
            </a:pPr>
            <a:r>
              <a:rPr lang="en-GB" sz="3000">
                <a:solidFill>
                  <a:srgbClr val="980000"/>
                </a:solidFill>
              </a:rPr>
              <a:t>Static</a:t>
            </a:r>
            <a:endParaRPr sz="3000">
              <a:solidFill>
                <a:srgbClr val="98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000"/>
              <a:buChar char="●"/>
            </a:pPr>
            <a:r>
              <a:rPr lang="en-GB" sz="3000">
                <a:solidFill>
                  <a:srgbClr val="980000"/>
                </a:solidFill>
              </a:rPr>
              <a:t>Stack</a:t>
            </a:r>
            <a:endParaRPr sz="3000">
              <a:solidFill>
                <a:srgbClr val="98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000"/>
              <a:buChar char="●"/>
            </a:pPr>
            <a:r>
              <a:rPr lang="en-GB" sz="3000">
                <a:solidFill>
                  <a:srgbClr val="980000"/>
                </a:solidFill>
              </a:rPr>
              <a:t>Heap</a:t>
            </a:r>
            <a:endParaRPr sz="3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22245" l="22245" r="0" t="0"/>
          <a:stretch/>
        </p:blipFill>
        <p:spPr>
          <a:xfrm>
            <a:off x="4234563" y="1635650"/>
            <a:ext cx="34194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in a name?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-6478" l="-8519" r="-5831" t="-82951"/>
          <a:stretch/>
        </p:blipFill>
        <p:spPr>
          <a:xfrm>
            <a:off x="116763" y="624050"/>
            <a:ext cx="3115151" cy="31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6388" y="1768400"/>
            <a:ext cx="2255599" cy="2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007913" y="2997725"/>
            <a:ext cx="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54388" y="1341600"/>
            <a:ext cx="25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Name: Yaali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341238" y="1568300"/>
            <a:ext cx="25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Alice &amp; Bob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11700" y="4100200"/>
            <a:ext cx="7543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20212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Relating to or denoting art that does not attempt to represent external reality, but rather seeks to achieve its effect using shapes, colours, and textures.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lifetime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Creation and destruction of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Creation and destruction of bindings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Deactivation and reactivation of bindings that may be temporarily unusable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References to variables, subroutines, types, and so on, all of which use bindings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Spot a bug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975" y="71625"/>
            <a:ext cx="4747574" cy="5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-37000" y="186497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name-to-object binding to have a lifetime longer than that of the object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Storage management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Static allocation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Stack allocation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Heap allocation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allocation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228675"/>
            <a:ext cx="4701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-GB">
                <a:solidFill>
                  <a:srgbClr val="212121"/>
                </a:solidFill>
              </a:rPr>
              <a:t>D</a:t>
            </a:r>
            <a:r>
              <a:rPr lang="en-GB">
                <a:solidFill>
                  <a:srgbClr val="212121"/>
                </a:solidFill>
              </a:rPr>
              <a:t>etermined at compile time</a:t>
            </a:r>
            <a:endParaRPr>
              <a:solidFill>
                <a:srgbClr val="21212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-GB">
                <a:solidFill>
                  <a:srgbClr val="212121"/>
                </a:solidFill>
              </a:rPr>
              <a:t>Global variables</a:t>
            </a:r>
            <a:endParaRPr>
              <a:solidFill>
                <a:srgbClr val="21212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-GB">
                <a:solidFill>
                  <a:srgbClr val="212121"/>
                </a:solidFill>
              </a:rPr>
              <a:t>Program’s machine code</a:t>
            </a:r>
            <a:endParaRPr>
              <a:solidFill>
                <a:srgbClr val="21212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-GB">
                <a:solidFill>
                  <a:srgbClr val="212121"/>
                </a:solidFill>
              </a:rPr>
              <a:t>String literals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925" y="1618753"/>
            <a:ext cx="3468200" cy="20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 allocation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instance of a function at run time has its own frame on the stack, containing: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b="1" lang="en-GB">
                <a:solidFill>
                  <a:srgbClr val="212121"/>
                </a:solidFill>
              </a:rPr>
              <a:t>arguments,</a:t>
            </a:r>
            <a:endParaRPr b="1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b="1" lang="en-GB">
                <a:solidFill>
                  <a:srgbClr val="212121"/>
                </a:solidFill>
              </a:rPr>
              <a:t>return values, </a:t>
            </a:r>
            <a:endParaRPr b="1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b="1" lang="en-GB">
                <a:solidFill>
                  <a:srgbClr val="212121"/>
                </a:solidFill>
              </a:rPr>
              <a:t>local variables, </a:t>
            </a:r>
            <a:endParaRPr b="1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b="1" lang="en-GB">
                <a:solidFill>
                  <a:srgbClr val="212121"/>
                </a:solidFill>
              </a:rPr>
              <a:t>temporaries, and </a:t>
            </a:r>
            <a:endParaRPr b="1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b="1" lang="en-GB">
                <a:solidFill>
                  <a:srgbClr val="212121"/>
                </a:solidFill>
              </a:rPr>
              <a:t>bookkeeping information.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400" y="1611875"/>
            <a:ext cx="3784825" cy="34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 txBox="1"/>
          <p:nvPr/>
        </p:nvSpPr>
        <p:spPr>
          <a:xfrm>
            <a:off x="7406300" y="4647425"/>
            <a:ext cx="16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Stack frame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Heap allocation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228675"/>
            <a:ext cx="8582700" cy="25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heap is a region of storage in which subblocks can be allocated and deallocated at arbitrary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25" y="2727775"/>
            <a:ext cx="47053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Garbage collection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228675"/>
            <a:ext cx="82956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garbage collection mechanism to identify and reclaim unreachable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800" y="26888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 questions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-GB">
                <a:solidFill>
                  <a:srgbClr val="212121"/>
                </a:solidFill>
              </a:rPr>
              <a:t>What is binding time?</a:t>
            </a:r>
            <a:endParaRPr>
              <a:solidFill>
                <a:srgbClr val="212121"/>
              </a:solidFill>
            </a:endParaRPr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-GB">
                <a:solidFill>
                  <a:srgbClr val="212121"/>
                </a:solidFill>
              </a:rPr>
              <a:t>Advantages of early binding and late bindings?</a:t>
            </a:r>
            <a:endParaRPr>
              <a:solidFill>
                <a:srgbClr val="212121"/>
              </a:solidFill>
            </a:endParaRPr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-GB">
                <a:solidFill>
                  <a:srgbClr val="212121"/>
                </a:solidFill>
              </a:rPr>
              <a:t>What determines whether an object is allocated statically, on the stack, or in the heap?</a:t>
            </a:r>
            <a:endParaRPr>
              <a:solidFill>
                <a:srgbClr val="212121"/>
              </a:solidFill>
            </a:endParaRPr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-GB">
                <a:solidFill>
                  <a:srgbClr val="212121"/>
                </a:solidFill>
              </a:rPr>
              <a:t>What do you commonly find in a stack frame?</a:t>
            </a:r>
            <a:endParaRPr>
              <a:solidFill>
                <a:srgbClr val="212121"/>
              </a:solidFill>
            </a:endParaRPr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-GB">
                <a:solidFill>
                  <a:srgbClr val="212121"/>
                </a:solidFill>
              </a:rPr>
              <a:t>What is a frame pointer? What is it used for?</a:t>
            </a:r>
            <a:endParaRPr>
              <a:solidFill>
                <a:srgbClr val="212121"/>
              </a:solidFill>
            </a:endParaRPr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-GB">
                <a:solidFill>
                  <a:srgbClr val="212121"/>
                </a:solidFill>
              </a:rPr>
              <a:t>What is a dangling reference?</a:t>
            </a:r>
            <a:endParaRPr>
              <a:solidFill>
                <a:srgbClr val="212121"/>
              </a:solidFill>
            </a:endParaRPr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-GB">
                <a:solidFill>
                  <a:srgbClr val="212121"/>
                </a:solidFill>
              </a:rPr>
              <a:t>What is garbage collection?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50" y="1414325"/>
            <a:ext cx="3236600" cy="24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0"/>
          <p:cNvSpPr txBox="1"/>
          <p:nvPr>
            <p:ph type="title"/>
          </p:nvPr>
        </p:nvSpPr>
        <p:spPr>
          <a:xfrm>
            <a:off x="4376675" y="1351125"/>
            <a:ext cx="3718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Subscribe and comment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925" y="2539850"/>
            <a:ext cx="39814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simplified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13" y="1459038"/>
            <a:ext cx="17430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071" y="1459050"/>
            <a:ext cx="2654929" cy="27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0402" y="1322099"/>
            <a:ext cx="2381223" cy="291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Abstraction Begins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50" y="910650"/>
            <a:ext cx="2647588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Colourful Abstraction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4350"/>
            <a:ext cx="6823476" cy="3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know this already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Name is mnemonic character string used to represent something else.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Arithmetic operators are abstract types.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 as is your High Level Language is abstracted from several internals: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49" y="3558174"/>
            <a:ext cx="1193650" cy="11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825" y="3469175"/>
            <a:ext cx="1910033" cy="12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2071" y="3392588"/>
            <a:ext cx="1478000" cy="15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4350" y="1279950"/>
            <a:ext cx="25527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else is an </a:t>
            </a:r>
            <a:r>
              <a:rPr lang="en-GB"/>
              <a:t>abstraction</a:t>
            </a:r>
            <a:r>
              <a:rPr lang="en-GB"/>
              <a:t> in programming?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Function/Method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Pointers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Structure/Class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Ex: Print/Printf/cout/Println are abstracted several details and you just use it when you need it.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function/method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00" y="1730252"/>
            <a:ext cx="2913625" cy="22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200" y="1730250"/>
            <a:ext cx="5063576" cy="23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- An abstract data type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25" y="2038350"/>
            <a:ext cx="26479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500" y="1093850"/>
            <a:ext cx="5267876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SD - White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