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Time Travel and Fail-safe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AE5-C745-4A60-90E4-756EF0B6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9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505D-A84B-4DB6-A71D-9C98AC5B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59"/>
            <a:ext cx="10515600" cy="4575175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Time Travel</a:t>
            </a:r>
          </a:p>
          <a:p>
            <a:pPr algn="l"/>
            <a:r>
              <a:rPr lang="en-US" sz="2200" dirty="0"/>
              <a:t>Retention Period</a:t>
            </a:r>
          </a:p>
          <a:p>
            <a:pPr algn="l"/>
            <a:r>
              <a:rPr lang="en-US" sz="2200" dirty="0"/>
              <a:t>Querying historical data</a:t>
            </a:r>
          </a:p>
          <a:p>
            <a:pPr algn="l"/>
            <a:r>
              <a:rPr lang="en-US" sz="2200" dirty="0"/>
              <a:t>Restoring Objects</a:t>
            </a:r>
          </a:p>
          <a:p>
            <a:pPr algn="l"/>
            <a:r>
              <a:rPr lang="en-US" sz="2200" dirty="0"/>
              <a:t>Fail Safe</a:t>
            </a:r>
          </a:p>
          <a:p>
            <a:pPr algn="l"/>
            <a:r>
              <a:rPr lang="en-US" sz="2200" dirty="0"/>
              <a:t>Continuous Data Protection Life Cycle</a:t>
            </a:r>
          </a:p>
        </p:txBody>
      </p:sp>
    </p:spTree>
    <p:extLst>
      <p:ext uri="{BB962C8B-B14F-4D97-AF65-F5344CB8AC3E}">
        <p14:creationId xmlns:p14="http://schemas.microsoft.com/office/powerpoint/2010/main" val="41448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10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Time Travel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Snowflake Time Travel enables accessing historical data (i.e. data that has been changed or deleted) at any point within a defined period.</a:t>
            </a:r>
          </a:p>
          <a:p>
            <a:r>
              <a:rPr lang="en-US" sz="2400" dirty="0"/>
              <a:t>Restoring data-related objects (tables, schemas, and databases) that might have been accidentally or intentionally deleted.</a:t>
            </a:r>
          </a:p>
          <a:p>
            <a:r>
              <a:rPr lang="en-US" sz="2400" dirty="0"/>
              <a:t>Query data in the past that has since been updated or deleted. </a:t>
            </a:r>
          </a:p>
          <a:p>
            <a:r>
              <a:rPr lang="en-US" sz="2400" dirty="0"/>
              <a:t>Duplicating and backing up data from key points in the past.</a:t>
            </a:r>
          </a:p>
          <a:p>
            <a:r>
              <a:rPr lang="en-US" sz="2400" dirty="0"/>
              <a:t>Analyzing data usage/manipulation over specified periods of time.</a:t>
            </a:r>
          </a:p>
          <a:p>
            <a:r>
              <a:rPr lang="en-US" sz="2400" dirty="0"/>
              <a:t>No need to enable Time Travel, it is automatically enabled.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Retention Period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Retention is the key component of Time Travel.</a:t>
            </a:r>
          </a:p>
          <a:p>
            <a:r>
              <a:rPr lang="en-US" sz="2400" dirty="0"/>
              <a:t>It specifies the number of days for which this historical data is preserved.</a:t>
            </a:r>
          </a:p>
          <a:p>
            <a:r>
              <a:rPr lang="en-US" sz="2400" dirty="0"/>
              <a:t>For Standard Edition, the retention period is 1 day, can set it to 0.</a:t>
            </a:r>
          </a:p>
          <a:p>
            <a:r>
              <a:rPr lang="en-US" sz="2400" dirty="0"/>
              <a:t>For Enterprise and higher editions it is 90 days, can set it any thing between 0-90 days.</a:t>
            </a:r>
          </a:p>
          <a:p>
            <a:r>
              <a:rPr lang="en-US" sz="2400" dirty="0"/>
              <a:t>Default is 1, we can set this period at the time of creation of object or can alter later.</a:t>
            </a:r>
          </a:p>
          <a:p>
            <a:r>
              <a:rPr lang="en-US" sz="2400" dirty="0"/>
              <a:t>A retention period of 0 days for any object means disabling Time Travel for the object.</a:t>
            </a:r>
          </a:p>
          <a:p>
            <a:r>
              <a:rPr lang="en-US" sz="2400" dirty="0"/>
              <a:t>We can change the retention period by using ALTER command.</a:t>
            </a:r>
          </a:p>
          <a:p>
            <a:r>
              <a:rPr lang="en-US" sz="2400" dirty="0"/>
              <a:t>Higher retention period, the higher storage cost.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16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Querying Historical Data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Ways to query historical data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At specified timestamp</a:t>
            </a:r>
          </a:p>
          <a:p>
            <a:pPr marL="457200" indent="-457200">
              <a:buAutoNum type="arabicPeriod"/>
            </a:pPr>
            <a:r>
              <a:rPr lang="en-US" sz="2400" dirty="0"/>
              <a:t>At some time ago</a:t>
            </a:r>
          </a:p>
          <a:p>
            <a:pPr marL="457200" indent="-457200">
              <a:buAutoNum type="arabicPeriod"/>
            </a:pPr>
            <a:r>
              <a:rPr lang="en-US" sz="2400" dirty="0"/>
              <a:t>Before executing any statement/query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920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Querying Historical Data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4042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Below query selects historical data from a table at the specified timestamp:</a:t>
            </a:r>
          </a:p>
          <a:p>
            <a:pPr marL="0" indent="0">
              <a:buNone/>
            </a:pPr>
            <a:r>
              <a:rPr lang="en-US" sz="2200" i="1" dirty="0"/>
              <a:t>select * from </a:t>
            </a:r>
            <a:r>
              <a:rPr lang="en-US" sz="2200" i="1" dirty="0" err="1"/>
              <a:t>my_table</a:t>
            </a:r>
            <a:r>
              <a:rPr lang="en-US" sz="2200" i="1" dirty="0"/>
              <a:t> at(timestamp =&gt; 'Fri, 01 May 2015 16:20:00 -0700'::</a:t>
            </a:r>
            <a:r>
              <a:rPr lang="en-US" sz="2200" i="1" dirty="0" err="1"/>
              <a:t>timestamp_tz</a:t>
            </a:r>
            <a:r>
              <a:rPr lang="en-US" sz="2200" i="1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Below query selects historical data from a table as of 5 minutes ago:</a:t>
            </a:r>
          </a:p>
          <a:p>
            <a:pPr marL="0" indent="0">
              <a:buNone/>
            </a:pPr>
            <a:r>
              <a:rPr lang="en-US" sz="2400" i="1" dirty="0"/>
              <a:t>select * from </a:t>
            </a:r>
            <a:r>
              <a:rPr lang="en-US" sz="2400" i="1" dirty="0" err="1"/>
              <a:t>my_table</a:t>
            </a:r>
            <a:r>
              <a:rPr lang="en-US" sz="2400" i="1" dirty="0"/>
              <a:t> at(offset =&gt; -60*5);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Below query selects historical data that present in the table before executing the query specified by query id</a:t>
            </a:r>
          </a:p>
          <a:p>
            <a:pPr marL="0" indent="0">
              <a:buNone/>
            </a:pPr>
            <a:r>
              <a:rPr lang="en-US" sz="2200" i="1" dirty="0"/>
              <a:t>select * from </a:t>
            </a:r>
            <a:r>
              <a:rPr lang="en-US" sz="2200" i="1" dirty="0" err="1"/>
              <a:t>my_table</a:t>
            </a:r>
            <a:r>
              <a:rPr lang="en-US" sz="2200" i="1" dirty="0"/>
              <a:t> before(statement =&gt; '8e5d0ca9-005e-44e6-b858-a8f5b37c5726');</a:t>
            </a:r>
          </a:p>
        </p:txBody>
      </p:sp>
    </p:spTree>
    <p:extLst>
      <p:ext uri="{BB962C8B-B14F-4D97-AF65-F5344CB8AC3E}">
        <p14:creationId xmlns:p14="http://schemas.microsoft.com/office/powerpoint/2010/main" val="216367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Restoring Objects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40428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When a table, schema, or database is dropped, it is not immediately removed from the system. </a:t>
            </a:r>
          </a:p>
          <a:p>
            <a:r>
              <a:rPr lang="en-US" sz="2400" dirty="0"/>
              <a:t>Instead, it is retained for the data retention period for the object, during which time the object can be restored. </a:t>
            </a:r>
          </a:p>
          <a:p>
            <a:r>
              <a:rPr lang="en-US" sz="2400" dirty="0"/>
              <a:t>After retention period is completed, we can’t restore the objects.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UNDROP TABLE </a:t>
            </a:r>
            <a:r>
              <a:rPr lang="en-US" sz="2000" i="1" dirty="0"/>
              <a:t>‘TABLE_NAME’</a:t>
            </a:r>
          </a:p>
          <a:p>
            <a:pPr marL="457200" lvl="1" indent="0">
              <a:buNone/>
            </a:pPr>
            <a:r>
              <a:rPr lang="en-US" sz="2000" dirty="0"/>
              <a:t>UNDROP SCHEMA </a:t>
            </a:r>
            <a:r>
              <a:rPr lang="en-US" sz="2000" i="1" dirty="0"/>
              <a:t>‘SCHEMA_NAME’</a:t>
            </a:r>
          </a:p>
          <a:p>
            <a:pPr marL="457200" lvl="1" indent="0">
              <a:buNone/>
            </a:pPr>
            <a:r>
              <a:rPr lang="en-US" sz="2000" dirty="0"/>
              <a:t>UNDROP DATABASE </a:t>
            </a:r>
            <a:r>
              <a:rPr lang="en-US" sz="2000" i="1" dirty="0"/>
              <a:t>‘DATABASE_NAME’</a:t>
            </a:r>
          </a:p>
          <a:p>
            <a:pPr marL="457200" lvl="1" indent="0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3173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Fail-safe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40428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Fail-safe provides a 7-day period during which historical data may be recoverable by Snowflake.</a:t>
            </a:r>
          </a:p>
          <a:p>
            <a:r>
              <a:rPr lang="en-US" sz="2400" dirty="0"/>
              <a:t>This period starts immediately after the Time Travel retention period ends. </a:t>
            </a:r>
          </a:p>
          <a:p>
            <a:r>
              <a:rPr lang="en-US" sz="2400" dirty="0"/>
              <a:t>We can't query or restore the Fail-safe data.</a:t>
            </a:r>
          </a:p>
          <a:p>
            <a:r>
              <a:rPr lang="en-US" sz="2400" dirty="0"/>
              <a:t>We need to contact Snowflake Support to restore the data during Fail-safe period.</a:t>
            </a:r>
          </a:p>
          <a:p>
            <a:r>
              <a:rPr lang="en-US" sz="2400" dirty="0"/>
              <a:t>Data recovery through Fail-safe may take several hours to several days to complete.</a:t>
            </a:r>
          </a:p>
          <a:p>
            <a:r>
              <a:rPr lang="en-US" sz="2400" dirty="0"/>
              <a:t>After Fail-safe period is over, there is no other way to recover the data.</a:t>
            </a:r>
            <a:endParaRPr lang="en-US" sz="2000" i="1" dirty="0"/>
          </a:p>
          <a:p>
            <a:pPr marL="457200" lvl="1" indent="0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0589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Continuous Data Protection Life Cycle</a:t>
            </a:r>
          </a:p>
        </p:txBody>
      </p:sp>
      <p:pic>
        <p:nvPicPr>
          <p:cNvPr id="5" name="Content Placeholder 4" descr="Fail-safe in Continuous Data Protection lifecycle">
            <a:extLst>
              <a:ext uri="{FF2B5EF4-FFF2-40B4-BE49-F238E27FC236}">
                <a16:creationId xmlns:a16="http://schemas.microsoft.com/office/drawing/2014/main" id="{2BC96D48-AAA3-4B7E-96D0-4E195B4086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89" y="1621211"/>
            <a:ext cx="8742270" cy="3881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87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558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Time Travel and Fail-safe             by                Janardhan Bandi</vt:lpstr>
      <vt:lpstr>Agenda</vt:lpstr>
      <vt:lpstr>Time Travel</vt:lpstr>
      <vt:lpstr>Retention Period</vt:lpstr>
      <vt:lpstr>Querying Historical Data</vt:lpstr>
      <vt:lpstr>Querying Historical Data</vt:lpstr>
      <vt:lpstr>Restoring Objects</vt:lpstr>
      <vt:lpstr>Fail-safe</vt:lpstr>
      <vt:lpstr>Continuous Data Protection Life Cycle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116</cp:revision>
  <dcterms:created xsi:type="dcterms:W3CDTF">2021-01-16T07:18:07Z</dcterms:created>
  <dcterms:modified xsi:type="dcterms:W3CDTF">2022-07-09T03:28:14Z</dcterms:modified>
</cp:coreProperties>
</file>