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7" r:id="rId4"/>
    <p:sldId id="278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Zero-Copy Cloning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1AE5-C745-4A60-90E4-756EF0B6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9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Zero-copy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505D-A84B-4DB6-A71D-9C98AC5B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9"/>
            <a:ext cx="10515600" cy="4575175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b="0" i="0" u="none" strike="noStrike" baseline="0" dirty="0">
                <a:latin typeface="ArialMT"/>
              </a:rPr>
              <a:t>Snowflake allows you to create clones, also known as “zero-copy clones” of tables, schemas, and databases in seconds.</a:t>
            </a:r>
          </a:p>
          <a:p>
            <a:pPr algn="l"/>
            <a:r>
              <a:rPr lang="en-US" sz="2400" dirty="0">
                <a:latin typeface="ArialMT"/>
              </a:rPr>
              <a:t>We can maintain multiple copies of data with no additional cost, so call zero copy.</a:t>
            </a:r>
            <a:endParaRPr lang="en-US" sz="2400" b="0" i="0" u="none" strike="noStrike" baseline="0" dirty="0">
              <a:latin typeface="ArialMT"/>
            </a:endParaRPr>
          </a:p>
          <a:p>
            <a:pPr algn="l"/>
            <a:r>
              <a:rPr lang="en-US" sz="2400" b="0" i="0" u="none" strike="noStrike" baseline="0" dirty="0">
                <a:latin typeface="ArialMT"/>
              </a:rPr>
              <a:t>A snapshot of data present in the source object is taken when the clone is created, and is made available to the cloned object. </a:t>
            </a:r>
          </a:p>
          <a:p>
            <a:pPr algn="l"/>
            <a:r>
              <a:rPr lang="en-US" sz="2400" b="0" i="0" u="none" strike="noStrike" baseline="0" dirty="0">
                <a:latin typeface="ArialMT"/>
              </a:rPr>
              <a:t>The cloned object is writable, and is independent of the clone source. </a:t>
            </a:r>
          </a:p>
          <a:p>
            <a:pPr algn="l"/>
            <a:r>
              <a:rPr lang="en-US" sz="2400" b="0" i="0" u="none" strike="noStrike" baseline="0" dirty="0">
                <a:latin typeface="ArialMT"/>
              </a:rPr>
              <a:t>Changes made to either the source object or the cloned object are not part of the other.</a:t>
            </a:r>
          </a:p>
          <a:p>
            <a:pPr algn="l"/>
            <a:r>
              <a:rPr lang="en-US" sz="2400" b="0" i="0" u="none" strike="noStrike" baseline="0" dirty="0">
                <a:latin typeface="ArialMT"/>
              </a:rPr>
              <a:t>Two popular use cases of cloning in real time are</a:t>
            </a:r>
          </a:p>
          <a:p>
            <a:pPr lvl="1"/>
            <a:r>
              <a:rPr lang="en-US" sz="2200" dirty="0">
                <a:latin typeface="ArialMT"/>
              </a:rPr>
              <a:t>Cloning Prod data into Dev/Test environment for our unit testing in the lower environment</a:t>
            </a:r>
          </a:p>
          <a:p>
            <a:pPr lvl="1"/>
            <a:r>
              <a:rPr lang="en-US" sz="2200" dirty="0">
                <a:latin typeface="ArialMT"/>
              </a:rPr>
              <a:t>Taking back up of data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489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Cloning syntax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CREATE OR REPLACE  </a:t>
            </a:r>
            <a:r>
              <a:rPr lang="en-US" sz="2400" i="1" dirty="0"/>
              <a:t>‘CLONED_OBJECT_TYPE’  ‘CLONED_OBJECT_NAME’	</a:t>
            </a:r>
          </a:p>
          <a:p>
            <a:pPr marL="0" indent="0">
              <a:buNone/>
            </a:pPr>
            <a:r>
              <a:rPr lang="en-US" sz="2400" dirty="0"/>
              <a:t>	CLONE </a:t>
            </a:r>
            <a:r>
              <a:rPr lang="en-US" sz="2400" i="1" dirty="0"/>
              <a:t>‘SOURCE_OBJECT’;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Here Clone object type can be</a:t>
            </a:r>
          </a:p>
          <a:p>
            <a:pPr marL="0" indent="0">
              <a:buNone/>
            </a:pPr>
            <a:r>
              <a:rPr lang="en-US" sz="2400" dirty="0"/>
              <a:t>Database</a:t>
            </a:r>
          </a:p>
          <a:p>
            <a:pPr marL="0" indent="0">
              <a:buNone/>
            </a:pPr>
            <a:r>
              <a:rPr lang="en-US" sz="2400" dirty="0"/>
              <a:t>Schema</a:t>
            </a:r>
          </a:p>
          <a:p>
            <a:pPr marL="0" indent="0">
              <a:buNone/>
            </a:pPr>
            <a:r>
              <a:rPr lang="en-US" sz="2400" dirty="0"/>
              <a:t>Table</a:t>
            </a:r>
          </a:p>
          <a:p>
            <a:pPr marL="0" indent="0">
              <a:buNone/>
            </a:pPr>
            <a:r>
              <a:rPr lang="en-US" sz="2400" dirty="0"/>
              <a:t>Stage</a:t>
            </a:r>
          </a:p>
          <a:p>
            <a:pPr marL="0" indent="0">
              <a:buNone/>
            </a:pPr>
            <a:r>
              <a:rPr lang="en-US" sz="2400" dirty="0"/>
              <a:t>File Format</a:t>
            </a:r>
          </a:p>
          <a:p>
            <a:pPr marL="0" indent="0">
              <a:buNone/>
            </a:pPr>
            <a:r>
              <a:rPr lang="en-US" sz="2400" dirty="0"/>
              <a:t>Task</a:t>
            </a:r>
          </a:p>
          <a:p>
            <a:pPr marL="0" indent="0">
              <a:buNone/>
            </a:pPr>
            <a:r>
              <a:rPr lang="en-US" sz="2400" dirty="0"/>
              <a:t>Stream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67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Objects that can be cloned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Data Storage Objects</a:t>
            </a:r>
          </a:p>
          <a:p>
            <a:pPr lvl="1"/>
            <a:r>
              <a:rPr lang="en-US" sz="2400" dirty="0"/>
              <a:t>Databases</a:t>
            </a:r>
          </a:p>
          <a:p>
            <a:pPr lvl="1"/>
            <a:r>
              <a:rPr lang="en-US" sz="2400" dirty="0"/>
              <a:t>Schema</a:t>
            </a:r>
          </a:p>
          <a:p>
            <a:pPr lvl="1"/>
            <a:r>
              <a:rPr lang="en-US" sz="2400" dirty="0"/>
              <a:t>Tables</a:t>
            </a:r>
          </a:p>
          <a:p>
            <a:pPr lvl="1"/>
            <a:r>
              <a:rPr lang="en-US" sz="2400" dirty="0"/>
              <a:t>Streams</a:t>
            </a:r>
          </a:p>
          <a:p>
            <a:r>
              <a:rPr lang="en-US" sz="2400" dirty="0"/>
              <a:t>Data Configuration Objects</a:t>
            </a:r>
          </a:p>
          <a:p>
            <a:pPr lvl="1"/>
            <a:r>
              <a:rPr lang="en-US" sz="2000" dirty="0"/>
              <a:t>File Formats</a:t>
            </a:r>
          </a:p>
          <a:p>
            <a:pPr lvl="1"/>
            <a:r>
              <a:rPr lang="en-US" sz="2000" dirty="0"/>
              <a:t>Stages</a:t>
            </a:r>
          </a:p>
          <a:p>
            <a:pPr lvl="1"/>
            <a:r>
              <a:rPr lang="en-US" sz="2000" dirty="0"/>
              <a:t>Tasks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316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Thank You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227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ArialMT</vt:lpstr>
      <vt:lpstr>Calibri</vt:lpstr>
      <vt:lpstr>Calibri Light</vt:lpstr>
      <vt:lpstr>Helvetica</vt:lpstr>
      <vt:lpstr>Office Theme</vt:lpstr>
      <vt:lpstr>Zero-Copy Cloning             by                Janardhan Bandi</vt:lpstr>
      <vt:lpstr>Zero-copy Clone</vt:lpstr>
      <vt:lpstr>Cloning syntax</vt:lpstr>
      <vt:lpstr>Objects that can be cloned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105</cp:revision>
  <dcterms:created xsi:type="dcterms:W3CDTF">2021-01-16T07:18:07Z</dcterms:created>
  <dcterms:modified xsi:type="dcterms:W3CDTF">2022-08-13T09:49:47Z</dcterms:modified>
</cp:coreProperties>
</file>