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257" r:id="rId3"/>
    <p:sldId id="258" r:id="rId4"/>
    <p:sldId id="259" r:id="rId5"/>
    <p:sldId id="273" r:id="rId6"/>
    <p:sldId id="263" r:id="rId7"/>
    <p:sldId id="264" r:id="rId8"/>
    <p:sldId id="265" r:id="rId9"/>
    <p:sldId id="269" r:id="rId10"/>
    <p:sldId id="266" r:id="rId11"/>
    <p:sldId id="267" r:id="rId12"/>
    <p:sldId id="270" r:id="rId13"/>
    <p:sldId id="268" r:id="rId14"/>
    <p:sldId id="261"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E165E-EB69-41DD-973C-6175CD2402A4}" type="datetimeFigureOut">
              <a:rPr lang="en-IN" smtClean="0"/>
              <a:t>02-08-2022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1C0CC-E2B4-42C6-81E0-DFE7D43755B3}" type="slidenum">
              <a:rPr lang="en-IN" smtClean="0"/>
              <a:t>‹#›</a:t>
            </a:fld>
            <a:endParaRPr lang="en-IN"/>
          </a:p>
        </p:txBody>
      </p:sp>
    </p:spTree>
    <p:extLst>
      <p:ext uri="{BB962C8B-B14F-4D97-AF65-F5344CB8AC3E}">
        <p14:creationId xmlns:p14="http://schemas.microsoft.com/office/powerpoint/2010/main" val="1502998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7F4A2-01C2-46BE-A46A-114CE2E7326C}" type="slidenum">
              <a:rPr lang="en-US" smtClean="0"/>
              <a:t>1</a:t>
            </a:fld>
            <a:endParaRPr lang="en-US"/>
          </a:p>
        </p:txBody>
      </p:sp>
    </p:spTree>
    <p:extLst>
      <p:ext uri="{BB962C8B-B14F-4D97-AF65-F5344CB8AC3E}">
        <p14:creationId xmlns:p14="http://schemas.microsoft.com/office/powerpoint/2010/main" val="1153564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7A12-AF2D-4B04-86C5-F476AB1239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BD7DFF-F8E1-4402-BABF-692A73317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45C873-3C3A-4D94-AABC-E2610A4DA659}"/>
              </a:ext>
            </a:extLst>
          </p:cNvPr>
          <p:cNvSpPr>
            <a:spLocks noGrp="1"/>
          </p:cNvSpPr>
          <p:nvPr>
            <p:ph type="dt" sz="half" idx="10"/>
          </p:nvPr>
        </p:nvSpPr>
        <p:spPr/>
        <p:txBody>
          <a:bodyPr/>
          <a:lstStyle/>
          <a:p>
            <a:fld id="{DC8411EA-CF91-49C8-9D76-29F28CA9509B}" type="datetimeFigureOut">
              <a:rPr lang="en-IN" smtClean="0"/>
              <a:t>02-08-2022</a:t>
            </a:fld>
            <a:endParaRPr lang="en-IN"/>
          </a:p>
        </p:txBody>
      </p:sp>
      <p:sp>
        <p:nvSpPr>
          <p:cNvPr id="5" name="Footer Placeholder 4">
            <a:extLst>
              <a:ext uri="{FF2B5EF4-FFF2-40B4-BE49-F238E27FC236}">
                <a16:creationId xmlns:a16="http://schemas.microsoft.com/office/drawing/2014/main" id="{408BAA33-D046-4355-90EF-1CF02C156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E415D9-2FB1-4B86-AAA5-68DA657EEF2D}"/>
              </a:ext>
            </a:extLst>
          </p:cNvPr>
          <p:cNvSpPr>
            <a:spLocks noGrp="1"/>
          </p:cNvSpPr>
          <p:nvPr>
            <p:ph type="sldNum" sz="quarter" idx="12"/>
          </p:nvPr>
        </p:nvSpPr>
        <p:spPr/>
        <p:txBody>
          <a:bodyPr/>
          <a:lstStyle/>
          <a:p>
            <a:fld id="{1599E740-6802-461A-B941-038CD2184BB5}" type="slidenum">
              <a:rPr lang="en-IN" smtClean="0"/>
              <a:t>‹#›</a:t>
            </a:fld>
            <a:endParaRPr lang="en-IN"/>
          </a:p>
        </p:txBody>
      </p:sp>
    </p:spTree>
    <p:extLst>
      <p:ext uri="{BB962C8B-B14F-4D97-AF65-F5344CB8AC3E}">
        <p14:creationId xmlns:p14="http://schemas.microsoft.com/office/powerpoint/2010/main" val="4024018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959E-EEF7-4AA4-A6C5-6B8BEBA902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504890-EF8B-4AEE-AC95-EE679D88E3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840A7-0C97-4EB2-859B-EABBAB45FB19}"/>
              </a:ext>
            </a:extLst>
          </p:cNvPr>
          <p:cNvSpPr>
            <a:spLocks noGrp="1"/>
          </p:cNvSpPr>
          <p:nvPr>
            <p:ph type="dt" sz="half" idx="10"/>
          </p:nvPr>
        </p:nvSpPr>
        <p:spPr/>
        <p:txBody>
          <a:bodyPr/>
          <a:lstStyle/>
          <a:p>
            <a:fld id="{DC8411EA-CF91-49C8-9D76-29F28CA9509B}" type="datetimeFigureOut">
              <a:rPr lang="en-IN" smtClean="0"/>
              <a:t>02-08-2022</a:t>
            </a:fld>
            <a:endParaRPr lang="en-IN"/>
          </a:p>
        </p:txBody>
      </p:sp>
      <p:sp>
        <p:nvSpPr>
          <p:cNvPr id="5" name="Footer Placeholder 4">
            <a:extLst>
              <a:ext uri="{FF2B5EF4-FFF2-40B4-BE49-F238E27FC236}">
                <a16:creationId xmlns:a16="http://schemas.microsoft.com/office/drawing/2014/main" id="{2C85164A-EB1F-4A1C-BCFE-7D7A21B37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FC08A-BF4C-4D6C-9724-C20E5E3BFD44}"/>
              </a:ext>
            </a:extLst>
          </p:cNvPr>
          <p:cNvSpPr>
            <a:spLocks noGrp="1"/>
          </p:cNvSpPr>
          <p:nvPr>
            <p:ph type="sldNum" sz="quarter" idx="12"/>
          </p:nvPr>
        </p:nvSpPr>
        <p:spPr/>
        <p:txBody>
          <a:bodyPr/>
          <a:lstStyle/>
          <a:p>
            <a:fld id="{1599E740-6802-461A-B941-038CD2184BB5}" type="slidenum">
              <a:rPr lang="en-IN" smtClean="0"/>
              <a:t>‹#›</a:t>
            </a:fld>
            <a:endParaRPr lang="en-IN"/>
          </a:p>
        </p:txBody>
      </p:sp>
    </p:spTree>
    <p:extLst>
      <p:ext uri="{BB962C8B-B14F-4D97-AF65-F5344CB8AC3E}">
        <p14:creationId xmlns:p14="http://schemas.microsoft.com/office/powerpoint/2010/main" val="240839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6B017E-FC86-4F5C-B034-A9FFB1CDBA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231345-F8B1-461A-8131-51A7EF9786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EAC7E3-C59C-44CA-85DF-FB14B6C1C91A}"/>
              </a:ext>
            </a:extLst>
          </p:cNvPr>
          <p:cNvSpPr>
            <a:spLocks noGrp="1"/>
          </p:cNvSpPr>
          <p:nvPr>
            <p:ph type="dt" sz="half" idx="10"/>
          </p:nvPr>
        </p:nvSpPr>
        <p:spPr/>
        <p:txBody>
          <a:bodyPr/>
          <a:lstStyle/>
          <a:p>
            <a:fld id="{DC8411EA-CF91-49C8-9D76-29F28CA9509B}" type="datetimeFigureOut">
              <a:rPr lang="en-IN" smtClean="0"/>
              <a:t>02-08-2022</a:t>
            </a:fld>
            <a:endParaRPr lang="en-IN"/>
          </a:p>
        </p:txBody>
      </p:sp>
      <p:sp>
        <p:nvSpPr>
          <p:cNvPr id="5" name="Footer Placeholder 4">
            <a:extLst>
              <a:ext uri="{FF2B5EF4-FFF2-40B4-BE49-F238E27FC236}">
                <a16:creationId xmlns:a16="http://schemas.microsoft.com/office/drawing/2014/main" id="{3A93DD88-2EF9-4A8F-8AC0-348144F2B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2A70A-4A30-4CBB-9B48-ECF8C63EF1BB}"/>
              </a:ext>
            </a:extLst>
          </p:cNvPr>
          <p:cNvSpPr>
            <a:spLocks noGrp="1"/>
          </p:cNvSpPr>
          <p:nvPr>
            <p:ph type="sldNum" sz="quarter" idx="12"/>
          </p:nvPr>
        </p:nvSpPr>
        <p:spPr/>
        <p:txBody>
          <a:bodyPr/>
          <a:lstStyle/>
          <a:p>
            <a:fld id="{1599E740-6802-461A-B941-038CD2184BB5}" type="slidenum">
              <a:rPr lang="en-IN" smtClean="0"/>
              <a:t>‹#›</a:t>
            </a:fld>
            <a:endParaRPr lang="en-IN"/>
          </a:p>
        </p:txBody>
      </p:sp>
    </p:spTree>
    <p:extLst>
      <p:ext uri="{BB962C8B-B14F-4D97-AF65-F5344CB8AC3E}">
        <p14:creationId xmlns:p14="http://schemas.microsoft.com/office/powerpoint/2010/main" val="421388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469C-BAE4-4889-A7B0-6F5C9D30D8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0533CC-4EFE-42FF-89B4-A6DB6F4C0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7B39FB-162C-4353-B01F-1F783DDDC2AB}"/>
              </a:ext>
            </a:extLst>
          </p:cNvPr>
          <p:cNvSpPr>
            <a:spLocks noGrp="1"/>
          </p:cNvSpPr>
          <p:nvPr>
            <p:ph type="dt" sz="half" idx="10"/>
          </p:nvPr>
        </p:nvSpPr>
        <p:spPr/>
        <p:txBody>
          <a:bodyPr/>
          <a:lstStyle/>
          <a:p>
            <a:fld id="{DC8411EA-CF91-49C8-9D76-29F28CA9509B}" type="datetimeFigureOut">
              <a:rPr lang="en-IN" smtClean="0"/>
              <a:t>02-08-2022</a:t>
            </a:fld>
            <a:endParaRPr lang="en-IN"/>
          </a:p>
        </p:txBody>
      </p:sp>
      <p:sp>
        <p:nvSpPr>
          <p:cNvPr id="5" name="Footer Placeholder 4">
            <a:extLst>
              <a:ext uri="{FF2B5EF4-FFF2-40B4-BE49-F238E27FC236}">
                <a16:creationId xmlns:a16="http://schemas.microsoft.com/office/drawing/2014/main" id="{4F6F5096-5932-4FB5-8024-F30D21B47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C6F9C3-824F-4297-8047-42551115705D}"/>
              </a:ext>
            </a:extLst>
          </p:cNvPr>
          <p:cNvSpPr>
            <a:spLocks noGrp="1"/>
          </p:cNvSpPr>
          <p:nvPr>
            <p:ph type="sldNum" sz="quarter" idx="12"/>
          </p:nvPr>
        </p:nvSpPr>
        <p:spPr/>
        <p:txBody>
          <a:bodyPr/>
          <a:lstStyle/>
          <a:p>
            <a:fld id="{1599E740-6802-461A-B941-038CD2184BB5}" type="slidenum">
              <a:rPr lang="en-IN" smtClean="0"/>
              <a:t>‹#›</a:t>
            </a:fld>
            <a:endParaRPr lang="en-IN"/>
          </a:p>
        </p:txBody>
      </p:sp>
    </p:spTree>
    <p:extLst>
      <p:ext uri="{BB962C8B-B14F-4D97-AF65-F5344CB8AC3E}">
        <p14:creationId xmlns:p14="http://schemas.microsoft.com/office/powerpoint/2010/main" val="70524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AABE-8578-4E23-A454-6307FF1B6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22196C-3A3D-47AE-A00C-04DC3ECDDF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95DCC-7D9E-49E5-8771-20B1C2B3012B}"/>
              </a:ext>
            </a:extLst>
          </p:cNvPr>
          <p:cNvSpPr>
            <a:spLocks noGrp="1"/>
          </p:cNvSpPr>
          <p:nvPr>
            <p:ph type="dt" sz="half" idx="10"/>
          </p:nvPr>
        </p:nvSpPr>
        <p:spPr/>
        <p:txBody>
          <a:bodyPr/>
          <a:lstStyle/>
          <a:p>
            <a:fld id="{DC8411EA-CF91-49C8-9D76-29F28CA9509B}" type="datetimeFigureOut">
              <a:rPr lang="en-IN" smtClean="0"/>
              <a:t>02-08-2022</a:t>
            </a:fld>
            <a:endParaRPr lang="en-IN"/>
          </a:p>
        </p:txBody>
      </p:sp>
      <p:sp>
        <p:nvSpPr>
          <p:cNvPr id="5" name="Footer Placeholder 4">
            <a:extLst>
              <a:ext uri="{FF2B5EF4-FFF2-40B4-BE49-F238E27FC236}">
                <a16:creationId xmlns:a16="http://schemas.microsoft.com/office/drawing/2014/main" id="{5CF7FE6D-0A31-4DEA-80B0-1C2BE6CE5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F2D24A-37F6-41D3-9812-97259474F2DB}"/>
              </a:ext>
            </a:extLst>
          </p:cNvPr>
          <p:cNvSpPr>
            <a:spLocks noGrp="1"/>
          </p:cNvSpPr>
          <p:nvPr>
            <p:ph type="sldNum" sz="quarter" idx="12"/>
          </p:nvPr>
        </p:nvSpPr>
        <p:spPr/>
        <p:txBody>
          <a:bodyPr/>
          <a:lstStyle/>
          <a:p>
            <a:fld id="{1599E740-6802-461A-B941-038CD2184BB5}" type="slidenum">
              <a:rPr lang="en-IN" smtClean="0"/>
              <a:t>‹#›</a:t>
            </a:fld>
            <a:endParaRPr lang="en-IN"/>
          </a:p>
        </p:txBody>
      </p:sp>
    </p:spTree>
    <p:extLst>
      <p:ext uri="{BB962C8B-B14F-4D97-AF65-F5344CB8AC3E}">
        <p14:creationId xmlns:p14="http://schemas.microsoft.com/office/powerpoint/2010/main" val="983695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A9BE-DAC5-424D-8811-EC355B7C2B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C71DDB-0126-4461-A162-7C9D40CCC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9EA146-0858-4C00-A22B-F3E88CC2D5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14560-E0D8-49C3-8A70-133AF5BF75BC}"/>
              </a:ext>
            </a:extLst>
          </p:cNvPr>
          <p:cNvSpPr>
            <a:spLocks noGrp="1"/>
          </p:cNvSpPr>
          <p:nvPr>
            <p:ph type="dt" sz="half" idx="10"/>
          </p:nvPr>
        </p:nvSpPr>
        <p:spPr/>
        <p:txBody>
          <a:bodyPr/>
          <a:lstStyle/>
          <a:p>
            <a:fld id="{DC8411EA-CF91-49C8-9D76-29F28CA9509B}" type="datetimeFigureOut">
              <a:rPr lang="en-IN" smtClean="0"/>
              <a:t>02-08-2022</a:t>
            </a:fld>
            <a:endParaRPr lang="en-IN"/>
          </a:p>
        </p:txBody>
      </p:sp>
      <p:sp>
        <p:nvSpPr>
          <p:cNvPr id="6" name="Footer Placeholder 5">
            <a:extLst>
              <a:ext uri="{FF2B5EF4-FFF2-40B4-BE49-F238E27FC236}">
                <a16:creationId xmlns:a16="http://schemas.microsoft.com/office/drawing/2014/main" id="{1D01F098-69A5-498A-8072-998AEB0F49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7B7173-4A4C-4B9A-AB5B-E60F280FAB3C}"/>
              </a:ext>
            </a:extLst>
          </p:cNvPr>
          <p:cNvSpPr>
            <a:spLocks noGrp="1"/>
          </p:cNvSpPr>
          <p:nvPr>
            <p:ph type="sldNum" sz="quarter" idx="12"/>
          </p:nvPr>
        </p:nvSpPr>
        <p:spPr/>
        <p:txBody>
          <a:bodyPr/>
          <a:lstStyle/>
          <a:p>
            <a:fld id="{1599E740-6802-461A-B941-038CD2184BB5}" type="slidenum">
              <a:rPr lang="en-IN" smtClean="0"/>
              <a:t>‹#›</a:t>
            </a:fld>
            <a:endParaRPr lang="en-IN"/>
          </a:p>
        </p:txBody>
      </p:sp>
    </p:spTree>
    <p:extLst>
      <p:ext uri="{BB962C8B-B14F-4D97-AF65-F5344CB8AC3E}">
        <p14:creationId xmlns:p14="http://schemas.microsoft.com/office/powerpoint/2010/main" val="346688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1503-C47F-4BC7-8B7D-FE9CD9DB47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88BE6C-3962-4F99-95D8-EEA622D34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D43BA6-E27F-4938-89D1-D93B42E43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2DB024-04FE-4A9F-A47C-C9EDDD232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729C2D-28C4-4B65-B793-0AA64CF8E7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985DDE-84D6-48FD-A0B1-97CDA66E059D}"/>
              </a:ext>
            </a:extLst>
          </p:cNvPr>
          <p:cNvSpPr>
            <a:spLocks noGrp="1"/>
          </p:cNvSpPr>
          <p:nvPr>
            <p:ph type="dt" sz="half" idx="10"/>
          </p:nvPr>
        </p:nvSpPr>
        <p:spPr/>
        <p:txBody>
          <a:bodyPr/>
          <a:lstStyle/>
          <a:p>
            <a:fld id="{DC8411EA-CF91-49C8-9D76-29F28CA9509B}" type="datetimeFigureOut">
              <a:rPr lang="en-IN" smtClean="0"/>
              <a:t>02-08-2022</a:t>
            </a:fld>
            <a:endParaRPr lang="en-IN"/>
          </a:p>
        </p:txBody>
      </p:sp>
      <p:sp>
        <p:nvSpPr>
          <p:cNvPr id="8" name="Footer Placeholder 7">
            <a:extLst>
              <a:ext uri="{FF2B5EF4-FFF2-40B4-BE49-F238E27FC236}">
                <a16:creationId xmlns:a16="http://schemas.microsoft.com/office/drawing/2014/main" id="{7F52F878-ED35-4A64-A340-1864C52B3C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C32494-868D-4B66-AECF-2DF9233DDA5D}"/>
              </a:ext>
            </a:extLst>
          </p:cNvPr>
          <p:cNvSpPr>
            <a:spLocks noGrp="1"/>
          </p:cNvSpPr>
          <p:nvPr>
            <p:ph type="sldNum" sz="quarter" idx="12"/>
          </p:nvPr>
        </p:nvSpPr>
        <p:spPr/>
        <p:txBody>
          <a:bodyPr/>
          <a:lstStyle/>
          <a:p>
            <a:fld id="{1599E740-6802-461A-B941-038CD2184BB5}" type="slidenum">
              <a:rPr lang="en-IN" smtClean="0"/>
              <a:t>‹#›</a:t>
            </a:fld>
            <a:endParaRPr lang="en-IN"/>
          </a:p>
        </p:txBody>
      </p:sp>
    </p:spTree>
    <p:extLst>
      <p:ext uri="{BB962C8B-B14F-4D97-AF65-F5344CB8AC3E}">
        <p14:creationId xmlns:p14="http://schemas.microsoft.com/office/powerpoint/2010/main" val="111014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26C1-5980-444C-8755-4B1A9C1FC9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717D6B-7176-4656-969C-AB4E1F74210B}"/>
              </a:ext>
            </a:extLst>
          </p:cNvPr>
          <p:cNvSpPr>
            <a:spLocks noGrp="1"/>
          </p:cNvSpPr>
          <p:nvPr>
            <p:ph type="dt" sz="half" idx="10"/>
          </p:nvPr>
        </p:nvSpPr>
        <p:spPr/>
        <p:txBody>
          <a:bodyPr/>
          <a:lstStyle/>
          <a:p>
            <a:fld id="{DC8411EA-CF91-49C8-9D76-29F28CA9509B}" type="datetimeFigureOut">
              <a:rPr lang="en-IN" smtClean="0"/>
              <a:t>02-08-2022</a:t>
            </a:fld>
            <a:endParaRPr lang="en-IN"/>
          </a:p>
        </p:txBody>
      </p:sp>
      <p:sp>
        <p:nvSpPr>
          <p:cNvPr id="4" name="Footer Placeholder 3">
            <a:extLst>
              <a:ext uri="{FF2B5EF4-FFF2-40B4-BE49-F238E27FC236}">
                <a16:creationId xmlns:a16="http://schemas.microsoft.com/office/drawing/2014/main" id="{C89344BF-1FCA-49C4-A77A-878E305000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5102ED-32E1-4CCB-BA75-555520323245}"/>
              </a:ext>
            </a:extLst>
          </p:cNvPr>
          <p:cNvSpPr>
            <a:spLocks noGrp="1"/>
          </p:cNvSpPr>
          <p:nvPr>
            <p:ph type="sldNum" sz="quarter" idx="12"/>
          </p:nvPr>
        </p:nvSpPr>
        <p:spPr/>
        <p:txBody>
          <a:bodyPr/>
          <a:lstStyle/>
          <a:p>
            <a:fld id="{1599E740-6802-461A-B941-038CD2184BB5}" type="slidenum">
              <a:rPr lang="en-IN" smtClean="0"/>
              <a:t>‹#›</a:t>
            </a:fld>
            <a:endParaRPr lang="en-IN"/>
          </a:p>
        </p:txBody>
      </p:sp>
    </p:spTree>
    <p:extLst>
      <p:ext uri="{BB962C8B-B14F-4D97-AF65-F5344CB8AC3E}">
        <p14:creationId xmlns:p14="http://schemas.microsoft.com/office/powerpoint/2010/main" val="180758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0214C-79C9-483E-B08B-D9F199587982}"/>
              </a:ext>
            </a:extLst>
          </p:cNvPr>
          <p:cNvSpPr>
            <a:spLocks noGrp="1"/>
          </p:cNvSpPr>
          <p:nvPr>
            <p:ph type="dt" sz="half" idx="10"/>
          </p:nvPr>
        </p:nvSpPr>
        <p:spPr/>
        <p:txBody>
          <a:bodyPr/>
          <a:lstStyle/>
          <a:p>
            <a:fld id="{DC8411EA-CF91-49C8-9D76-29F28CA9509B}" type="datetimeFigureOut">
              <a:rPr lang="en-IN" smtClean="0"/>
              <a:t>02-08-2022</a:t>
            </a:fld>
            <a:endParaRPr lang="en-IN"/>
          </a:p>
        </p:txBody>
      </p:sp>
      <p:sp>
        <p:nvSpPr>
          <p:cNvPr id="3" name="Footer Placeholder 2">
            <a:extLst>
              <a:ext uri="{FF2B5EF4-FFF2-40B4-BE49-F238E27FC236}">
                <a16:creationId xmlns:a16="http://schemas.microsoft.com/office/drawing/2014/main" id="{09F48385-DD54-45B2-89FA-454F7B81E0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8CA1BA-CA5C-437C-8348-28CF2FDED7E7}"/>
              </a:ext>
            </a:extLst>
          </p:cNvPr>
          <p:cNvSpPr>
            <a:spLocks noGrp="1"/>
          </p:cNvSpPr>
          <p:nvPr>
            <p:ph type="sldNum" sz="quarter" idx="12"/>
          </p:nvPr>
        </p:nvSpPr>
        <p:spPr/>
        <p:txBody>
          <a:bodyPr/>
          <a:lstStyle/>
          <a:p>
            <a:fld id="{1599E740-6802-461A-B941-038CD2184BB5}" type="slidenum">
              <a:rPr lang="en-IN" smtClean="0"/>
              <a:t>‹#›</a:t>
            </a:fld>
            <a:endParaRPr lang="en-IN"/>
          </a:p>
        </p:txBody>
      </p:sp>
    </p:spTree>
    <p:extLst>
      <p:ext uri="{BB962C8B-B14F-4D97-AF65-F5344CB8AC3E}">
        <p14:creationId xmlns:p14="http://schemas.microsoft.com/office/powerpoint/2010/main" val="406228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FE99-A0AF-4A00-A756-87E00BF2B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5A7BD9-B7CB-43B5-9B4C-503D6B1CD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95B4A3-6E62-4708-9D13-A6914F6FD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F53A0-4FA8-4CFA-8260-76FBFFE75081}"/>
              </a:ext>
            </a:extLst>
          </p:cNvPr>
          <p:cNvSpPr>
            <a:spLocks noGrp="1"/>
          </p:cNvSpPr>
          <p:nvPr>
            <p:ph type="dt" sz="half" idx="10"/>
          </p:nvPr>
        </p:nvSpPr>
        <p:spPr/>
        <p:txBody>
          <a:bodyPr/>
          <a:lstStyle/>
          <a:p>
            <a:fld id="{DC8411EA-CF91-49C8-9D76-29F28CA9509B}" type="datetimeFigureOut">
              <a:rPr lang="en-IN" smtClean="0"/>
              <a:t>02-08-2022</a:t>
            </a:fld>
            <a:endParaRPr lang="en-IN"/>
          </a:p>
        </p:txBody>
      </p:sp>
      <p:sp>
        <p:nvSpPr>
          <p:cNvPr id="6" name="Footer Placeholder 5">
            <a:extLst>
              <a:ext uri="{FF2B5EF4-FFF2-40B4-BE49-F238E27FC236}">
                <a16:creationId xmlns:a16="http://schemas.microsoft.com/office/drawing/2014/main" id="{109D3FC4-7553-4A18-A368-C0CAD8E7CB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49D1AD-73C3-46BF-B52C-D44145B930F7}"/>
              </a:ext>
            </a:extLst>
          </p:cNvPr>
          <p:cNvSpPr>
            <a:spLocks noGrp="1"/>
          </p:cNvSpPr>
          <p:nvPr>
            <p:ph type="sldNum" sz="quarter" idx="12"/>
          </p:nvPr>
        </p:nvSpPr>
        <p:spPr/>
        <p:txBody>
          <a:bodyPr/>
          <a:lstStyle/>
          <a:p>
            <a:fld id="{1599E740-6802-461A-B941-038CD2184BB5}" type="slidenum">
              <a:rPr lang="en-IN" smtClean="0"/>
              <a:t>‹#›</a:t>
            </a:fld>
            <a:endParaRPr lang="en-IN"/>
          </a:p>
        </p:txBody>
      </p:sp>
    </p:spTree>
    <p:extLst>
      <p:ext uri="{BB962C8B-B14F-4D97-AF65-F5344CB8AC3E}">
        <p14:creationId xmlns:p14="http://schemas.microsoft.com/office/powerpoint/2010/main" val="127567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3DA3-364D-42EF-AAE3-94F7B59C0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8C73FF-FC33-484C-99AF-FB7490D64B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4F95D0-6389-4B2E-8EEF-27A4FA0DA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254FC-8006-4836-8526-7DF1C244D9EC}"/>
              </a:ext>
            </a:extLst>
          </p:cNvPr>
          <p:cNvSpPr>
            <a:spLocks noGrp="1"/>
          </p:cNvSpPr>
          <p:nvPr>
            <p:ph type="dt" sz="half" idx="10"/>
          </p:nvPr>
        </p:nvSpPr>
        <p:spPr/>
        <p:txBody>
          <a:bodyPr/>
          <a:lstStyle/>
          <a:p>
            <a:fld id="{DC8411EA-CF91-49C8-9D76-29F28CA9509B}" type="datetimeFigureOut">
              <a:rPr lang="en-IN" smtClean="0"/>
              <a:t>02-08-2022</a:t>
            </a:fld>
            <a:endParaRPr lang="en-IN"/>
          </a:p>
        </p:txBody>
      </p:sp>
      <p:sp>
        <p:nvSpPr>
          <p:cNvPr id="6" name="Footer Placeholder 5">
            <a:extLst>
              <a:ext uri="{FF2B5EF4-FFF2-40B4-BE49-F238E27FC236}">
                <a16:creationId xmlns:a16="http://schemas.microsoft.com/office/drawing/2014/main" id="{7F5CF499-F8C6-4F6E-BEB2-A8E5146247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B93120-C391-4C6C-A3F1-FB378B483A2B}"/>
              </a:ext>
            </a:extLst>
          </p:cNvPr>
          <p:cNvSpPr>
            <a:spLocks noGrp="1"/>
          </p:cNvSpPr>
          <p:nvPr>
            <p:ph type="sldNum" sz="quarter" idx="12"/>
          </p:nvPr>
        </p:nvSpPr>
        <p:spPr/>
        <p:txBody>
          <a:bodyPr/>
          <a:lstStyle/>
          <a:p>
            <a:fld id="{1599E740-6802-461A-B941-038CD2184BB5}" type="slidenum">
              <a:rPr lang="en-IN" smtClean="0"/>
              <a:t>‹#›</a:t>
            </a:fld>
            <a:endParaRPr lang="en-IN"/>
          </a:p>
        </p:txBody>
      </p:sp>
    </p:spTree>
    <p:extLst>
      <p:ext uri="{BB962C8B-B14F-4D97-AF65-F5344CB8AC3E}">
        <p14:creationId xmlns:p14="http://schemas.microsoft.com/office/powerpoint/2010/main" val="346628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B9517-0CCE-4B0F-BD2F-9B40ECF989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A414B-2C8B-49F6-BD93-F6BE73420D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0804C0-3249-4EF5-8AFE-D4583E037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411EA-CF91-49C8-9D76-29F28CA9509B}" type="datetimeFigureOut">
              <a:rPr lang="en-IN" smtClean="0"/>
              <a:t>02-08-2022</a:t>
            </a:fld>
            <a:endParaRPr lang="en-IN"/>
          </a:p>
        </p:txBody>
      </p:sp>
      <p:sp>
        <p:nvSpPr>
          <p:cNvPr id="5" name="Footer Placeholder 4">
            <a:extLst>
              <a:ext uri="{FF2B5EF4-FFF2-40B4-BE49-F238E27FC236}">
                <a16:creationId xmlns:a16="http://schemas.microsoft.com/office/drawing/2014/main" id="{5B32C928-DB1F-44C4-9D30-C4D8D96C3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978DA9-D5FB-4978-A331-468AAEAD9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9E740-6802-461A-B941-038CD2184BB5}" type="slidenum">
              <a:rPr lang="en-IN" smtClean="0"/>
              <a:t>‹#›</a:t>
            </a:fld>
            <a:endParaRPr lang="en-IN"/>
          </a:p>
        </p:txBody>
      </p:sp>
    </p:spTree>
    <p:extLst>
      <p:ext uri="{BB962C8B-B14F-4D97-AF65-F5344CB8AC3E}">
        <p14:creationId xmlns:p14="http://schemas.microsoft.com/office/powerpoint/2010/main" val="1509560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nowflake Logo - NRInews24x7">
            <a:extLst>
              <a:ext uri="{FF2B5EF4-FFF2-40B4-BE49-F238E27FC236}">
                <a16:creationId xmlns:a16="http://schemas.microsoft.com/office/drawing/2014/main" id="{D1D14F4C-FF71-4DBA-900D-DCF7ADDCA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1541" y="0"/>
            <a:ext cx="2130459" cy="141772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9192BC1-A490-45D8-8752-2464F8B6DD31}"/>
              </a:ext>
            </a:extLst>
          </p:cNvPr>
          <p:cNvSpPr txBox="1">
            <a:spLocks/>
          </p:cNvSpPr>
          <p:nvPr/>
        </p:nvSpPr>
        <p:spPr>
          <a:xfrm>
            <a:off x="1714063" y="2386317"/>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tx1"/>
                </a:solidFill>
              </a:rPr>
              <a:t>Virtual Warehouses</a:t>
            </a:r>
            <a:endParaRPr lang="en-IN" b="1" dirty="0">
              <a:solidFill>
                <a:schemeClr val="tx1"/>
              </a:solidFill>
            </a:endParaRPr>
          </a:p>
        </p:txBody>
      </p:sp>
    </p:spTree>
    <p:extLst>
      <p:ext uri="{BB962C8B-B14F-4D97-AF65-F5344CB8AC3E}">
        <p14:creationId xmlns:p14="http://schemas.microsoft.com/office/powerpoint/2010/main" val="250782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9BA7C9-5611-44C6-859C-476C76A161F0}"/>
              </a:ext>
            </a:extLst>
          </p:cNvPr>
          <p:cNvPicPr>
            <a:picLocks noChangeAspect="1"/>
          </p:cNvPicPr>
          <p:nvPr/>
        </p:nvPicPr>
        <p:blipFill>
          <a:blip r:embed="rId2"/>
          <a:stretch>
            <a:fillRect/>
          </a:stretch>
        </p:blipFill>
        <p:spPr>
          <a:xfrm>
            <a:off x="322804" y="850875"/>
            <a:ext cx="2865066" cy="3341297"/>
          </a:xfrm>
          <a:prstGeom prst="rect">
            <a:avLst/>
          </a:prstGeom>
        </p:spPr>
      </p:pic>
      <p:pic>
        <p:nvPicPr>
          <p:cNvPr id="7" name="Picture 6">
            <a:extLst>
              <a:ext uri="{FF2B5EF4-FFF2-40B4-BE49-F238E27FC236}">
                <a16:creationId xmlns:a16="http://schemas.microsoft.com/office/drawing/2014/main" id="{EAA33CB7-9DF3-488B-822B-60E504D90558}"/>
              </a:ext>
            </a:extLst>
          </p:cNvPr>
          <p:cNvPicPr>
            <a:picLocks noChangeAspect="1"/>
          </p:cNvPicPr>
          <p:nvPr/>
        </p:nvPicPr>
        <p:blipFill>
          <a:blip r:embed="rId3"/>
          <a:stretch>
            <a:fillRect/>
          </a:stretch>
        </p:blipFill>
        <p:spPr>
          <a:xfrm>
            <a:off x="3399919" y="850875"/>
            <a:ext cx="2696081" cy="3341297"/>
          </a:xfrm>
          <a:prstGeom prst="rect">
            <a:avLst/>
          </a:prstGeom>
        </p:spPr>
      </p:pic>
      <p:pic>
        <p:nvPicPr>
          <p:cNvPr id="9" name="Picture 8">
            <a:extLst>
              <a:ext uri="{FF2B5EF4-FFF2-40B4-BE49-F238E27FC236}">
                <a16:creationId xmlns:a16="http://schemas.microsoft.com/office/drawing/2014/main" id="{639D5684-9B89-495B-A16D-E752C8D7BBB0}"/>
              </a:ext>
            </a:extLst>
          </p:cNvPr>
          <p:cNvPicPr>
            <a:picLocks noChangeAspect="1"/>
          </p:cNvPicPr>
          <p:nvPr/>
        </p:nvPicPr>
        <p:blipFill>
          <a:blip r:embed="rId4"/>
          <a:stretch>
            <a:fillRect/>
          </a:stretch>
        </p:blipFill>
        <p:spPr>
          <a:xfrm>
            <a:off x="6719166" y="850875"/>
            <a:ext cx="2994655" cy="3341297"/>
          </a:xfrm>
          <a:prstGeom prst="rect">
            <a:avLst/>
          </a:prstGeom>
        </p:spPr>
      </p:pic>
      <p:sp>
        <p:nvSpPr>
          <p:cNvPr id="11" name="TextBox 10">
            <a:extLst>
              <a:ext uri="{FF2B5EF4-FFF2-40B4-BE49-F238E27FC236}">
                <a16:creationId xmlns:a16="http://schemas.microsoft.com/office/drawing/2014/main" id="{8FC9B792-09EF-49C3-BC9F-F2A5394F580E}"/>
              </a:ext>
            </a:extLst>
          </p:cNvPr>
          <p:cNvSpPr txBox="1"/>
          <p:nvPr/>
        </p:nvSpPr>
        <p:spPr>
          <a:xfrm>
            <a:off x="2191041" y="2284217"/>
            <a:ext cx="350747" cy="369332"/>
          </a:xfrm>
          <a:prstGeom prst="rect">
            <a:avLst/>
          </a:prstGeom>
          <a:noFill/>
        </p:spPr>
        <p:txBody>
          <a:bodyPr wrap="square">
            <a:spAutoFit/>
          </a:bodyPr>
          <a:lstStyle/>
          <a:p>
            <a:r>
              <a:rPr lang="en-IN" dirty="0"/>
              <a:t>M</a:t>
            </a:r>
          </a:p>
        </p:txBody>
      </p:sp>
      <p:sp>
        <p:nvSpPr>
          <p:cNvPr id="12" name="TextBox 11">
            <a:extLst>
              <a:ext uri="{FF2B5EF4-FFF2-40B4-BE49-F238E27FC236}">
                <a16:creationId xmlns:a16="http://schemas.microsoft.com/office/drawing/2014/main" id="{8F9639EF-9F3B-4653-813D-743BCF4CBF4B}"/>
              </a:ext>
            </a:extLst>
          </p:cNvPr>
          <p:cNvSpPr txBox="1"/>
          <p:nvPr/>
        </p:nvSpPr>
        <p:spPr>
          <a:xfrm>
            <a:off x="5199182" y="2253736"/>
            <a:ext cx="350747" cy="369332"/>
          </a:xfrm>
          <a:prstGeom prst="rect">
            <a:avLst/>
          </a:prstGeom>
          <a:noFill/>
        </p:spPr>
        <p:txBody>
          <a:bodyPr wrap="square">
            <a:spAutoFit/>
          </a:bodyPr>
          <a:lstStyle/>
          <a:p>
            <a:r>
              <a:rPr lang="en-IN" dirty="0"/>
              <a:t>M</a:t>
            </a:r>
          </a:p>
        </p:txBody>
      </p:sp>
      <p:sp>
        <p:nvSpPr>
          <p:cNvPr id="13" name="TextBox 12">
            <a:extLst>
              <a:ext uri="{FF2B5EF4-FFF2-40B4-BE49-F238E27FC236}">
                <a16:creationId xmlns:a16="http://schemas.microsoft.com/office/drawing/2014/main" id="{0A96EBD7-3293-4D78-86F9-832B963C78B2}"/>
              </a:ext>
            </a:extLst>
          </p:cNvPr>
          <p:cNvSpPr txBox="1"/>
          <p:nvPr/>
        </p:nvSpPr>
        <p:spPr>
          <a:xfrm>
            <a:off x="8730176" y="2225599"/>
            <a:ext cx="350747" cy="369332"/>
          </a:xfrm>
          <a:prstGeom prst="rect">
            <a:avLst/>
          </a:prstGeom>
          <a:noFill/>
        </p:spPr>
        <p:txBody>
          <a:bodyPr wrap="square">
            <a:spAutoFit/>
          </a:bodyPr>
          <a:lstStyle/>
          <a:p>
            <a:r>
              <a:rPr lang="en-IN" dirty="0"/>
              <a:t>L</a:t>
            </a:r>
          </a:p>
        </p:txBody>
      </p:sp>
      <p:sp>
        <p:nvSpPr>
          <p:cNvPr id="15" name="TextBox 14">
            <a:extLst>
              <a:ext uri="{FF2B5EF4-FFF2-40B4-BE49-F238E27FC236}">
                <a16:creationId xmlns:a16="http://schemas.microsoft.com/office/drawing/2014/main" id="{FD49F416-19E8-4FE7-9F5B-4359E72A1387}"/>
              </a:ext>
            </a:extLst>
          </p:cNvPr>
          <p:cNvSpPr txBox="1"/>
          <p:nvPr/>
        </p:nvSpPr>
        <p:spPr>
          <a:xfrm>
            <a:off x="871444" y="5025349"/>
            <a:ext cx="10101356" cy="1200329"/>
          </a:xfrm>
          <a:prstGeom prst="rect">
            <a:avLst/>
          </a:prstGeom>
          <a:noFill/>
        </p:spPr>
        <p:txBody>
          <a:bodyPr wrap="square">
            <a:spAutoFit/>
          </a:bodyPr>
          <a:lstStyle/>
          <a:p>
            <a:r>
              <a:rPr lang="en-IN" sz="3600" dirty="0"/>
              <a:t>Resizing - Increase the size of the VW if your queries are taking too long or data loading is slow</a:t>
            </a:r>
          </a:p>
        </p:txBody>
      </p:sp>
    </p:spTree>
    <p:extLst>
      <p:ext uri="{BB962C8B-B14F-4D97-AF65-F5344CB8AC3E}">
        <p14:creationId xmlns:p14="http://schemas.microsoft.com/office/powerpoint/2010/main" val="38220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D6A30E-A77B-4B89-8381-0CFC2162D0EA}"/>
              </a:ext>
            </a:extLst>
          </p:cNvPr>
          <p:cNvPicPr>
            <a:picLocks noChangeAspect="1"/>
          </p:cNvPicPr>
          <p:nvPr/>
        </p:nvPicPr>
        <p:blipFill>
          <a:blip r:embed="rId2"/>
          <a:stretch>
            <a:fillRect/>
          </a:stretch>
        </p:blipFill>
        <p:spPr>
          <a:xfrm>
            <a:off x="3362178" y="1264186"/>
            <a:ext cx="4154219" cy="3275019"/>
          </a:xfrm>
          <a:prstGeom prst="rect">
            <a:avLst/>
          </a:prstGeom>
        </p:spPr>
      </p:pic>
      <p:sp>
        <p:nvSpPr>
          <p:cNvPr id="7" name="TextBox 6">
            <a:extLst>
              <a:ext uri="{FF2B5EF4-FFF2-40B4-BE49-F238E27FC236}">
                <a16:creationId xmlns:a16="http://schemas.microsoft.com/office/drawing/2014/main" id="{1F25E669-DDC9-48A1-AE94-08FA425673C2}"/>
              </a:ext>
            </a:extLst>
          </p:cNvPr>
          <p:cNvSpPr txBox="1"/>
          <p:nvPr/>
        </p:nvSpPr>
        <p:spPr>
          <a:xfrm>
            <a:off x="1167764" y="4993649"/>
            <a:ext cx="10058399" cy="1200329"/>
          </a:xfrm>
          <a:prstGeom prst="rect">
            <a:avLst/>
          </a:prstGeom>
          <a:noFill/>
        </p:spPr>
        <p:txBody>
          <a:bodyPr wrap="square">
            <a:spAutoFit/>
          </a:bodyPr>
          <a:lstStyle/>
          <a:p>
            <a:r>
              <a:rPr lang="en-IN" sz="3600" dirty="0"/>
              <a:t>You can increase the VW anytime using the Web UI or SQL interface</a:t>
            </a:r>
          </a:p>
        </p:txBody>
      </p:sp>
    </p:spTree>
    <p:extLst>
      <p:ext uri="{BB962C8B-B14F-4D97-AF65-F5344CB8AC3E}">
        <p14:creationId xmlns:p14="http://schemas.microsoft.com/office/powerpoint/2010/main" val="144036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F9CEA7-6458-4AD2-9E84-2BA2D1B678FE}"/>
              </a:ext>
            </a:extLst>
          </p:cNvPr>
          <p:cNvPicPr>
            <a:picLocks noChangeAspect="1"/>
          </p:cNvPicPr>
          <p:nvPr/>
        </p:nvPicPr>
        <p:blipFill>
          <a:blip r:embed="rId2"/>
          <a:stretch>
            <a:fillRect/>
          </a:stretch>
        </p:blipFill>
        <p:spPr>
          <a:xfrm>
            <a:off x="1835325" y="1095762"/>
            <a:ext cx="3325177" cy="4855011"/>
          </a:xfrm>
          <a:prstGeom prst="rect">
            <a:avLst/>
          </a:prstGeom>
        </p:spPr>
      </p:pic>
      <p:sp>
        <p:nvSpPr>
          <p:cNvPr id="3" name="TextBox 2">
            <a:extLst>
              <a:ext uri="{FF2B5EF4-FFF2-40B4-BE49-F238E27FC236}">
                <a16:creationId xmlns:a16="http://schemas.microsoft.com/office/drawing/2014/main" id="{AC057F51-1F64-C358-4EDC-2466F9AB2193}"/>
              </a:ext>
            </a:extLst>
          </p:cNvPr>
          <p:cNvSpPr txBox="1"/>
          <p:nvPr/>
        </p:nvSpPr>
        <p:spPr>
          <a:xfrm flipH="1">
            <a:off x="6730738" y="2620650"/>
            <a:ext cx="3855562" cy="2062103"/>
          </a:xfrm>
          <a:prstGeom prst="rect">
            <a:avLst/>
          </a:prstGeom>
          <a:noFill/>
        </p:spPr>
        <p:txBody>
          <a:bodyPr wrap="square" rtlCol="0">
            <a:spAutoFit/>
          </a:bodyPr>
          <a:lstStyle/>
          <a:p>
            <a:r>
              <a:rPr lang="en-IN" sz="4000" dirty="0"/>
              <a:t>Scale Out (or)</a:t>
            </a:r>
          </a:p>
          <a:p>
            <a:r>
              <a:rPr lang="en-IN" sz="4000" dirty="0"/>
              <a:t>Horizontal Scaling</a:t>
            </a:r>
          </a:p>
          <a:p>
            <a:r>
              <a:rPr lang="en-IN" sz="2400" dirty="0"/>
              <a:t>(Increasing or decreasing the number of clusters)</a:t>
            </a:r>
          </a:p>
        </p:txBody>
      </p:sp>
    </p:spTree>
    <p:extLst>
      <p:ext uri="{BB962C8B-B14F-4D97-AF65-F5344CB8AC3E}">
        <p14:creationId xmlns:p14="http://schemas.microsoft.com/office/powerpoint/2010/main" val="396235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F4AEC5-BEC5-4DC7-B79E-6C5C15E67E86}"/>
              </a:ext>
            </a:extLst>
          </p:cNvPr>
          <p:cNvPicPr>
            <a:picLocks noChangeAspect="1"/>
          </p:cNvPicPr>
          <p:nvPr/>
        </p:nvPicPr>
        <p:blipFill>
          <a:blip r:embed="rId2"/>
          <a:stretch>
            <a:fillRect/>
          </a:stretch>
        </p:blipFill>
        <p:spPr>
          <a:xfrm>
            <a:off x="382094" y="379829"/>
            <a:ext cx="5920232" cy="304917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81ABD1A-3F15-4B55-9B79-376E016260A8}"/>
              </a:ext>
            </a:extLst>
          </p:cNvPr>
          <p:cNvPicPr>
            <a:picLocks noChangeAspect="1"/>
          </p:cNvPicPr>
          <p:nvPr/>
        </p:nvPicPr>
        <p:blipFill>
          <a:blip r:embed="rId3"/>
          <a:stretch>
            <a:fillRect/>
          </a:stretch>
        </p:blipFill>
        <p:spPr>
          <a:xfrm>
            <a:off x="6574302" y="379829"/>
            <a:ext cx="5405380" cy="3107480"/>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A33A0A0-54C7-4F38-B3B0-8A0F068D94D7}"/>
              </a:ext>
            </a:extLst>
          </p:cNvPr>
          <p:cNvSpPr txBox="1"/>
          <p:nvPr/>
        </p:nvSpPr>
        <p:spPr>
          <a:xfrm>
            <a:off x="1895621" y="3592510"/>
            <a:ext cx="2085536" cy="461665"/>
          </a:xfrm>
          <a:prstGeom prst="rect">
            <a:avLst/>
          </a:prstGeom>
          <a:noFill/>
        </p:spPr>
        <p:txBody>
          <a:bodyPr wrap="square">
            <a:spAutoFit/>
          </a:bodyPr>
          <a:lstStyle/>
          <a:p>
            <a:r>
              <a:rPr lang="en-IN" sz="2400" dirty="0"/>
              <a:t>Off-Peak hours</a:t>
            </a:r>
          </a:p>
        </p:txBody>
      </p:sp>
      <p:sp>
        <p:nvSpPr>
          <p:cNvPr id="10" name="TextBox 9">
            <a:extLst>
              <a:ext uri="{FF2B5EF4-FFF2-40B4-BE49-F238E27FC236}">
                <a16:creationId xmlns:a16="http://schemas.microsoft.com/office/drawing/2014/main" id="{A5E808C7-6CFF-4720-B139-B43C025B3580}"/>
              </a:ext>
            </a:extLst>
          </p:cNvPr>
          <p:cNvSpPr txBox="1"/>
          <p:nvPr/>
        </p:nvSpPr>
        <p:spPr>
          <a:xfrm>
            <a:off x="8054928" y="3604233"/>
            <a:ext cx="1761979" cy="461665"/>
          </a:xfrm>
          <a:prstGeom prst="rect">
            <a:avLst/>
          </a:prstGeom>
          <a:noFill/>
        </p:spPr>
        <p:txBody>
          <a:bodyPr wrap="square">
            <a:spAutoFit/>
          </a:bodyPr>
          <a:lstStyle/>
          <a:p>
            <a:r>
              <a:rPr lang="en-IN" sz="2400" dirty="0"/>
              <a:t>Peak hours</a:t>
            </a:r>
          </a:p>
        </p:txBody>
      </p:sp>
      <p:sp>
        <p:nvSpPr>
          <p:cNvPr id="12" name="TextBox 11">
            <a:extLst>
              <a:ext uri="{FF2B5EF4-FFF2-40B4-BE49-F238E27FC236}">
                <a16:creationId xmlns:a16="http://schemas.microsoft.com/office/drawing/2014/main" id="{40BEB5D0-6DEB-4A12-BEBD-5DDAA7548020}"/>
              </a:ext>
            </a:extLst>
          </p:cNvPr>
          <p:cNvSpPr txBox="1"/>
          <p:nvPr/>
        </p:nvSpPr>
        <p:spPr>
          <a:xfrm>
            <a:off x="505226" y="4530266"/>
            <a:ext cx="11181547" cy="1815882"/>
          </a:xfrm>
          <a:prstGeom prst="rect">
            <a:avLst/>
          </a:prstGeom>
          <a:noFill/>
        </p:spPr>
        <p:txBody>
          <a:bodyPr wrap="square">
            <a:spAutoFit/>
          </a:bodyPr>
          <a:lstStyle/>
          <a:p>
            <a:r>
              <a:rPr lang="en-IN" sz="2800" dirty="0"/>
              <a:t>As load increases the same warehouse will automatically starts more cluster to prevent queries from queuing. Then when additional clusters are no longer needed, it shuts those additional cluster which were launched. Multi-Clustering is an </a:t>
            </a:r>
            <a:r>
              <a:rPr lang="en-IN" sz="2800" i="1" dirty="0"/>
              <a:t>ENTERPRISE EDITION </a:t>
            </a:r>
            <a:r>
              <a:rPr lang="en-IN" sz="2800" dirty="0"/>
              <a:t>feature..</a:t>
            </a:r>
          </a:p>
        </p:txBody>
      </p:sp>
    </p:spTree>
    <p:extLst>
      <p:ext uri="{BB962C8B-B14F-4D97-AF65-F5344CB8AC3E}">
        <p14:creationId xmlns:p14="http://schemas.microsoft.com/office/powerpoint/2010/main" val="76781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21566-3C12-42A7-A25B-A2846E67304C}"/>
              </a:ext>
            </a:extLst>
          </p:cNvPr>
          <p:cNvSpPr>
            <a:spLocks noGrp="1"/>
          </p:cNvSpPr>
          <p:nvPr>
            <p:ph idx="1"/>
          </p:nvPr>
        </p:nvSpPr>
        <p:spPr>
          <a:xfrm>
            <a:off x="838200" y="1825625"/>
            <a:ext cx="2889738" cy="2563495"/>
          </a:xfrm>
        </p:spPr>
        <p:txBody>
          <a:bodyPr/>
          <a:lstStyle/>
          <a:p>
            <a:r>
              <a:rPr lang="en-US" dirty="0"/>
              <a:t>Auto Suspend and Auto Resume to save cost</a:t>
            </a:r>
            <a:endParaRPr lang="en-IN" dirty="0"/>
          </a:p>
        </p:txBody>
      </p:sp>
      <p:pic>
        <p:nvPicPr>
          <p:cNvPr id="5" name="Picture 4">
            <a:extLst>
              <a:ext uri="{FF2B5EF4-FFF2-40B4-BE49-F238E27FC236}">
                <a16:creationId xmlns:a16="http://schemas.microsoft.com/office/drawing/2014/main" id="{2A965DB8-EFEA-4873-BD99-BF0F15597647}"/>
              </a:ext>
            </a:extLst>
          </p:cNvPr>
          <p:cNvPicPr>
            <a:picLocks noChangeAspect="1"/>
          </p:cNvPicPr>
          <p:nvPr/>
        </p:nvPicPr>
        <p:blipFill>
          <a:blip r:embed="rId2"/>
          <a:stretch>
            <a:fillRect/>
          </a:stretch>
        </p:blipFill>
        <p:spPr>
          <a:xfrm>
            <a:off x="3838575" y="242887"/>
            <a:ext cx="7515225" cy="6372225"/>
          </a:xfrm>
          <a:prstGeom prst="rect">
            <a:avLst/>
          </a:prstGeom>
        </p:spPr>
      </p:pic>
    </p:spTree>
    <p:extLst>
      <p:ext uri="{BB962C8B-B14F-4D97-AF65-F5344CB8AC3E}">
        <p14:creationId xmlns:p14="http://schemas.microsoft.com/office/powerpoint/2010/main" val="214317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E810C-0527-4982-96A4-0EAA2EAED340}"/>
              </a:ext>
            </a:extLst>
          </p:cNvPr>
          <p:cNvSpPr>
            <a:spLocks noGrp="1"/>
          </p:cNvSpPr>
          <p:nvPr>
            <p:ph idx="1"/>
          </p:nvPr>
        </p:nvSpPr>
        <p:spPr>
          <a:xfrm>
            <a:off x="140616" y="1382565"/>
            <a:ext cx="10515600" cy="4351338"/>
          </a:xfrm>
        </p:spPr>
        <p:txBody>
          <a:bodyPr/>
          <a:lstStyle/>
          <a:p>
            <a:pPr marL="0" indent="0">
              <a:buNone/>
            </a:pPr>
            <a:endParaRPr lang="en-IN" dirty="0">
              <a:solidFill>
                <a:srgbClr val="000000"/>
              </a:solidFill>
              <a:latin typeface="Arial" panose="020B0604020202020204" pitchFamily="34" charset="0"/>
            </a:endParaRPr>
          </a:p>
          <a:p>
            <a:pPr marL="0" indent="0">
              <a:buNone/>
            </a:pPr>
            <a:endParaRPr lang="en-IN" dirty="0">
              <a:solidFill>
                <a:srgbClr val="000000"/>
              </a:solidFill>
              <a:latin typeface="Arial" panose="020B0604020202020204" pitchFamily="34" charset="0"/>
            </a:endParaRPr>
          </a:p>
          <a:p>
            <a:pPr marL="0" indent="0">
              <a:buNone/>
            </a:pPr>
            <a:endParaRPr lang="en-IN" dirty="0">
              <a:solidFill>
                <a:srgbClr val="000000"/>
              </a:solidFill>
              <a:latin typeface="Arial" panose="020B0604020202020204" pitchFamily="34" charset="0"/>
            </a:endParaRPr>
          </a:p>
          <a:p>
            <a:pPr marL="0" indent="0" algn="ctr">
              <a:buNone/>
            </a:pPr>
            <a:r>
              <a:rPr lang="en-IN" sz="5400" dirty="0">
                <a:solidFill>
                  <a:srgbClr val="000000"/>
                </a:solidFill>
                <a:latin typeface="Arial" panose="020B0604020202020204" pitchFamily="34" charset="0"/>
              </a:rPr>
              <a:t>Thank You</a:t>
            </a:r>
            <a:endParaRPr lang="en-IN" sz="5400" dirty="0"/>
          </a:p>
        </p:txBody>
      </p:sp>
    </p:spTree>
    <p:extLst>
      <p:ext uri="{BB962C8B-B14F-4D97-AF65-F5344CB8AC3E}">
        <p14:creationId xmlns:p14="http://schemas.microsoft.com/office/powerpoint/2010/main" val="235316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D4DC30-F417-48D5-84F7-8087DF3A1F04}"/>
              </a:ext>
            </a:extLst>
          </p:cNvPr>
          <p:cNvPicPr>
            <a:picLocks noChangeAspect="1"/>
          </p:cNvPicPr>
          <p:nvPr/>
        </p:nvPicPr>
        <p:blipFill>
          <a:blip r:embed="rId2"/>
          <a:stretch>
            <a:fillRect/>
          </a:stretch>
        </p:blipFill>
        <p:spPr>
          <a:xfrm>
            <a:off x="1048409" y="1145344"/>
            <a:ext cx="4199914" cy="474901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A531BD6E-CE9F-4F45-BCAA-4A41BFCE5679}"/>
              </a:ext>
            </a:extLst>
          </p:cNvPr>
          <p:cNvSpPr txBox="1"/>
          <p:nvPr/>
        </p:nvSpPr>
        <p:spPr>
          <a:xfrm>
            <a:off x="6096000" y="1864361"/>
            <a:ext cx="5270695" cy="2554545"/>
          </a:xfrm>
          <a:prstGeom prst="rect">
            <a:avLst/>
          </a:prstGeom>
          <a:noFill/>
        </p:spPr>
        <p:txBody>
          <a:bodyPr wrap="square">
            <a:spAutoFit/>
          </a:bodyPr>
          <a:lstStyle/>
          <a:p>
            <a:r>
              <a:rPr lang="en-IN" sz="3200" dirty="0"/>
              <a:t>A ‘Virtual Warehouse’ is a cluster of one or more compute resources used to process queries and other DML operations</a:t>
            </a:r>
          </a:p>
        </p:txBody>
      </p:sp>
    </p:spTree>
    <p:extLst>
      <p:ext uri="{BB962C8B-B14F-4D97-AF65-F5344CB8AC3E}">
        <p14:creationId xmlns:p14="http://schemas.microsoft.com/office/powerpoint/2010/main" val="245614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9112A5-F5D8-4C57-9532-AB3A1528FADB}"/>
              </a:ext>
            </a:extLst>
          </p:cNvPr>
          <p:cNvPicPr>
            <a:picLocks noChangeAspect="1"/>
          </p:cNvPicPr>
          <p:nvPr/>
        </p:nvPicPr>
        <p:blipFill>
          <a:blip r:embed="rId2"/>
          <a:stretch>
            <a:fillRect/>
          </a:stretch>
        </p:blipFill>
        <p:spPr>
          <a:xfrm>
            <a:off x="1144124" y="891490"/>
            <a:ext cx="7101986" cy="5052888"/>
          </a:xfrm>
          <a:prstGeom prst="rect">
            <a:avLst/>
          </a:prstGeom>
        </p:spPr>
      </p:pic>
      <p:sp>
        <p:nvSpPr>
          <p:cNvPr id="9" name="TextBox 8">
            <a:extLst>
              <a:ext uri="{FF2B5EF4-FFF2-40B4-BE49-F238E27FC236}">
                <a16:creationId xmlns:a16="http://schemas.microsoft.com/office/drawing/2014/main" id="{8F6301B7-3AE9-484F-A440-4D263BA2C101}"/>
              </a:ext>
            </a:extLst>
          </p:cNvPr>
          <p:cNvSpPr txBox="1"/>
          <p:nvPr/>
        </p:nvSpPr>
        <p:spPr>
          <a:xfrm>
            <a:off x="4699194" y="4238633"/>
            <a:ext cx="1396806" cy="584775"/>
          </a:xfrm>
          <a:prstGeom prst="rect">
            <a:avLst/>
          </a:prstGeom>
          <a:noFill/>
        </p:spPr>
        <p:txBody>
          <a:bodyPr wrap="square">
            <a:spAutoFit/>
          </a:bodyPr>
          <a:lstStyle/>
          <a:p>
            <a:r>
              <a:rPr lang="en-IN" sz="1600" dirty="0"/>
              <a:t>Data loading VW </a:t>
            </a:r>
          </a:p>
        </p:txBody>
      </p:sp>
      <p:sp>
        <p:nvSpPr>
          <p:cNvPr id="11" name="TextBox 10">
            <a:extLst>
              <a:ext uri="{FF2B5EF4-FFF2-40B4-BE49-F238E27FC236}">
                <a16:creationId xmlns:a16="http://schemas.microsoft.com/office/drawing/2014/main" id="{69FD7766-8B40-45C6-AE61-14BBE4C3B134}"/>
              </a:ext>
            </a:extLst>
          </p:cNvPr>
          <p:cNvSpPr txBox="1"/>
          <p:nvPr/>
        </p:nvSpPr>
        <p:spPr>
          <a:xfrm>
            <a:off x="6415625" y="3125546"/>
            <a:ext cx="1621814" cy="584775"/>
          </a:xfrm>
          <a:prstGeom prst="rect">
            <a:avLst/>
          </a:prstGeom>
          <a:noFill/>
        </p:spPr>
        <p:txBody>
          <a:bodyPr wrap="square">
            <a:spAutoFit/>
          </a:bodyPr>
          <a:lstStyle/>
          <a:p>
            <a:r>
              <a:rPr lang="en-IN" sz="1600" dirty="0"/>
              <a:t>Processing Queries VW</a:t>
            </a:r>
          </a:p>
        </p:txBody>
      </p:sp>
      <p:sp>
        <p:nvSpPr>
          <p:cNvPr id="12" name="TextBox 11">
            <a:extLst>
              <a:ext uri="{FF2B5EF4-FFF2-40B4-BE49-F238E27FC236}">
                <a16:creationId xmlns:a16="http://schemas.microsoft.com/office/drawing/2014/main" id="{AB7809A5-B893-4B98-A68D-737D45235E3E}"/>
              </a:ext>
            </a:extLst>
          </p:cNvPr>
          <p:cNvSpPr txBox="1"/>
          <p:nvPr/>
        </p:nvSpPr>
        <p:spPr>
          <a:xfrm>
            <a:off x="1814678" y="3136612"/>
            <a:ext cx="1256712" cy="584775"/>
          </a:xfrm>
          <a:prstGeom prst="rect">
            <a:avLst/>
          </a:prstGeom>
          <a:noFill/>
        </p:spPr>
        <p:txBody>
          <a:bodyPr wrap="square">
            <a:spAutoFit/>
          </a:bodyPr>
          <a:lstStyle/>
          <a:p>
            <a:r>
              <a:rPr lang="en-IN" sz="1600" dirty="0"/>
              <a:t>Processing Queries VW</a:t>
            </a:r>
          </a:p>
        </p:txBody>
      </p:sp>
      <p:sp>
        <p:nvSpPr>
          <p:cNvPr id="3" name="TextBox 2">
            <a:extLst>
              <a:ext uri="{FF2B5EF4-FFF2-40B4-BE49-F238E27FC236}">
                <a16:creationId xmlns:a16="http://schemas.microsoft.com/office/drawing/2014/main" id="{61CAC483-5A5B-9040-FECD-DCD0EDF12CA1}"/>
              </a:ext>
            </a:extLst>
          </p:cNvPr>
          <p:cNvSpPr txBox="1"/>
          <p:nvPr/>
        </p:nvSpPr>
        <p:spPr>
          <a:xfrm>
            <a:off x="8342891" y="2305615"/>
            <a:ext cx="3327662" cy="830997"/>
          </a:xfrm>
          <a:prstGeom prst="rect">
            <a:avLst/>
          </a:prstGeom>
          <a:noFill/>
        </p:spPr>
        <p:txBody>
          <a:bodyPr wrap="square" rtlCol="0">
            <a:spAutoFit/>
          </a:bodyPr>
          <a:lstStyle/>
          <a:p>
            <a:r>
              <a:rPr lang="en-IN" sz="2400" dirty="0"/>
              <a:t>Requirement specific Warehouse choosing</a:t>
            </a:r>
          </a:p>
        </p:txBody>
      </p:sp>
    </p:spTree>
    <p:extLst>
      <p:ext uri="{BB962C8B-B14F-4D97-AF65-F5344CB8AC3E}">
        <p14:creationId xmlns:p14="http://schemas.microsoft.com/office/powerpoint/2010/main" val="110549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FAD2BE-5A46-4022-A544-F51B974441AA}"/>
              </a:ext>
            </a:extLst>
          </p:cNvPr>
          <p:cNvPicPr>
            <a:picLocks noChangeAspect="1"/>
          </p:cNvPicPr>
          <p:nvPr/>
        </p:nvPicPr>
        <p:blipFill>
          <a:blip r:embed="rId2"/>
          <a:stretch>
            <a:fillRect/>
          </a:stretch>
        </p:blipFill>
        <p:spPr>
          <a:xfrm>
            <a:off x="1152390" y="796852"/>
            <a:ext cx="7260395" cy="5603661"/>
          </a:xfrm>
          <a:prstGeom prst="rect">
            <a:avLst/>
          </a:prstGeom>
        </p:spPr>
      </p:pic>
      <p:sp>
        <p:nvSpPr>
          <p:cNvPr id="3" name="TextBox 2">
            <a:extLst>
              <a:ext uri="{FF2B5EF4-FFF2-40B4-BE49-F238E27FC236}">
                <a16:creationId xmlns:a16="http://schemas.microsoft.com/office/drawing/2014/main" id="{7A6D8709-4E1F-2C0E-A054-04D3B17D2ECD}"/>
              </a:ext>
            </a:extLst>
          </p:cNvPr>
          <p:cNvSpPr txBox="1"/>
          <p:nvPr/>
        </p:nvSpPr>
        <p:spPr>
          <a:xfrm>
            <a:off x="8412785" y="2598003"/>
            <a:ext cx="3327662" cy="830997"/>
          </a:xfrm>
          <a:prstGeom prst="rect">
            <a:avLst/>
          </a:prstGeom>
          <a:noFill/>
        </p:spPr>
        <p:txBody>
          <a:bodyPr wrap="square" rtlCol="0">
            <a:spAutoFit/>
          </a:bodyPr>
          <a:lstStyle/>
          <a:p>
            <a:r>
              <a:rPr lang="en-IN" sz="2400" dirty="0"/>
              <a:t>Environment specific Warehouse choosing</a:t>
            </a:r>
          </a:p>
        </p:txBody>
      </p:sp>
    </p:spTree>
    <p:extLst>
      <p:ext uri="{BB962C8B-B14F-4D97-AF65-F5344CB8AC3E}">
        <p14:creationId xmlns:p14="http://schemas.microsoft.com/office/powerpoint/2010/main" val="315325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ECA559-F7FE-432A-A4B5-55649C87ABB1}"/>
              </a:ext>
            </a:extLst>
          </p:cNvPr>
          <p:cNvPicPr>
            <a:picLocks noChangeAspect="1"/>
          </p:cNvPicPr>
          <p:nvPr/>
        </p:nvPicPr>
        <p:blipFill>
          <a:blip r:embed="rId2"/>
          <a:stretch>
            <a:fillRect/>
          </a:stretch>
        </p:blipFill>
        <p:spPr>
          <a:xfrm>
            <a:off x="673978" y="2988812"/>
            <a:ext cx="10831146" cy="174695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6AB28ED-AF28-4C68-9D8D-5DEE13E9DC23}"/>
              </a:ext>
            </a:extLst>
          </p:cNvPr>
          <p:cNvSpPr txBox="1"/>
          <p:nvPr/>
        </p:nvSpPr>
        <p:spPr>
          <a:xfrm>
            <a:off x="4157003" y="5101026"/>
            <a:ext cx="3773659" cy="954107"/>
          </a:xfrm>
          <a:prstGeom prst="rect">
            <a:avLst/>
          </a:prstGeom>
          <a:noFill/>
        </p:spPr>
        <p:txBody>
          <a:bodyPr wrap="square">
            <a:spAutoFit/>
          </a:bodyPr>
          <a:lstStyle/>
          <a:p>
            <a:pPr algn="ctr"/>
            <a:r>
              <a:rPr lang="en-IN" sz="2800" u="sng" dirty="0"/>
              <a:t>No. of EC2 Servers on AWS</a:t>
            </a:r>
          </a:p>
        </p:txBody>
      </p:sp>
      <p:cxnSp>
        <p:nvCxnSpPr>
          <p:cNvPr id="9" name="Straight Arrow Connector 8">
            <a:extLst>
              <a:ext uri="{FF2B5EF4-FFF2-40B4-BE49-F238E27FC236}">
                <a16:creationId xmlns:a16="http://schemas.microsoft.com/office/drawing/2014/main" id="{0F10DD13-1B40-4C25-995C-EE5F915CB571}"/>
              </a:ext>
            </a:extLst>
          </p:cNvPr>
          <p:cNvCxnSpPr/>
          <p:nvPr/>
        </p:nvCxnSpPr>
        <p:spPr>
          <a:xfrm flipH="1" flipV="1">
            <a:off x="5078437" y="4121834"/>
            <a:ext cx="140677" cy="694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78CC36-343F-47C5-BBEB-65DCE2704F23}"/>
              </a:ext>
            </a:extLst>
          </p:cNvPr>
          <p:cNvCxnSpPr>
            <a:cxnSpLocks/>
          </p:cNvCxnSpPr>
          <p:nvPr/>
        </p:nvCxnSpPr>
        <p:spPr>
          <a:xfrm flipV="1">
            <a:off x="6236677" y="4121834"/>
            <a:ext cx="192258" cy="694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720F28C-F1D9-4D64-89BE-C1B6AB3868D9}"/>
              </a:ext>
            </a:extLst>
          </p:cNvPr>
          <p:cNvCxnSpPr/>
          <p:nvPr/>
        </p:nvCxnSpPr>
        <p:spPr>
          <a:xfrm flipH="1" flipV="1">
            <a:off x="3854548" y="4121834"/>
            <a:ext cx="604910" cy="694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97B2B5-612D-470B-AE41-EEF90D0A03D4}"/>
              </a:ext>
            </a:extLst>
          </p:cNvPr>
          <p:cNvCxnSpPr/>
          <p:nvPr/>
        </p:nvCxnSpPr>
        <p:spPr>
          <a:xfrm flipV="1">
            <a:off x="6972888" y="4121834"/>
            <a:ext cx="655319" cy="694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84ED4B9-00DD-40CE-8008-D956E3D9A96F}"/>
              </a:ext>
            </a:extLst>
          </p:cNvPr>
          <p:cNvSpPr txBox="1"/>
          <p:nvPr/>
        </p:nvSpPr>
        <p:spPr>
          <a:xfrm>
            <a:off x="801858" y="802867"/>
            <a:ext cx="10227213" cy="584775"/>
          </a:xfrm>
          <a:prstGeom prst="rect">
            <a:avLst/>
          </a:prstGeom>
          <a:noFill/>
        </p:spPr>
        <p:txBody>
          <a:bodyPr wrap="square">
            <a:spAutoFit/>
          </a:bodyPr>
          <a:lstStyle/>
          <a:p>
            <a:r>
              <a:rPr lang="en-US" sz="3200" b="0" i="0" dirty="0">
                <a:solidFill>
                  <a:srgbClr val="000000"/>
                </a:solidFill>
                <a:effectLst/>
                <a:latin typeface="Arial" panose="020B0604020202020204" pitchFamily="34" charset="0"/>
              </a:rPr>
              <a:t>Warehouses come in different sizes. </a:t>
            </a:r>
            <a:endParaRPr lang="en-IN" sz="3200" dirty="0"/>
          </a:p>
        </p:txBody>
      </p:sp>
      <p:sp>
        <p:nvSpPr>
          <p:cNvPr id="10" name="TextBox 9">
            <a:extLst>
              <a:ext uri="{FF2B5EF4-FFF2-40B4-BE49-F238E27FC236}">
                <a16:creationId xmlns:a16="http://schemas.microsoft.com/office/drawing/2014/main" id="{7ACB7981-FAA4-1924-016C-F9B3394DD6E7}"/>
              </a:ext>
            </a:extLst>
          </p:cNvPr>
          <p:cNvSpPr txBox="1"/>
          <p:nvPr/>
        </p:nvSpPr>
        <p:spPr>
          <a:xfrm>
            <a:off x="801858" y="1689667"/>
            <a:ext cx="9555480" cy="830997"/>
          </a:xfrm>
          <a:prstGeom prst="rect">
            <a:avLst/>
          </a:prstGeom>
          <a:noFill/>
        </p:spPr>
        <p:txBody>
          <a:bodyPr wrap="square">
            <a:spAutoFit/>
          </a:bodyPr>
          <a:lstStyle/>
          <a:p>
            <a:r>
              <a:rPr lang="en-IN" sz="2400" dirty="0"/>
              <a:t>The size of warehouse determines the number of servers in each cluster in the warehouse. </a:t>
            </a:r>
          </a:p>
        </p:txBody>
      </p:sp>
    </p:spTree>
    <p:extLst>
      <p:ext uri="{BB962C8B-B14F-4D97-AF65-F5344CB8AC3E}">
        <p14:creationId xmlns:p14="http://schemas.microsoft.com/office/powerpoint/2010/main" val="396087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59B7D3-35F9-4B22-B55E-DB0BBB02D506}"/>
              </a:ext>
            </a:extLst>
          </p:cNvPr>
          <p:cNvSpPr txBox="1"/>
          <p:nvPr/>
        </p:nvSpPr>
        <p:spPr>
          <a:xfrm>
            <a:off x="891247" y="4949833"/>
            <a:ext cx="10409506" cy="954107"/>
          </a:xfrm>
          <a:prstGeom prst="rect">
            <a:avLst/>
          </a:prstGeom>
          <a:noFill/>
        </p:spPr>
        <p:txBody>
          <a:bodyPr wrap="square">
            <a:spAutoFit/>
          </a:bodyPr>
          <a:lstStyle/>
          <a:p>
            <a:r>
              <a:rPr lang="en-IN" sz="2800" dirty="0"/>
              <a:t>Each incremental increase in size doubles the number of servers at the same time cost will be increased</a:t>
            </a:r>
          </a:p>
        </p:txBody>
      </p:sp>
      <p:pic>
        <p:nvPicPr>
          <p:cNvPr id="3" name="Picture 2">
            <a:extLst>
              <a:ext uri="{FF2B5EF4-FFF2-40B4-BE49-F238E27FC236}">
                <a16:creationId xmlns:a16="http://schemas.microsoft.com/office/drawing/2014/main" id="{C76EA6D1-D088-4395-B6A7-6BE8D1F84A69}"/>
              </a:ext>
            </a:extLst>
          </p:cNvPr>
          <p:cNvPicPr>
            <a:picLocks noChangeAspect="1"/>
          </p:cNvPicPr>
          <p:nvPr/>
        </p:nvPicPr>
        <p:blipFill>
          <a:blip r:embed="rId2"/>
          <a:stretch>
            <a:fillRect/>
          </a:stretch>
        </p:blipFill>
        <p:spPr>
          <a:xfrm>
            <a:off x="1968158" y="1603350"/>
            <a:ext cx="1390650" cy="2638425"/>
          </a:xfrm>
          <a:prstGeom prst="rect">
            <a:avLst/>
          </a:prstGeom>
        </p:spPr>
      </p:pic>
      <p:pic>
        <p:nvPicPr>
          <p:cNvPr id="6" name="Picture 5">
            <a:extLst>
              <a:ext uri="{FF2B5EF4-FFF2-40B4-BE49-F238E27FC236}">
                <a16:creationId xmlns:a16="http://schemas.microsoft.com/office/drawing/2014/main" id="{2F9AB281-0145-41EF-B8D9-6C7FE67A465F}"/>
              </a:ext>
            </a:extLst>
          </p:cNvPr>
          <p:cNvPicPr>
            <a:picLocks noChangeAspect="1"/>
          </p:cNvPicPr>
          <p:nvPr/>
        </p:nvPicPr>
        <p:blipFill>
          <a:blip r:embed="rId3"/>
          <a:stretch>
            <a:fillRect/>
          </a:stretch>
        </p:blipFill>
        <p:spPr>
          <a:xfrm>
            <a:off x="5040704" y="1219347"/>
            <a:ext cx="1819275" cy="3181350"/>
          </a:xfrm>
          <a:prstGeom prst="rect">
            <a:avLst/>
          </a:prstGeom>
        </p:spPr>
      </p:pic>
    </p:spTree>
    <p:extLst>
      <p:ext uri="{BB962C8B-B14F-4D97-AF65-F5344CB8AC3E}">
        <p14:creationId xmlns:p14="http://schemas.microsoft.com/office/powerpoint/2010/main" val="56216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80C61-76DB-4D1D-A013-EFEB50BE9129}"/>
              </a:ext>
            </a:extLst>
          </p:cNvPr>
          <p:cNvPicPr>
            <a:picLocks noChangeAspect="1"/>
          </p:cNvPicPr>
          <p:nvPr/>
        </p:nvPicPr>
        <p:blipFill>
          <a:blip r:embed="rId2"/>
          <a:stretch>
            <a:fillRect/>
          </a:stretch>
        </p:blipFill>
        <p:spPr>
          <a:xfrm>
            <a:off x="2110154" y="551993"/>
            <a:ext cx="1940755" cy="3768299"/>
          </a:xfrm>
          <a:prstGeom prst="rect">
            <a:avLst/>
          </a:prstGeom>
        </p:spPr>
      </p:pic>
      <p:sp>
        <p:nvSpPr>
          <p:cNvPr id="7" name="TextBox 6">
            <a:extLst>
              <a:ext uri="{FF2B5EF4-FFF2-40B4-BE49-F238E27FC236}">
                <a16:creationId xmlns:a16="http://schemas.microsoft.com/office/drawing/2014/main" id="{C183FFFA-95FF-4AD9-B4AC-3C94E2880144}"/>
              </a:ext>
            </a:extLst>
          </p:cNvPr>
          <p:cNvSpPr txBox="1"/>
          <p:nvPr/>
        </p:nvSpPr>
        <p:spPr>
          <a:xfrm>
            <a:off x="750374" y="4528319"/>
            <a:ext cx="10522633" cy="1569660"/>
          </a:xfrm>
          <a:prstGeom prst="rect">
            <a:avLst/>
          </a:prstGeom>
          <a:noFill/>
        </p:spPr>
        <p:txBody>
          <a:bodyPr wrap="square">
            <a:spAutoFit/>
          </a:bodyPr>
          <a:lstStyle/>
          <a:p>
            <a:r>
              <a:rPr lang="en-IN" sz="3200" dirty="0"/>
              <a:t>Sometimes if resources are not available to concurrently process all queries, then queries get queued for execution and then gets executed as resources becomes available..</a:t>
            </a:r>
          </a:p>
        </p:txBody>
      </p:sp>
      <p:pic>
        <p:nvPicPr>
          <p:cNvPr id="9" name="Picture 8">
            <a:extLst>
              <a:ext uri="{FF2B5EF4-FFF2-40B4-BE49-F238E27FC236}">
                <a16:creationId xmlns:a16="http://schemas.microsoft.com/office/drawing/2014/main" id="{F9AE9C0B-9F24-49FD-8D5D-428147FD4EB9}"/>
              </a:ext>
            </a:extLst>
          </p:cNvPr>
          <p:cNvPicPr>
            <a:picLocks noChangeAspect="1"/>
          </p:cNvPicPr>
          <p:nvPr/>
        </p:nvPicPr>
        <p:blipFill>
          <a:blip r:embed="rId3"/>
          <a:stretch>
            <a:fillRect/>
          </a:stretch>
        </p:blipFill>
        <p:spPr>
          <a:xfrm>
            <a:off x="8455784" y="361916"/>
            <a:ext cx="1781395" cy="4166403"/>
          </a:xfrm>
          <a:prstGeom prst="rect">
            <a:avLst/>
          </a:prstGeom>
        </p:spPr>
      </p:pic>
    </p:spTree>
    <p:extLst>
      <p:ext uri="{BB962C8B-B14F-4D97-AF65-F5344CB8AC3E}">
        <p14:creationId xmlns:p14="http://schemas.microsoft.com/office/powerpoint/2010/main" val="286548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93D0A7-DB2F-4375-94BE-F94FC3596AC1}"/>
              </a:ext>
            </a:extLst>
          </p:cNvPr>
          <p:cNvPicPr>
            <a:picLocks noChangeAspect="1"/>
          </p:cNvPicPr>
          <p:nvPr/>
        </p:nvPicPr>
        <p:blipFill>
          <a:blip r:embed="rId2"/>
          <a:stretch>
            <a:fillRect/>
          </a:stretch>
        </p:blipFill>
        <p:spPr>
          <a:xfrm>
            <a:off x="2312827" y="881298"/>
            <a:ext cx="7130917" cy="3694601"/>
          </a:xfrm>
          <a:prstGeom prst="rect">
            <a:avLst/>
          </a:prstGeom>
        </p:spPr>
      </p:pic>
      <p:sp>
        <p:nvSpPr>
          <p:cNvPr id="7" name="TextBox 6">
            <a:extLst>
              <a:ext uri="{FF2B5EF4-FFF2-40B4-BE49-F238E27FC236}">
                <a16:creationId xmlns:a16="http://schemas.microsoft.com/office/drawing/2014/main" id="{47140D26-74CC-482A-B62F-7F6B550E614A}"/>
              </a:ext>
            </a:extLst>
          </p:cNvPr>
          <p:cNvSpPr txBox="1"/>
          <p:nvPr/>
        </p:nvSpPr>
        <p:spPr>
          <a:xfrm>
            <a:off x="250874" y="5084306"/>
            <a:ext cx="11690252" cy="1077218"/>
          </a:xfrm>
          <a:prstGeom prst="rect">
            <a:avLst/>
          </a:prstGeom>
          <a:noFill/>
        </p:spPr>
        <p:txBody>
          <a:bodyPr wrap="square">
            <a:spAutoFit/>
          </a:bodyPr>
          <a:lstStyle/>
          <a:p>
            <a:pPr algn="ctr"/>
            <a:r>
              <a:rPr lang="en-IN" sz="3200" dirty="0"/>
              <a:t>Snowflake provides two options for increasing the computer resources</a:t>
            </a:r>
          </a:p>
        </p:txBody>
      </p:sp>
    </p:spTree>
    <p:extLst>
      <p:ext uri="{BB962C8B-B14F-4D97-AF65-F5344CB8AC3E}">
        <p14:creationId xmlns:p14="http://schemas.microsoft.com/office/powerpoint/2010/main" val="19025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E76EBD-4CD8-499C-A28B-C908D680C941}"/>
              </a:ext>
            </a:extLst>
          </p:cNvPr>
          <p:cNvPicPr>
            <a:picLocks noChangeAspect="1"/>
          </p:cNvPicPr>
          <p:nvPr/>
        </p:nvPicPr>
        <p:blipFill>
          <a:blip r:embed="rId2"/>
          <a:stretch>
            <a:fillRect/>
          </a:stretch>
        </p:blipFill>
        <p:spPr>
          <a:xfrm>
            <a:off x="2928836" y="1414301"/>
            <a:ext cx="2654177" cy="4029398"/>
          </a:xfrm>
          <a:prstGeom prst="rect">
            <a:avLst/>
          </a:prstGeom>
        </p:spPr>
      </p:pic>
      <p:sp>
        <p:nvSpPr>
          <p:cNvPr id="2" name="TextBox 1">
            <a:extLst>
              <a:ext uri="{FF2B5EF4-FFF2-40B4-BE49-F238E27FC236}">
                <a16:creationId xmlns:a16="http://schemas.microsoft.com/office/drawing/2014/main" id="{0C089B1D-29D6-6652-A2AC-3C558FF5B3DF}"/>
              </a:ext>
            </a:extLst>
          </p:cNvPr>
          <p:cNvSpPr txBox="1"/>
          <p:nvPr/>
        </p:nvSpPr>
        <p:spPr>
          <a:xfrm flipH="1">
            <a:off x="6814161" y="2397948"/>
            <a:ext cx="3866407" cy="2062103"/>
          </a:xfrm>
          <a:prstGeom prst="rect">
            <a:avLst/>
          </a:prstGeom>
          <a:noFill/>
        </p:spPr>
        <p:txBody>
          <a:bodyPr wrap="square" rtlCol="0">
            <a:spAutoFit/>
          </a:bodyPr>
          <a:lstStyle/>
          <a:p>
            <a:r>
              <a:rPr lang="en-IN" sz="4000" dirty="0"/>
              <a:t>Scale Up (or)</a:t>
            </a:r>
          </a:p>
          <a:p>
            <a:r>
              <a:rPr lang="en-IN" sz="4000" dirty="0"/>
              <a:t>Vertical Scaling</a:t>
            </a:r>
          </a:p>
          <a:p>
            <a:r>
              <a:rPr lang="en-IN" sz="2400" dirty="0"/>
              <a:t>(Increasing or decreasing the size of virtual warehouse)</a:t>
            </a:r>
          </a:p>
        </p:txBody>
      </p:sp>
    </p:spTree>
    <p:extLst>
      <p:ext uri="{BB962C8B-B14F-4D97-AF65-F5344CB8AC3E}">
        <p14:creationId xmlns:p14="http://schemas.microsoft.com/office/powerpoint/2010/main" val="1656188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250</Words>
  <Application>Microsoft Office PowerPoint</Application>
  <PresentationFormat>Widescreen</PresentationFormat>
  <Paragraphs>33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Janardhana Bandi</dc:creator>
  <cp:lastModifiedBy>Janardhana Bandi</cp:lastModifiedBy>
  <cp:revision>43</cp:revision>
  <dcterms:created xsi:type="dcterms:W3CDTF">2020-12-25T10:02:44Z</dcterms:created>
  <dcterms:modified xsi:type="dcterms:W3CDTF">2022-08-02T16:05:31Z</dcterms:modified>
</cp:coreProperties>
</file>