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0" r:id="rId4"/>
    <p:sldId id="274" r:id="rId5"/>
    <p:sldId id="273" r:id="rId6"/>
    <p:sldId id="272" r:id="rId7"/>
    <p:sldId id="275" r:id="rId8"/>
    <p:sldId id="276" r:id="rId9"/>
    <p:sldId id="277" r:id="rId10"/>
    <p:sldId id="278" r:id="rId11"/>
    <p:sldId id="280" r:id="rId12"/>
    <p:sldId id="27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728FD-6699-4579-8ECF-3310E6C17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CDA39-04F2-409F-BD83-7FF20CDE2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F0228-B5D7-4E19-B15C-115591F5E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5AB63-84AE-48E2-A1EC-0C8F746B7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8CE0F-1ADC-4529-A408-36FDF2B40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532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13FA-4710-46C0-8A08-247043AFF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9CF97-75CC-451B-BD24-B6252C063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54D44-B509-4C68-A4CC-8BF1DD634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26A29-179C-4E9E-8A82-079D7741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09BC2-D44D-456C-A593-66BAD0F2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665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4F21B8-8AC4-42DB-BEC1-1E9175454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98040-EC4A-4282-A2F3-AAC412A70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C753C-5613-4A34-935D-5CCE2F620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3E52B-E284-4480-8EC3-A44C293B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4250D-8CAB-4369-8E17-4DB4CB95B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03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092BE-6E7B-4774-B080-EC0F312B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0A1E5-84BF-4D46-A0A0-A6DB505FB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1DC8C-35D1-44F3-9E1A-A5AA0A124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AF376-DBB9-4738-A20B-9913F2507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D7E24-DCAD-42B0-BE01-5BCDB64B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99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3FB49-CEF2-414A-B88D-BCCF38D4C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AE055-E9C6-47B7-ABD7-6419DFE8C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F72E9-88C1-4D55-A770-CA3CE49E7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1A64A-DC0C-4714-9950-F7A5E86A6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D9AC9-E9C5-4DC0-BEFB-8E52F79B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40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3677-B006-4730-A21A-B88BDC100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B74D9-35CA-4CED-B355-638E2A813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EDF74-B03D-4EBD-AC9B-C5784F6DF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1A27A-D3C1-4CC5-817E-B507FD19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B488C-1880-42A4-9EDE-AFDB51EA7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CD070-02D4-4A87-BDC2-AB6E4C1F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93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C97C5-46BC-4939-AC34-25DCD8450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6B85E-3449-44E1-B74F-F27644AB0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AD64D9-1A95-4B37-8B61-8FDEF00DC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8DD02-27AD-4B95-868D-8200492EDC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A944F-3354-4874-B1EF-783AD05571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3CF826-6140-4FD2-9AA0-EAA832AD2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F99CE-C50D-406C-B7CD-79763CB25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18E86-5169-4025-B3DD-2858AD41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605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9873-D21D-4210-8E8E-4B9515C9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854B42-9150-4B7B-97E0-D9502BA71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E691C5-2138-4330-9664-8CEC724B4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E6A12-7D75-4FC3-B21C-8E9719034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94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441F43-815A-4C7E-BD92-83707E57E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5D03D3-020C-4F25-A551-FCD17796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6C8EA-F73D-4420-BD99-8EEC624F8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397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B9414-E3D8-4E8E-8693-1D8AA300C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AC47B-B180-4A13-93BF-C84ED6748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83B98-D453-417C-B217-70F45A96D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42572-AC78-476A-9695-53FF72E45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C50FD-B512-40FB-8B3C-7A2B7FBC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F7AFC-AB8E-4B93-9969-97BC69597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96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9DB3C-BEED-416C-81B5-DEC02660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030D0F-FE74-4085-A67B-5F830AE8B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59AF8-6BA2-4A64-80C3-7FC7448F2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B00AD-8A5F-42E6-BDA9-F540F6B7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5EC8F-8FA9-44D9-BDAA-20EE67D09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2F4A7-D085-4AAD-8AF4-DBA8C614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414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CF3E9-34E4-4A89-A711-0C63CE19B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2E9AA-357B-48F2-9D8E-9D1547700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3D20E-9398-4C26-9A07-9F26B7AEC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FF845-C8D2-4283-9432-B9F609B9952E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59B56-64D0-42BB-99D7-0CA78ADBB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BD06F-28D6-498A-B740-5F466EA34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85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2279E-7C3A-47B7-8069-71CC76C6E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364" y="3895163"/>
            <a:ext cx="8821271" cy="860613"/>
          </a:xfrm>
        </p:spPr>
        <p:txBody>
          <a:bodyPr>
            <a:noAutofit/>
          </a:bodyPr>
          <a:lstStyle/>
          <a:p>
            <a:r>
              <a:rPr lang="en-IN" b="0" i="0" dirty="0">
                <a:effectLst/>
                <a:latin typeface="Helvetica" panose="020B0604020202020204" pitchFamily="34" charset="0"/>
              </a:rPr>
              <a:t>Copy Command Options</a:t>
            </a:r>
            <a:br>
              <a:rPr lang="en-IN" sz="4800" b="0" i="0" dirty="0">
                <a:effectLst/>
                <a:latin typeface="Helvetica" panose="020B0604020202020204" pitchFamily="34" charset="0"/>
              </a:rPr>
            </a:br>
            <a:r>
              <a:rPr lang="en-IN" sz="4800" b="0" i="0" dirty="0">
                <a:effectLst/>
                <a:latin typeface="Helvetica" panose="020B0604020202020204" pitchFamily="34" charset="0"/>
              </a:rPr>
              <a:t>	</a:t>
            </a:r>
            <a:br>
              <a:rPr lang="en-IN" sz="4800" b="0" i="0" dirty="0">
                <a:effectLst/>
                <a:latin typeface="Helvetica" panose="020B0604020202020204" pitchFamily="34" charset="0"/>
              </a:rPr>
            </a:br>
            <a:r>
              <a:rPr lang="en-IN" sz="4800" b="0" i="0" dirty="0">
                <a:effectLst/>
                <a:latin typeface="Helvetica" panose="020B0604020202020204" pitchFamily="34" charset="0"/>
              </a:rPr>
              <a:t>     			</a:t>
            </a:r>
            <a:r>
              <a:rPr lang="en-IN" sz="3200" b="0" i="0" dirty="0">
                <a:effectLst/>
                <a:latin typeface="Helvetica" panose="020B0604020202020204" pitchFamily="34" charset="0"/>
              </a:rPr>
              <a:t>by</a:t>
            </a:r>
            <a:br>
              <a:rPr lang="en-IN" sz="3200" b="0" i="0" dirty="0">
                <a:effectLst/>
                <a:latin typeface="Helvetica" panose="020B0604020202020204" pitchFamily="34" charset="0"/>
              </a:rPr>
            </a:br>
            <a:r>
              <a:rPr lang="en-IN" sz="3200" b="0" i="0" dirty="0">
                <a:effectLst/>
                <a:latin typeface="Helvetica" panose="020B0604020202020204" pitchFamily="34" charset="0"/>
              </a:rPr>
              <a:t>			    		      Janardhan Bandi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13551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631"/>
            <a:ext cx="10515600" cy="979581"/>
          </a:xfrm>
        </p:spPr>
        <p:txBody>
          <a:bodyPr/>
          <a:lstStyle/>
          <a:p>
            <a:r>
              <a:rPr lang="en-IN" dirty="0">
                <a:solidFill>
                  <a:srgbClr val="505C63"/>
                </a:solidFill>
                <a:latin typeface="Helvetica" panose="020B0604020202020204" pitchFamily="34" charset="0"/>
              </a:rPr>
              <a:t>PURGE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486BF-821E-40A9-8D30-E5C1F3CB6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219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COPY INTO </a:t>
            </a:r>
            <a:r>
              <a:rPr lang="en-IN" sz="2400" b="0" i="1" u="none" strike="noStrike" baseline="0" dirty="0">
                <a:solidFill>
                  <a:srgbClr val="009999"/>
                </a:solidFill>
                <a:latin typeface="Courier New" panose="02070309020205020404" pitchFamily="49" charset="0"/>
              </a:rPr>
              <a:t>&lt;</a:t>
            </a:r>
            <a:r>
              <a:rPr lang="en-IN" sz="2400" b="0" i="1" u="none" strike="noStrike" baseline="0" dirty="0" err="1">
                <a:solidFill>
                  <a:srgbClr val="009999"/>
                </a:solidFill>
                <a:latin typeface="Courier New" panose="02070309020205020404" pitchFamily="49" charset="0"/>
              </a:rPr>
              <a:t>table_name</a:t>
            </a:r>
            <a:r>
              <a:rPr lang="en-IN" sz="2400" b="0" i="1" u="none" strike="noStrike" baseline="0" dirty="0">
                <a:solidFill>
                  <a:srgbClr val="009999"/>
                </a:solidFill>
                <a:latin typeface="Courier New" panose="02070309020205020404" pitchFamily="49" charset="0"/>
              </a:rPr>
              <a:t>&gt;</a:t>
            </a:r>
            <a:endParaRPr lang="en-IN" sz="2400" b="0" i="0" u="none" strike="noStrike" baseline="0" dirty="0">
              <a:solidFill>
                <a:srgbClr val="009999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FROM  </a:t>
            </a:r>
            <a:r>
              <a:rPr lang="en-IN" sz="2400" b="1" i="0" u="none" strike="noStrike" baseline="0" dirty="0">
                <a:solidFill>
                  <a:srgbClr val="0F5680"/>
                </a:solidFill>
                <a:latin typeface="Courier New" panose="02070309020205020404" pitchFamily="49" charset="0"/>
              </a:rPr>
              <a:t>@ExternalStage</a:t>
            </a:r>
            <a:endParaRPr lang="en-IN" sz="2400" b="0" i="0" u="none" strike="noStrike" baseline="0" dirty="0">
              <a:solidFill>
                <a:srgbClr val="0F568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FILES = ( </a:t>
            </a:r>
            <a:r>
              <a:rPr lang="en-US" sz="2400" b="0" i="1" u="none" strike="noStrike" baseline="0" dirty="0">
                <a:solidFill>
                  <a:srgbClr val="009999"/>
                </a:solidFill>
                <a:latin typeface="Courier New" panose="02070309020205020404" pitchFamily="49" charset="0"/>
              </a:rPr>
              <a:t>'&lt;</a:t>
            </a:r>
            <a:r>
              <a:rPr lang="en-US" sz="2400" b="0" i="1" u="none" strike="noStrike" baseline="0" dirty="0" err="1">
                <a:solidFill>
                  <a:srgbClr val="009999"/>
                </a:solidFill>
                <a:latin typeface="Courier New" panose="02070309020205020404" pitchFamily="49" charset="0"/>
              </a:rPr>
              <a:t>file_name</a:t>
            </a:r>
            <a:r>
              <a:rPr lang="en-US" sz="2400" b="0" i="1" u="none" strike="noStrike" baseline="0" dirty="0">
                <a:solidFill>
                  <a:srgbClr val="009999"/>
                </a:solidFill>
                <a:latin typeface="Courier New" panose="02070309020205020404" pitchFamily="49" charset="0"/>
              </a:rPr>
              <a:t>&gt;'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400" b="0" i="1" u="none" strike="noStrike" baseline="0" dirty="0">
                <a:solidFill>
                  <a:srgbClr val="009999"/>
                </a:solidFill>
                <a:latin typeface="Courier New" panose="02070309020205020404" pitchFamily="49" charset="0"/>
              </a:rPr>
              <a:t>'&lt;file_name2&gt;'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nn-NO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FILE_FORMAT = </a:t>
            </a:r>
            <a:r>
              <a:rPr lang="nn-NO" sz="2400" b="0" i="1" u="none" strike="noStrike" baseline="0" dirty="0">
                <a:solidFill>
                  <a:srgbClr val="009999"/>
                </a:solidFill>
                <a:latin typeface="Courier New" panose="02070309020205020404" pitchFamily="49" charset="0"/>
              </a:rPr>
              <a:t>&lt;file_format_name&gt;</a:t>
            </a:r>
          </a:p>
          <a:p>
            <a:pPr marL="0" indent="0">
              <a:buNone/>
            </a:pPr>
            <a:r>
              <a:rPr lang="en-IN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PURGE = </a:t>
            </a:r>
            <a:r>
              <a:rPr lang="nn-NO" sz="2400" b="0" i="1" u="none" strike="noStrike" baseline="0" dirty="0">
                <a:solidFill>
                  <a:srgbClr val="009999"/>
                </a:solidFill>
                <a:latin typeface="Courier New" panose="02070309020205020404" pitchFamily="49" charset="0"/>
              </a:rPr>
              <a:t>TRUE | FALSE</a:t>
            </a:r>
            <a:endParaRPr lang="en-IN" sz="24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N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500" dirty="0">
                <a:solidFill>
                  <a:srgbClr val="000000"/>
                </a:solidFill>
                <a:sym typeface="Wingdings" panose="05000000000000000000" pitchFamily="2" charset="2"/>
              </a:rPr>
              <a:t> S</a:t>
            </a:r>
            <a:r>
              <a:rPr lang="en-US" sz="2500" dirty="0">
                <a:solidFill>
                  <a:srgbClr val="000000"/>
                </a:solidFill>
              </a:rPr>
              <a:t>pecifies whether to remove the data files from the stage automatically after the data is loaded successfully.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2400" dirty="0">
                <a:solidFill>
                  <a:srgbClr val="000000"/>
                </a:solidFill>
              </a:rPr>
              <a:t> Default is FALSE</a:t>
            </a:r>
          </a:p>
        </p:txBody>
      </p:sp>
    </p:spTree>
    <p:extLst>
      <p:ext uri="{BB962C8B-B14F-4D97-AF65-F5344CB8AC3E}">
        <p14:creationId xmlns:p14="http://schemas.microsoft.com/office/powerpoint/2010/main" val="2763229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632"/>
            <a:ext cx="10515600" cy="863040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505C63"/>
                </a:solidFill>
                <a:latin typeface="Helvetica" panose="020B0604020202020204" pitchFamily="34" charset="0"/>
              </a:rPr>
              <a:t>LOAD UNCERTAIN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486BF-821E-40A9-8D30-E5C1F3CB6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49106"/>
            <a:ext cx="10735235" cy="4918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COPY INTO </a:t>
            </a:r>
            <a:r>
              <a:rPr lang="en-IN" sz="2400" b="0" i="1" u="none" strike="noStrike" baseline="0" dirty="0">
                <a:solidFill>
                  <a:srgbClr val="009999"/>
                </a:solidFill>
                <a:latin typeface="Courier New" panose="02070309020205020404" pitchFamily="49" charset="0"/>
              </a:rPr>
              <a:t>&lt;</a:t>
            </a:r>
            <a:r>
              <a:rPr lang="en-IN" sz="2400" b="0" i="1" u="none" strike="noStrike" baseline="0" dirty="0" err="1">
                <a:solidFill>
                  <a:srgbClr val="009999"/>
                </a:solidFill>
                <a:latin typeface="Courier New" panose="02070309020205020404" pitchFamily="49" charset="0"/>
              </a:rPr>
              <a:t>table_name</a:t>
            </a:r>
            <a:r>
              <a:rPr lang="en-IN" sz="2400" b="0" i="1" u="none" strike="noStrike" baseline="0" dirty="0">
                <a:solidFill>
                  <a:srgbClr val="009999"/>
                </a:solidFill>
                <a:latin typeface="Courier New" panose="02070309020205020404" pitchFamily="49" charset="0"/>
              </a:rPr>
              <a:t>&gt;</a:t>
            </a:r>
            <a:endParaRPr lang="en-IN" sz="2400" b="0" i="0" u="none" strike="noStrike" baseline="0" dirty="0">
              <a:solidFill>
                <a:srgbClr val="009999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FROM  </a:t>
            </a:r>
            <a:r>
              <a:rPr lang="en-IN" sz="2400" b="1" i="0" u="none" strike="noStrike" baseline="0" dirty="0">
                <a:solidFill>
                  <a:srgbClr val="0F5680"/>
                </a:solidFill>
                <a:latin typeface="Courier New" panose="02070309020205020404" pitchFamily="49" charset="0"/>
              </a:rPr>
              <a:t>@ExternalStage</a:t>
            </a:r>
            <a:endParaRPr lang="en-IN" sz="2400" b="0" i="0" u="none" strike="noStrike" baseline="0" dirty="0">
              <a:solidFill>
                <a:srgbClr val="0F568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FILES = ( </a:t>
            </a:r>
            <a:r>
              <a:rPr lang="en-US" sz="2400" b="0" i="1" u="none" strike="noStrike" baseline="0" dirty="0">
                <a:solidFill>
                  <a:srgbClr val="009999"/>
                </a:solidFill>
                <a:latin typeface="Courier New" panose="02070309020205020404" pitchFamily="49" charset="0"/>
              </a:rPr>
              <a:t>'&lt;</a:t>
            </a:r>
            <a:r>
              <a:rPr lang="en-US" sz="2400" b="0" i="1" u="none" strike="noStrike" baseline="0" dirty="0" err="1">
                <a:solidFill>
                  <a:srgbClr val="009999"/>
                </a:solidFill>
                <a:latin typeface="Courier New" panose="02070309020205020404" pitchFamily="49" charset="0"/>
              </a:rPr>
              <a:t>file_name</a:t>
            </a:r>
            <a:r>
              <a:rPr lang="en-US" sz="2400" b="0" i="1" u="none" strike="noStrike" baseline="0" dirty="0">
                <a:solidFill>
                  <a:srgbClr val="009999"/>
                </a:solidFill>
                <a:latin typeface="Courier New" panose="02070309020205020404" pitchFamily="49" charset="0"/>
              </a:rPr>
              <a:t>&gt;'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400" b="0" i="1" u="none" strike="noStrike" baseline="0" dirty="0">
                <a:solidFill>
                  <a:srgbClr val="009999"/>
                </a:solidFill>
                <a:latin typeface="Courier New" panose="02070309020205020404" pitchFamily="49" charset="0"/>
              </a:rPr>
              <a:t>'&lt;file_name2&gt;'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nn-NO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FILE_FORMAT = </a:t>
            </a:r>
            <a:r>
              <a:rPr lang="nn-NO" sz="2400" b="0" i="1" u="none" strike="noStrike" baseline="0" dirty="0">
                <a:solidFill>
                  <a:srgbClr val="009999"/>
                </a:solidFill>
                <a:latin typeface="Courier New" panose="02070309020205020404" pitchFamily="49" charset="0"/>
              </a:rPr>
              <a:t>&lt;file_format_name&gt;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</a:rPr>
              <a:t>LOAD_UNCERTAIN_FILES 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nn-NO" sz="2400" b="0" i="1" u="none" strike="noStrike" baseline="0" dirty="0">
                <a:solidFill>
                  <a:srgbClr val="009999"/>
                </a:solidFill>
                <a:latin typeface="Courier New" panose="02070309020205020404" pitchFamily="49" charset="0"/>
              </a:rPr>
              <a:t>TRUE | FALSE</a:t>
            </a:r>
            <a:endParaRPr lang="en-IN" sz="24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N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2400" dirty="0">
                <a:solidFill>
                  <a:srgbClr val="000000"/>
                </a:solidFill>
              </a:rPr>
              <a:t>specifies to load files for which the load status is unknown. The COPY command skips these files by default.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Note: The load status is unknown if </a:t>
            </a:r>
            <a:r>
              <a:rPr lang="en-US" sz="1600" b="1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all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of the following conditions are true: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file’s LAST_MODIFIED date is older than 64 days.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initial set of data was loaded into the table more than 64 days earlier.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the file was already loaded successfully into the table, this event occurred more than 64 days earlier.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418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76DF05-33EE-17A2-3429-83325C417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0917" y="1561634"/>
            <a:ext cx="9144000" cy="2387600"/>
          </a:xfrm>
        </p:spPr>
        <p:txBody>
          <a:bodyPr>
            <a:normAutofit/>
          </a:bodyPr>
          <a:lstStyle/>
          <a:p>
            <a:r>
              <a:rPr lang="en-IN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591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631"/>
            <a:ext cx="10515600" cy="979581"/>
          </a:xfrm>
        </p:spPr>
        <p:txBody>
          <a:bodyPr/>
          <a:lstStyle/>
          <a:p>
            <a:r>
              <a:rPr lang="en-IN" b="0" i="0" dirty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Copy Command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486BF-821E-40A9-8D30-E5C1F3CB6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804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COPY INTO </a:t>
            </a:r>
            <a:r>
              <a:rPr lang="en-IN" sz="2400" b="0" i="1" u="none" strike="noStrike" baseline="0" dirty="0">
                <a:solidFill>
                  <a:srgbClr val="009999"/>
                </a:solidFill>
                <a:latin typeface="Courier New" panose="02070309020205020404" pitchFamily="49" charset="0"/>
              </a:rPr>
              <a:t>&lt;</a:t>
            </a:r>
            <a:r>
              <a:rPr lang="en-IN" sz="2400" b="0" i="1" u="none" strike="noStrike" baseline="0" dirty="0" err="1">
                <a:solidFill>
                  <a:srgbClr val="009999"/>
                </a:solidFill>
                <a:latin typeface="Courier New" panose="02070309020205020404" pitchFamily="49" charset="0"/>
              </a:rPr>
              <a:t>table_name</a:t>
            </a:r>
            <a:r>
              <a:rPr lang="en-IN" sz="2400" b="0" i="1" u="none" strike="noStrike" baseline="0" dirty="0">
                <a:solidFill>
                  <a:srgbClr val="009999"/>
                </a:solidFill>
                <a:latin typeface="Courier New" panose="02070309020205020404" pitchFamily="49" charset="0"/>
              </a:rPr>
              <a:t>&gt;</a:t>
            </a:r>
            <a:endParaRPr lang="en-IN" sz="2400" b="0" i="0" u="none" strike="noStrike" baseline="0" dirty="0">
              <a:solidFill>
                <a:srgbClr val="009999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FROM  </a:t>
            </a:r>
            <a:r>
              <a:rPr lang="en-IN" sz="2400" b="1" i="0" u="none" strike="noStrike" baseline="0" dirty="0">
                <a:solidFill>
                  <a:srgbClr val="0F5680"/>
                </a:solidFill>
                <a:latin typeface="Courier New" panose="02070309020205020404" pitchFamily="49" charset="0"/>
              </a:rPr>
              <a:t>@ExternalStage</a:t>
            </a:r>
            <a:endParaRPr lang="en-IN" sz="2400" b="0" i="0" u="none" strike="noStrike" baseline="0" dirty="0">
              <a:solidFill>
                <a:srgbClr val="0F568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FILES = ( </a:t>
            </a:r>
            <a:r>
              <a:rPr lang="en-US" sz="2400" b="0" i="1" u="none" strike="noStrike" baseline="0" dirty="0">
                <a:solidFill>
                  <a:srgbClr val="009999"/>
                </a:solidFill>
                <a:latin typeface="Courier New" panose="02070309020205020404" pitchFamily="49" charset="0"/>
              </a:rPr>
              <a:t>'&lt;</a:t>
            </a:r>
            <a:r>
              <a:rPr lang="en-US" sz="2400" b="0" i="1" u="none" strike="noStrike" baseline="0" dirty="0" err="1">
                <a:solidFill>
                  <a:srgbClr val="009999"/>
                </a:solidFill>
                <a:latin typeface="Courier New" panose="02070309020205020404" pitchFamily="49" charset="0"/>
              </a:rPr>
              <a:t>file_name</a:t>
            </a:r>
            <a:r>
              <a:rPr lang="en-US" sz="2400" b="0" i="1" u="none" strike="noStrike" baseline="0" dirty="0">
                <a:solidFill>
                  <a:srgbClr val="009999"/>
                </a:solidFill>
                <a:latin typeface="Courier New" panose="02070309020205020404" pitchFamily="49" charset="0"/>
              </a:rPr>
              <a:t>&gt;'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400" b="0" i="1" u="none" strike="noStrike" baseline="0" dirty="0">
                <a:solidFill>
                  <a:srgbClr val="009999"/>
                </a:solidFill>
                <a:latin typeface="Courier New" panose="02070309020205020404" pitchFamily="49" charset="0"/>
              </a:rPr>
              <a:t>'&lt;file_name2&gt;'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nn-NO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FILE_FORMAT = </a:t>
            </a:r>
            <a:r>
              <a:rPr lang="nn-NO" sz="2400" b="0" i="1" u="none" strike="noStrike" baseline="0" dirty="0">
                <a:solidFill>
                  <a:srgbClr val="009999"/>
                </a:solidFill>
                <a:latin typeface="Courier New" panose="02070309020205020404" pitchFamily="49" charset="0"/>
              </a:rPr>
              <a:t>&lt;file_format_name&gt;</a:t>
            </a:r>
            <a:endParaRPr lang="nn-NO" sz="2400" b="0" i="0" u="none" strike="noStrike" baseline="0" dirty="0">
              <a:solidFill>
                <a:srgbClr val="009999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CopyOptions</a:t>
            </a:r>
            <a:endParaRPr lang="en-IN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569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0C9BB-FF26-4063-AEFE-0B719BB3B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57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05C63"/>
                </a:solidFill>
                <a:latin typeface="Helvetica" panose="020B0604020202020204" pitchFamily="34" charset="0"/>
              </a:rPr>
              <a:t>Copy Options</a:t>
            </a:r>
            <a:endParaRPr lang="en-IN" dirty="0">
              <a:solidFill>
                <a:srgbClr val="505C63"/>
              </a:solidFill>
              <a:latin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2B620-4D94-4D21-BADD-8EB16A195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141"/>
            <a:ext cx="10672482" cy="4566211"/>
          </a:xfrm>
        </p:spPr>
        <p:txBody>
          <a:bodyPr>
            <a:normAutofit/>
          </a:bodyPr>
          <a:lstStyle/>
          <a:p>
            <a:r>
              <a:rPr lang="en-US" dirty="0"/>
              <a:t>VALIDATION_MODE</a:t>
            </a:r>
          </a:p>
          <a:p>
            <a:r>
              <a:rPr lang="en-US" dirty="0"/>
              <a:t>RETURN_FAILED_ONLY</a:t>
            </a:r>
          </a:p>
          <a:p>
            <a:r>
              <a:rPr lang="en-US" dirty="0"/>
              <a:t>ON_ERROR</a:t>
            </a:r>
          </a:p>
          <a:p>
            <a:r>
              <a:rPr lang="en-US" dirty="0"/>
              <a:t>FORCE</a:t>
            </a:r>
          </a:p>
          <a:p>
            <a:r>
              <a:rPr lang="en-US" dirty="0"/>
              <a:t>SIZE_LIMIT</a:t>
            </a:r>
          </a:p>
          <a:p>
            <a:r>
              <a:rPr lang="en-US" dirty="0"/>
              <a:t>TRUNCATECOLUMNS</a:t>
            </a:r>
          </a:p>
          <a:p>
            <a:r>
              <a:rPr lang="en-US" dirty="0"/>
              <a:t>ENFORCE_LENGTH</a:t>
            </a:r>
          </a:p>
          <a:p>
            <a:r>
              <a:rPr lang="en-US" dirty="0"/>
              <a:t>PURGE</a:t>
            </a:r>
          </a:p>
          <a:p>
            <a:r>
              <a:rPr lang="en-IN" dirty="0"/>
              <a:t>LOAD_UNCERTAIN_FILES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710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632"/>
            <a:ext cx="10515600" cy="872004"/>
          </a:xfrm>
        </p:spPr>
        <p:txBody>
          <a:bodyPr/>
          <a:lstStyle/>
          <a:p>
            <a:r>
              <a:rPr lang="en-US" dirty="0">
                <a:solidFill>
                  <a:srgbClr val="505C63"/>
                </a:solidFill>
                <a:latin typeface="Helvetica" panose="020B0604020202020204" pitchFamily="34" charset="0"/>
              </a:rPr>
              <a:t>VALIDATION_MODE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486BF-821E-40A9-8D30-E5C1F3CB6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2543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COPY INTO </a:t>
            </a:r>
            <a:r>
              <a:rPr lang="en-IN" sz="2400" b="0" i="1" u="none" strike="noStrike" baseline="0" dirty="0">
                <a:solidFill>
                  <a:srgbClr val="009999"/>
                </a:solidFill>
                <a:latin typeface="Courier New" panose="02070309020205020404" pitchFamily="49" charset="0"/>
              </a:rPr>
              <a:t>&lt;</a:t>
            </a:r>
            <a:r>
              <a:rPr lang="en-IN" sz="2400" b="0" i="1" u="none" strike="noStrike" baseline="0" dirty="0" err="1">
                <a:solidFill>
                  <a:srgbClr val="009999"/>
                </a:solidFill>
                <a:latin typeface="Courier New" panose="02070309020205020404" pitchFamily="49" charset="0"/>
              </a:rPr>
              <a:t>table_name</a:t>
            </a:r>
            <a:r>
              <a:rPr lang="en-IN" sz="2400" b="0" i="1" u="none" strike="noStrike" baseline="0" dirty="0">
                <a:solidFill>
                  <a:srgbClr val="009999"/>
                </a:solidFill>
                <a:latin typeface="Courier New" panose="02070309020205020404" pitchFamily="49" charset="0"/>
              </a:rPr>
              <a:t>&gt;</a:t>
            </a:r>
            <a:endParaRPr lang="en-IN" sz="2400" b="0" i="0" u="none" strike="noStrike" baseline="0" dirty="0">
              <a:solidFill>
                <a:srgbClr val="009999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FROM  </a:t>
            </a:r>
            <a:r>
              <a:rPr lang="en-IN" sz="2400" b="1" i="0" u="none" strike="noStrike" baseline="0" dirty="0">
                <a:solidFill>
                  <a:srgbClr val="0F5680"/>
                </a:solidFill>
                <a:latin typeface="Courier New" panose="02070309020205020404" pitchFamily="49" charset="0"/>
              </a:rPr>
              <a:t>@ExternalStage</a:t>
            </a:r>
            <a:endParaRPr lang="en-IN" sz="2400" b="0" i="0" u="none" strike="noStrike" baseline="0" dirty="0">
              <a:solidFill>
                <a:srgbClr val="0F568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FILES = ( </a:t>
            </a:r>
            <a:r>
              <a:rPr lang="en-US" sz="2400" b="0" i="1" u="none" strike="noStrike" baseline="0" dirty="0">
                <a:solidFill>
                  <a:srgbClr val="009999"/>
                </a:solidFill>
                <a:latin typeface="Courier New" panose="02070309020205020404" pitchFamily="49" charset="0"/>
              </a:rPr>
              <a:t>'&lt;</a:t>
            </a:r>
            <a:r>
              <a:rPr lang="en-US" sz="2400" b="0" i="1" u="none" strike="noStrike" baseline="0" dirty="0" err="1">
                <a:solidFill>
                  <a:srgbClr val="009999"/>
                </a:solidFill>
                <a:latin typeface="Courier New" panose="02070309020205020404" pitchFamily="49" charset="0"/>
              </a:rPr>
              <a:t>file_name</a:t>
            </a:r>
            <a:r>
              <a:rPr lang="en-US" sz="2400" b="0" i="1" u="none" strike="noStrike" baseline="0" dirty="0">
                <a:solidFill>
                  <a:srgbClr val="009999"/>
                </a:solidFill>
                <a:latin typeface="Courier New" panose="02070309020205020404" pitchFamily="49" charset="0"/>
              </a:rPr>
              <a:t>&gt;'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400" b="0" i="1" u="none" strike="noStrike" baseline="0" dirty="0">
                <a:solidFill>
                  <a:srgbClr val="009999"/>
                </a:solidFill>
                <a:latin typeface="Courier New" panose="02070309020205020404" pitchFamily="49" charset="0"/>
              </a:rPr>
              <a:t>'&lt;file_name2&gt;'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nn-NO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FILE_FORMAT = </a:t>
            </a:r>
            <a:r>
              <a:rPr lang="nn-NO" sz="2400" b="0" i="1" u="none" strike="noStrike" baseline="0" dirty="0">
                <a:solidFill>
                  <a:srgbClr val="009999"/>
                </a:solidFill>
                <a:latin typeface="Courier New" panose="02070309020205020404" pitchFamily="49" charset="0"/>
              </a:rPr>
              <a:t>&lt;file_format_name&gt;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VALIDATION_MODE = </a:t>
            </a:r>
            <a:r>
              <a:rPr lang="en-US" sz="2200" b="0" i="1" u="none" strike="noStrike" baseline="0" dirty="0" err="1">
                <a:solidFill>
                  <a:srgbClr val="009999"/>
                </a:solidFill>
                <a:latin typeface="Courier New" panose="02070309020205020404" pitchFamily="49" charset="0"/>
              </a:rPr>
              <a:t>RETURN_n_ROWS|RETURN_ERRORS|RETURN_ALL_ERRORS</a:t>
            </a:r>
            <a:r>
              <a:rPr lang="en-US" sz="2200" b="0" i="1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2200" b="0" i="1" u="none" strike="noStrike" baseline="0" dirty="0">
              <a:solidFill>
                <a:srgbClr val="009999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N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tillium Web" panose="020B0604020202020204" pitchFamily="2" charset="0"/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rgbClr val="000000"/>
                </a:solidFill>
              </a:rPr>
              <a:t>Validate the data files instead of loading them into the table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IN" sz="2400" dirty="0">
                <a:solidFill>
                  <a:srgbClr val="000000"/>
                </a:solidFill>
                <a:sym typeface="Wingdings" panose="05000000000000000000" pitchFamily="2" charset="2"/>
              </a:rPr>
              <a:t> RETURN_ERRORS gives all errors in the files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IN" sz="2400" dirty="0">
                <a:solidFill>
                  <a:srgbClr val="000000"/>
                </a:solidFill>
                <a:sym typeface="Wingdings" panose="05000000000000000000" pitchFamily="2" charset="2"/>
              </a:rPr>
              <a:t>RETURN_ALL_ERRORS gives all errors from previously loaded files if we have used ON_ERROR = CONTINUE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IN" sz="2400" b="0" i="0" u="none" strike="noStrike" baseline="0" dirty="0">
                <a:solidFill>
                  <a:srgbClr val="000000"/>
                </a:solidFill>
                <a:sym typeface="Wingdings" panose="05000000000000000000" pitchFamily="2" charset="2"/>
              </a:rPr>
              <a:t> RETURN_N_ROWS displays first N records and fails at the first error record</a:t>
            </a:r>
            <a:endParaRPr lang="nn-NO" sz="2400" b="0" i="0" u="none" strike="noStrike" baseline="0" dirty="0">
              <a:solidFill>
                <a:srgbClr val="009999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584C7E4-09B0-7C1E-D049-24A923B5C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788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631"/>
            <a:ext cx="10515600" cy="952687"/>
          </a:xfrm>
        </p:spPr>
        <p:txBody>
          <a:bodyPr/>
          <a:lstStyle/>
          <a:p>
            <a:r>
              <a:rPr lang="en-US" dirty="0">
                <a:solidFill>
                  <a:srgbClr val="505C63"/>
                </a:solidFill>
                <a:latin typeface="Helvetica" panose="020B0604020202020204" pitchFamily="34" charset="0"/>
              </a:rPr>
              <a:t>RETURN_FAILED_ONLY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486BF-821E-40A9-8D30-E5C1F3CB6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64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COPY INTO </a:t>
            </a:r>
            <a:r>
              <a:rPr lang="en-IN" sz="2400" b="0" i="1" u="none" strike="noStrike" baseline="0" dirty="0">
                <a:solidFill>
                  <a:srgbClr val="009999"/>
                </a:solidFill>
                <a:latin typeface="Courier New" panose="02070309020205020404" pitchFamily="49" charset="0"/>
              </a:rPr>
              <a:t>&lt;</a:t>
            </a:r>
            <a:r>
              <a:rPr lang="en-IN" sz="2400" b="0" i="1" u="none" strike="noStrike" baseline="0" dirty="0" err="1">
                <a:solidFill>
                  <a:srgbClr val="009999"/>
                </a:solidFill>
                <a:latin typeface="Courier New" panose="02070309020205020404" pitchFamily="49" charset="0"/>
              </a:rPr>
              <a:t>table_name</a:t>
            </a:r>
            <a:r>
              <a:rPr lang="en-IN" sz="2400" b="0" i="1" u="none" strike="noStrike" baseline="0" dirty="0">
                <a:solidFill>
                  <a:srgbClr val="009999"/>
                </a:solidFill>
                <a:latin typeface="Courier New" panose="02070309020205020404" pitchFamily="49" charset="0"/>
              </a:rPr>
              <a:t>&gt;</a:t>
            </a:r>
            <a:endParaRPr lang="en-IN" sz="2400" b="0" i="0" u="none" strike="noStrike" baseline="0" dirty="0">
              <a:solidFill>
                <a:srgbClr val="009999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FROM  </a:t>
            </a:r>
            <a:r>
              <a:rPr lang="en-IN" sz="2400" b="1" i="0" u="none" strike="noStrike" baseline="0" dirty="0">
                <a:solidFill>
                  <a:srgbClr val="0F5680"/>
                </a:solidFill>
                <a:latin typeface="Courier New" panose="02070309020205020404" pitchFamily="49" charset="0"/>
              </a:rPr>
              <a:t>@ExternalStage</a:t>
            </a:r>
            <a:endParaRPr lang="en-IN" sz="2400" b="0" i="0" u="none" strike="noStrike" baseline="0" dirty="0">
              <a:solidFill>
                <a:srgbClr val="0F568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FILES = ( </a:t>
            </a:r>
            <a:r>
              <a:rPr lang="en-US" sz="2400" b="0" i="1" u="none" strike="noStrike" baseline="0" dirty="0">
                <a:solidFill>
                  <a:srgbClr val="009999"/>
                </a:solidFill>
                <a:latin typeface="Courier New" panose="02070309020205020404" pitchFamily="49" charset="0"/>
              </a:rPr>
              <a:t>'&lt;</a:t>
            </a:r>
            <a:r>
              <a:rPr lang="en-US" sz="2400" b="0" i="1" u="none" strike="noStrike" baseline="0" dirty="0" err="1">
                <a:solidFill>
                  <a:srgbClr val="009999"/>
                </a:solidFill>
                <a:latin typeface="Courier New" panose="02070309020205020404" pitchFamily="49" charset="0"/>
              </a:rPr>
              <a:t>file_name</a:t>
            </a:r>
            <a:r>
              <a:rPr lang="en-US" sz="2400" b="0" i="1" u="none" strike="noStrike" baseline="0" dirty="0">
                <a:solidFill>
                  <a:srgbClr val="009999"/>
                </a:solidFill>
                <a:latin typeface="Courier New" panose="02070309020205020404" pitchFamily="49" charset="0"/>
              </a:rPr>
              <a:t>&gt;'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400" b="0" i="1" u="none" strike="noStrike" baseline="0" dirty="0">
                <a:solidFill>
                  <a:srgbClr val="009999"/>
                </a:solidFill>
                <a:latin typeface="Courier New" panose="02070309020205020404" pitchFamily="49" charset="0"/>
              </a:rPr>
              <a:t>'&lt;file_name2&gt;'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nn-NO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FILE_FORMAT = </a:t>
            </a:r>
            <a:r>
              <a:rPr lang="nn-NO" sz="2400" b="0" i="1" u="none" strike="noStrike" baseline="0" dirty="0">
                <a:solidFill>
                  <a:srgbClr val="009999"/>
                </a:solidFill>
                <a:latin typeface="Courier New" panose="02070309020205020404" pitchFamily="49" charset="0"/>
              </a:rPr>
              <a:t>&lt;file_format_name&gt;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RETURN_FAILED_ONLY = </a:t>
            </a:r>
            <a:r>
              <a:rPr lang="en-US" sz="2400" b="0" i="1" u="none" strike="noStrike" baseline="0" dirty="0">
                <a:solidFill>
                  <a:srgbClr val="009999"/>
                </a:solidFill>
                <a:latin typeface="Courier New" panose="02070309020205020404" pitchFamily="49" charset="0"/>
              </a:rPr>
              <a:t>TRUE | FALSE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IN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2400" dirty="0">
                <a:solidFill>
                  <a:srgbClr val="000000"/>
                </a:solidFill>
              </a:rPr>
              <a:t> Specifies whether to return only files that have failed to load in the statement result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IN" sz="2400" dirty="0">
                <a:solidFill>
                  <a:srgbClr val="000000"/>
                </a:solidFill>
                <a:sym typeface="Wingdings" panose="05000000000000000000" pitchFamily="2" charset="2"/>
              </a:rPr>
              <a:t> Default is FALSE</a:t>
            </a:r>
          </a:p>
          <a:p>
            <a:pPr>
              <a:buFont typeface="Wingdings" panose="05000000000000000000" pitchFamily="2" charset="2"/>
              <a:buChar char="à"/>
            </a:pPr>
            <a:endParaRPr lang="en-IN" sz="2400" dirty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98650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631"/>
            <a:ext cx="10515600" cy="656851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505C63"/>
                </a:solidFill>
                <a:latin typeface="Helvetica" panose="020B0604020202020204" pitchFamily="34" charset="0"/>
              </a:rPr>
              <a:t>ON_ERROR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486BF-821E-40A9-8D30-E5C1F3CB6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10735235" cy="50129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COPY INTO </a:t>
            </a:r>
            <a:r>
              <a:rPr lang="en-IN" sz="2400" b="0" i="1" u="none" strike="noStrike" baseline="0" dirty="0">
                <a:solidFill>
                  <a:srgbClr val="009999"/>
                </a:solidFill>
                <a:latin typeface="Courier New" panose="02070309020205020404" pitchFamily="49" charset="0"/>
              </a:rPr>
              <a:t>&lt;</a:t>
            </a:r>
            <a:r>
              <a:rPr lang="en-IN" sz="2400" b="0" i="1" u="none" strike="noStrike" baseline="0" dirty="0" err="1">
                <a:solidFill>
                  <a:srgbClr val="009999"/>
                </a:solidFill>
                <a:latin typeface="Courier New" panose="02070309020205020404" pitchFamily="49" charset="0"/>
              </a:rPr>
              <a:t>table_name</a:t>
            </a:r>
            <a:r>
              <a:rPr lang="en-IN" sz="2400" b="0" i="1" u="none" strike="noStrike" baseline="0" dirty="0">
                <a:solidFill>
                  <a:srgbClr val="009999"/>
                </a:solidFill>
                <a:latin typeface="Courier New" panose="02070309020205020404" pitchFamily="49" charset="0"/>
              </a:rPr>
              <a:t>&gt;</a:t>
            </a:r>
            <a:endParaRPr lang="en-IN" sz="2400" b="0" i="0" u="none" strike="noStrike" baseline="0" dirty="0">
              <a:solidFill>
                <a:srgbClr val="009999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FROM  </a:t>
            </a:r>
            <a:r>
              <a:rPr lang="en-IN" sz="2400" b="1" i="0" u="none" strike="noStrike" baseline="0" dirty="0">
                <a:solidFill>
                  <a:srgbClr val="0F5680"/>
                </a:solidFill>
                <a:latin typeface="Courier New" panose="02070309020205020404" pitchFamily="49" charset="0"/>
              </a:rPr>
              <a:t>@ExternalStage</a:t>
            </a:r>
            <a:endParaRPr lang="en-IN" sz="2400" b="0" i="0" u="none" strike="noStrike" baseline="0" dirty="0">
              <a:solidFill>
                <a:srgbClr val="0F568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FILES = ( </a:t>
            </a:r>
            <a:r>
              <a:rPr lang="en-US" sz="2400" b="0" i="1" u="none" strike="noStrike" baseline="0" dirty="0">
                <a:solidFill>
                  <a:srgbClr val="009999"/>
                </a:solidFill>
                <a:latin typeface="Courier New" panose="02070309020205020404" pitchFamily="49" charset="0"/>
              </a:rPr>
              <a:t>'&lt;</a:t>
            </a:r>
            <a:r>
              <a:rPr lang="en-US" sz="2400" b="0" i="1" u="none" strike="noStrike" baseline="0" dirty="0" err="1">
                <a:solidFill>
                  <a:srgbClr val="009999"/>
                </a:solidFill>
                <a:latin typeface="Courier New" panose="02070309020205020404" pitchFamily="49" charset="0"/>
              </a:rPr>
              <a:t>file_name</a:t>
            </a:r>
            <a:r>
              <a:rPr lang="en-US" sz="2400" b="0" i="1" u="none" strike="noStrike" baseline="0" dirty="0">
                <a:solidFill>
                  <a:srgbClr val="009999"/>
                </a:solidFill>
                <a:latin typeface="Courier New" panose="02070309020205020404" pitchFamily="49" charset="0"/>
              </a:rPr>
              <a:t>&gt;'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400" b="0" i="1" u="none" strike="noStrike" baseline="0" dirty="0">
                <a:solidFill>
                  <a:srgbClr val="009999"/>
                </a:solidFill>
                <a:latin typeface="Courier New" panose="02070309020205020404" pitchFamily="49" charset="0"/>
              </a:rPr>
              <a:t>'&lt;file_name2&gt;'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nn-NO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FILE_FORMAT = </a:t>
            </a:r>
            <a:r>
              <a:rPr lang="nn-NO" sz="2400" b="0" i="1" u="none" strike="noStrike" baseline="0" dirty="0">
                <a:solidFill>
                  <a:srgbClr val="009999"/>
                </a:solidFill>
                <a:latin typeface="Courier New" panose="02070309020205020404" pitchFamily="49" charset="0"/>
              </a:rPr>
              <a:t>&lt;file_format_name&gt;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ON_ERROR = </a:t>
            </a:r>
            <a:r>
              <a:rPr lang="en-US" sz="2400" i="1" dirty="0">
                <a:solidFill>
                  <a:srgbClr val="009999"/>
                </a:solidFill>
                <a:latin typeface="Courier New" panose="02070309020205020404" pitchFamily="49" charset="0"/>
              </a:rPr>
              <a:t>CONTINUE | SKIP_FILE | </a:t>
            </a:r>
            <a:r>
              <a:rPr lang="en-US" sz="2400" i="1" dirty="0" err="1">
                <a:solidFill>
                  <a:srgbClr val="009999"/>
                </a:solidFill>
                <a:latin typeface="Courier New" panose="02070309020205020404" pitchFamily="49" charset="0"/>
              </a:rPr>
              <a:t>SKIP_FILE_num</a:t>
            </a:r>
            <a:r>
              <a:rPr lang="en-US" sz="2400" i="1" dirty="0">
                <a:solidFill>
                  <a:srgbClr val="009999"/>
                </a:solidFill>
                <a:latin typeface="Courier New" panose="02070309020205020404" pitchFamily="49" charset="0"/>
              </a:rPr>
              <a:t> | 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009999"/>
                </a:solidFill>
                <a:latin typeface="Courier New" panose="02070309020205020404" pitchFamily="49" charset="0"/>
              </a:rPr>
              <a:t>		</a:t>
            </a:r>
            <a:r>
              <a:rPr lang="en-US" sz="2400" i="1" dirty="0" err="1">
                <a:solidFill>
                  <a:srgbClr val="009999"/>
                </a:solidFill>
                <a:latin typeface="Courier New" panose="02070309020205020404" pitchFamily="49" charset="0"/>
              </a:rPr>
              <a:t>SKIP_FILE_num</a:t>
            </a:r>
            <a:r>
              <a:rPr lang="en-US" sz="2400" i="1" dirty="0">
                <a:solidFill>
                  <a:srgbClr val="009999"/>
                </a:solidFill>
                <a:latin typeface="Courier New" panose="02070309020205020404" pitchFamily="49" charset="0"/>
              </a:rPr>
              <a:t>% | ABORT_STATEMENT</a:t>
            </a:r>
            <a:endParaRPr lang="en-IN" sz="2400" i="1" dirty="0">
              <a:solidFill>
                <a:srgbClr val="009999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N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IN" sz="2400" b="0" i="0" u="none" strike="noStrike" baseline="0" dirty="0">
                <a:solidFill>
                  <a:srgbClr val="000000"/>
                </a:solidFill>
                <a:sym typeface="Wingdings" panose="05000000000000000000" pitchFamily="2" charset="2"/>
              </a:rPr>
              <a:t> CONTINUE – To skip error records and load remaining records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IN" sz="2400" dirty="0">
                <a:solidFill>
                  <a:srgbClr val="000000"/>
                </a:solidFill>
                <a:sym typeface="Wingdings" panose="05000000000000000000" pitchFamily="2" charset="2"/>
              </a:rPr>
              <a:t> SKIP_FILE – To skip the files that contain errors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IN" sz="2400" b="0" i="0" u="none" strike="noStrike" baseline="0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IN" sz="2400" b="0" i="0" u="none" strike="noStrike" baseline="0" dirty="0" err="1">
                <a:solidFill>
                  <a:srgbClr val="000000"/>
                </a:solidFill>
                <a:sym typeface="Wingdings" panose="05000000000000000000" pitchFamily="2" charset="2"/>
              </a:rPr>
              <a:t>SKIP_FILE_Num</a:t>
            </a:r>
            <a:r>
              <a:rPr lang="en-IN" sz="2400" b="0" i="0" u="none" strike="noStrike" baseline="0" dirty="0">
                <a:solidFill>
                  <a:srgbClr val="000000"/>
                </a:solidFill>
                <a:sym typeface="Wingdings" panose="05000000000000000000" pitchFamily="2" charset="2"/>
              </a:rPr>
              <a:t> – </a:t>
            </a:r>
            <a:r>
              <a:rPr lang="en-US" sz="2400" dirty="0">
                <a:solidFill>
                  <a:srgbClr val="000000"/>
                </a:solidFill>
              </a:rPr>
              <a:t>Skip a file when the number of error rows found in the file is equal to or exceeds the specified number.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IN" sz="2400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IN" sz="2400" dirty="0" err="1">
                <a:solidFill>
                  <a:srgbClr val="000000"/>
                </a:solidFill>
                <a:sym typeface="Wingdings" panose="05000000000000000000" pitchFamily="2" charset="2"/>
              </a:rPr>
              <a:t>SKIP_FILE_Num</a:t>
            </a:r>
            <a:r>
              <a:rPr lang="en-IN" sz="2400" dirty="0">
                <a:solidFill>
                  <a:srgbClr val="000000"/>
                </a:solidFill>
                <a:sym typeface="Wingdings" panose="05000000000000000000" pitchFamily="2" charset="2"/>
              </a:rPr>
              <a:t>% </a:t>
            </a:r>
            <a:r>
              <a:rPr lang="en-IN" sz="2600" b="0" i="0" u="none" strike="noStrike" baseline="0" dirty="0">
                <a:solidFill>
                  <a:srgbClr val="000000"/>
                </a:solidFill>
                <a:sym typeface="Wingdings" panose="05000000000000000000" pitchFamily="2" charset="2"/>
              </a:rPr>
              <a:t>– </a:t>
            </a:r>
            <a:r>
              <a:rPr lang="en-US" sz="2400" dirty="0">
                <a:solidFill>
                  <a:srgbClr val="000000"/>
                </a:solidFill>
              </a:rPr>
              <a:t>Skip a file when the percentage of error rows found in the file exceeds the specified percentage.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IN" sz="2400" dirty="0">
                <a:solidFill>
                  <a:srgbClr val="000000"/>
                </a:solidFill>
                <a:sym typeface="Wingdings" panose="05000000000000000000" pitchFamily="2" charset="2"/>
              </a:rPr>
              <a:t> Default is ABORT_STATEMENT, </a:t>
            </a:r>
            <a:r>
              <a:rPr lang="en-US" sz="2400" dirty="0">
                <a:solidFill>
                  <a:srgbClr val="000000"/>
                </a:solidFill>
              </a:rPr>
              <a:t>Abort the load operation if any error is found in a data file.</a:t>
            </a:r>
            <a:endParaRPr lang="nn-NO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107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631"/>
            <a:ext cx="10515600" cy="979581"/>
          </a:xfrm>
        </p:spPr>
        <p:txBody>
          <a:bodyPr/>
          <a:lstStyle/>
          <a:p>
            <a:r>
              <a:rPr lang="en-IN" dirty="0">
                <a:solidFill>
                  <a:srgbClr val="505C63"/>
                </a:solidFill>
                <a:latin typeface="Helvetica" panose="020B0604020202020204" pitchFamily="34" charset="0"/>
              </a:rPr>
              <a:t>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486BF-821E-40A9-8D30-E5C1F3CB6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2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COPY INTO </a:t>
            </a:r>
            <a:r>
              <a:rPr lang="en-IN" sz="2400" b="0" i="1" u="none" strike="noStrike" baseline="0" dirty="0">
                <a:solidFill>
                  <a:srgbClr val="009999"/>
                </a:solidFill>
                <a:latin typeface="Courier New" panose="02070309020205020404" pitchFamily="49" charset="0"/>
              </a:rPr>
              <a:t>&lt;</a:t>
            </a:r>
            <a:r>
              <a:rPr lang="en-IN" sz="2400" b="0" i="1" u="none" strike="noStrike" baseline="0" dirty="0" err="1">
                <a:solidFill>
                  <a:srgbClr val="009999"/>
                </a:solidFill>
                <a:latin typeface="Courier New" panose="02070309020205020404" pitchFamily="49" charset="0"/>
              </a:rPr>
              <a:t>table_name</a:t>
            </a:r>
            <a:r>
              <a:rPr lang="en-IN" sz="2400" b="0" i="1" u="none" strike="noStrike" baseline="0" dirty="0">
                <a:solidFill>
                  <a:srgbClr val="009999"/>
                </a:solidFill>
                <a:latin typeface="Courier New" panose="02070309020205020404" pitchFamily="49" charset="0"/>
              </a:rPr>
              <a:t>&gt;</a:t>
            </a:r>
            <a:endParaRPr lang="en-IN" sz="2400" b="0" i="0" u="none" strike="noStrike" baseline="0" dirty="0">
              <a:solidFill>
                <a:srgbClr val="009999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FROM  </a:t>
            </a:r>
            <a:r>
              <a:rPr lang="en-IN" sz="2400" b="1" i="0" u="none" strike="noStrike" baseline="0" dirty="0">
                <a:solidFill>
                  <a:srgbClr val="0F5680"/>
                </a:solidFill>
                <a:latin typeface="Courier New" panose="02070309020205020404" pitchFamily="49" charset="0"/>
              </a:rPr>
              <a:t>@ExternalStage</a:t>
            </a:r>
            <a:endParaRPr lang="en-IN" sz="2400" b="0" i="0" u="none" strike="noStrike" baseline="0" dirty="0">
              <a:solidFill>
                <a:srgbClr val="0F568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FILES = ( </a:t>
            </a:r>
            <a:r>
              <a:rPr lang="en-US" sz="2400" b="0" i="1" u="none" strike="noStrike" baseline="0" dirty="0">
                <a:solidFill>
                  <a:srgbClr val="009999"/>
                </a:solidFill>
                <a:latin typeface="Courier New" panose="02070309020205020404" pitchFamily="49" charset="0"/>
              </a:rPr>
              <a:t>'&lt;</a:t>
            </a:r>
            <a:r>
              <a:rPr lang="en-US" sz="2400" b="0" i="1" u="none" strike="noStrike" baseline="0" dirty="0" err="1">
                <a:solidFill>
                  <a:srgbClr val="009999"/>
                </a:solidFill>
                <a:latin typeface="Courier New" panose="02070309020205020404" pitchFamily="49" charset="0"/>
              </a:rPr>
              <a:t>file_name</a:t>
            </a:r>
            <a:r>
              <a:rPr lang="en-US" sz="2400" b="0" i="1" u="none" strike="noStrike" baseline="0" dirty="0">
                <a:solidFill>
                  <a:srgbClr val="009999"/>
                </a:solidFill>
                <a:latin typeface="Courier New" panose="02070309020205020404" pitchFamily="49" charset="0"/>
              </a:rPr>
              <a:t>&gt;'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400" b="0" i="1" u="none" strike="noStrike" baseline="0" dirty="0">
                <a:solidFill>
                  <a:srgbClr val="009999"/>
                </a:solidFill>
                <a:latin typeface="Courier New" panose="02070309020205020404" pitchFamily="49" charset="0"/>
              </a:rPr>
              <a:t>'&lt;file_name2&gt;'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nn-NO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FILE_FORMAT = </a:t>
            </a:r>
            <a:r>
              <a:rPr lang="nn-NO" sz="2400" b="0" i="1" u="none" strike="noStrike" baseline="0" dirty="0">
                <a:solidFill>
                  <a:srgbClr val="009999"/>
                </a:solidFill>
                <a:latin typeface="Courier New" panose="02070309020205020404" pitchFamily="49" charset="0"/>
              </a:rPr>
              <a:t>&lt;file_format_name&gt;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</a:rPr>
              <a:t>FORCE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IN" sz="2400" i="1" dirty="0">
                <a:solidFill>
                  <a:srgbClr val="009999"/>
                </a:solidFill>
                <a:latin typeface="Courier New" panose="02070309020205020404" pitchFamily="49" charset="0"/>
              </a:rPr>
              <a:t>TRUE | FALSE </a:t>
            </a: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IN" sz="2400" i="1" dirty="0">
              <a:solidFill>
                <a:srgbClr val="009999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N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rgbClr val="000000"/>
                </a:solidFill>
              </a:rPr>
              <a:t>To load all the files, regardless of whether they’ve been loaded previously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IN" sz="2400" b="0" i="0" u="none" strike="noStrike" baseline="0" dirty="0">
                <a:solidFill>
                  <a:srgbClr val="000000"/>
                </a:solidFill>
                <a:sym typeface="Wingdings" panose="05000000000000000000" pitchFamily="2" charset="2"/>
              </a:rPr>
              <a:t> Default is False, if we don’t specify this property </a:t>
            </a:r>
            <a:r>
              <a:rPr lang="en-IN" sz="2400" dirty="0">
                <a:solidFill>
                  <a:srgbClr val="000000"/>
                </a:solidFill>
                <a:sym typeface="Wingdings" panose="05000000000000000000" pitchFamily="2" charset="2"/>
              </a:rPr>
              <a:t>Copy command will not fail but it skips loading the data</a:t>
            </a:r>
            <a:endParaRPr lang="nn-NO" sz="2400" b="0" i="0" u="none" strike="noStrike" baseline="0" dirty="0">
              <a:solidFill>
                <a:srgbClr val="00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467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631"/>
            <a:ext cx="10515600" cy="979581"/>
          </a:xfrm>
        </p:spPr>
        <p:txBody>
          <a:bodyPr/>
          <a:lstStyle/>
          <a:p>
            <a:r>
              <a:rPr lang="en-IN" dirty="0">
                <a:solidFill>
                  <a:srgbClr val="505C63"/>
                </a:solidFill>
                <a:latin typeface="Helvetica" panose="020B0604020202020204" pitchFamily="34" charset="0"/>
              </a:rPr>
              <a:t>SIZE_LIMIT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486BF-821E-40A9-8D30-E5C1F3CB6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2190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COPY INTO </a:t>
            </a:r>
            <a:r>
              <a:rPr lang="en-IN" sz="2400" b="0" i="1" u="none" strike="noStrike" baseline="0" dirty="0">
                <a:solidFill>
                  <a:srgbClr val="009999"/>
                </a:solidFill>
                <a:latin typeface="Courier New" panose="02070309020205020404" pitchFamily="49" charset="0"/>
              </a:rPr>
              <a:t>&lt;</a:t>
            </a:r>
            <a:r>
              <a:rPr lang="en-IN" sz="2400" b="0" i="1" u="none" strike="noStrike" baseline="0" dirty="0" err="1">
                <a:solidFill>
                  <a:srgbClr val="009999"/>
                </a:solidFill>
                <a:latin typeface="Courier New" panose="02070309020205020404" pitchFamily="49" charset="0"/>
              </a:rPr>
              <a:t>table_name</a:t>
            </a:r>
            <a:r>
              <a:rPr lang="en-IN" sz="2400" b="0" i="1" u="none" strike="noStrike" baseline="0" dirty="0">
                <a:solidFill>
                  <a:srgbClr val="009999"/>
                </a:solidFill>
                <a:latin typeface="Courier New" panose="02070309020205020404" pitchFamily="49" charset="0"/>
              </a:rPr>
              <a:t>&gt;</a:t>
            </a:r>
            <a:endParaRPr lang="en-IN" sz="2400" b="0" i="0" u="none" strike="noStrike" baseline="0" dirty="0">
              <a:solidFill>
                <a:srgbClr val="009999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FROM  </a:t>
            </a:r>
            <a:r>
              <a:rPr lang="en-IN" sz="2400" b="1" i="0" u="none" strike="noStrike" baseline="0" dirty="0">
                <a:solidFill>
                  <a:srgbClr val="0F5680"/>
                </a:solidFill>
                <a:latin typeface="Courier New" panose="02070309020205020404" pitchFamily="49" charset="0"/>
              </a:rPr>
              <a:t>@ExternalStage</a:t>
            </a:r>
            <a:endParaRPr lang="en-IN" sz="2400" b="0" i="0" u="none" strike="noStrike" baseline="0" dirty="0">
              <a:solidFill>
                <a:srgbClr val="0F568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FILES = ( </a:t>
            </a:r>
            <a:r>
              <a:rPr lang="en-US" sz="2400" b="0" i="1" u="none" strike="noStrike" baseline="0" dirty="0">
                <a:solidFill>
                  <a:srgbClr val="009999"/>
                </a:solidFill>
                <a:latin typeface="Courier New" panose="02070309020205020404" pitchFamily="49" charset="0"/>
              </a:rPr>
              <a:t>'&lt;</a:t>
            </a:r>
            <a:r>
              <a:rPr lang="en-US" sz="2400" b="0" i="1" u="none" strike="noStrike" baseline="0" dirty="0" err="1">
                <a:solidFill>
                  <a:srgbClr val="009999"/>
                </a:solidFill>
                <a:latin typeface="Courier New" panose="02070309020205020404" pitchFamily="49" charset="0"/>
              </a:rPr>
              <a:t>file_name</a:t>
            </a:r>
            <a:r>
              <a:rPr lang="en-US" sz="2400" b="0" i="1" u="none" strike="noStrike" baseline="0" dirty="0">
                <a:solidFill>
                  <a:srgbClr val="009999"/>
                </a:solidFill>
                <a:latin typeface="Courier New" panose="02070309020205020404" pitchFamily="49" charset="0"/>
              </a:rPr>
              <a:t>&gt;'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400" b="0" i="1" u="none" strike="noStrike" baseline="0" dirty="0">
                <a:solidFill>
                  <a:srgbClr val="009999"/>
                </a:solidFill>
                <a:latin typeface="Courier New" panose="02070309020205020404" pitchFamily="49" charset="0"/>
              </a:rPr>
              <a:t>'&lt;file_name2&gt;'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nn-NO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FILE_FORMAT = </a:t>
            </a:r>
            <a:r>
              <a:rPr lang="nn-NO" sz="2400" b="0" i="1" u="none" strike="noStrike" baseline="0" dirty="0">
                <a:solidFill>
                  <a:srgbClr val="009999"/>
                </a:solidFill>
                <a:latin typeface="Courier New" panose="02070309020205020404" pitchFamily="49" charset="0"/>
              </a:rPr>
              <a:t>&lt;file_format_name&gt;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</a:rPr>
              <a:t>SIZE_LIMIT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IN" sz="2400" b="0" i="1" u="none" strike="noStrike" baseline="0" dirty="0">
                <a:solidFill>
                  <a:srgbClr val="009999"/>
                </a:solidFill>
                <a:latin typeface="Courier New" panose="02070309020205020404" pitchFamily="49" charset="0"/>
              </a:rPr>
              <a:t>&lt;NUMBER</a:t>
            </a:r>
            <a:r>
              <a:rPr lang="en-IN" sz="2400" i="1" dirty="0">
                <a:solidFill>
                  <a:srgbClr val="009999"/>
                </a:solidFill>
                <a:latin typeface="Courier New" panose="02070309020205020404" pitchFamily="49" charset="0"/>
              </a:rPr>
              <a:t>&gt; </a:t>
            </a: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IN" sz="2400" i="1" dirty="0">
              <a:solidFill>
                <a:srgbClr val="009999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N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2500" dirty="0">
                <a:solidFill>
                  <a:srgbClr val="000000"/>
                </a:solidFill>
              </a:rPr>
              <a:t> Specify maximum size in bytes of data loaded in that command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2500" dirty="0">
                <a:solidFill>
                  <a:srgbClr val="000000"/>
                </a:solidFill>
              </a:rPr>
              <a:t> When the threshold is exceeded, the COPY operation stops loading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2400" dirty="0">
                <a:solidFill>
                  <a:srgbClr val="000000"/>
                </a:solidFill>
              </a:rPr>
              <a:t> In case of multiple files of same pattern also it will stop after the size limit, that means some files can be loaded fully and one file will be loaded partially</a:t>
            </a:r>
          </a:p>
        </p:txBody>
      </p:sp>
    </p:spTree>
    <p:extLst>
      <p:ext uri="{BB962C8B-B14F-4D97-AF65-F5344CB8AC3E}">
        <p14:creationId xmlns:p14="http://schemas.microsoft.com/office/powerpoint/2010/main" val="826496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631"/>
            <a:ext cx="10515600" cy="979581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505C63"/>
                </a:solidFill>
                <a:latin typeface="Helvetica" panose="020B0604020202020204" pitchFamily="34" charset="0"/>
              </a:rPr>
              <a:t>TRUNCATE_COLUMNS or ENFORCE_LENGTH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486BF-821E-40A9-8D30-E5C1F3CB6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2190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COPY INTO </a:t>
            </a:r>
            <a:r>
              <a:rPr lang="en-IN" sz="2400" b="0" i="1" u="none" strike="noStrike" baseline="0" dirty="0">
                <a:solidFill>
                  <a:srgbClr val="009999"/>
                </a:solidFill>
                <a:latin typeface="Courier New" panose="02070309020205020404" pitchFamily="49" charset="0"/>
              </a:rPr>
              <a:t>&lt;</a:t>
            </a:r>
            <a:r>
              <a:rPr lang="en-IN" sz="2400" b="0" i="1" u="none" strike="noStrike" baseline="0" dirty="0" err="1">
                <a:solidFill>
                  <a:srgbClr val="009999"/>
                </a:solidFill>
                <a:latin typeface="Courier New" panose="02070309020205020404" pitchFamily="49" charset="0"/>
              </a:rPr>
              <a:t>table_name</a:t>
            </a:r>
            <a:r>
              <a:rPr lang="en-IN" sz="2400" b="0" i="1" u="none" strike="noStrike" baseline="0" dirty="0">
                <a:solidFill>
                  <a:srgbClr val="009999"/>
                </a:solidFill>
                <a:latin typeface="Courier New" panose="02070309020205020404" pitchFamily="49" charset="0"/>
              </a:rPr>
              <a:t>&gt;</a:t>
            </a:r>
            <a:endParaRPr lang="en-IN" sz="2400" b="0" i="0" u="none" strike="noStrike" baseline="0" dirty="0">
              <a:solidFill>
                <a:srgbClr val="009999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FROM  </a:t>
            </a:r>
            <a:r>
              <a:rPr lang="en-IN" sz="2400" b="1" i="0" u="none" strike="noStrike" baseline="0" dirty="0">
                <a:solidFill>
                  <a:srgbClr val="0F5680"/>
                </a:solidFill>
                <a:latin typeface="Courier New" panose="02070309020205020404" pitchFamily="49" charset="0"/>
              </a:rPr>
              <a:t>@ExternalStage</a:t>
            </a:r>
            <a:endParaRPr lang="en-IN" sz="2400" b="0" i="0" u="none" strike="noStrike" baseline="0" dirty="0">
              <a:solidFill>
                <a:srgbClr val="0F568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FILES = ( </a:t>
            </a:r>
            <a:r>
              <a:rPr lang="en-US" sz="2400" b="0" i="1" u="none" strike="noStrike" baseline="0" dirty="0">
                <a:solidFill>
                  <a:srgbClr val="009999"/>
                </a:solidFill>
                <a:latin typeface="Courier New" panose="02070309020205020404" pitchFamily="49" charset="0"/>
              </a:rPr>
              <a:t>'&lt;</a:t>
            </a:r>
            <a:r>
              <a:rPr lang="en-US" sz="2400" b="0" i="1" u="none" strike="noStrike" baseline="0" dirty="0" err="1">
                <a:solidFill>
                  <a:srgbClr val="009999"/>
                </a:solidFill>
                <a:latin typeface="Courier New" panose="02070309020205020404" pitchFamily="49" charset="0"/>
              </a:rPr>
              <a:t>file_name</a:t>
            </a:r>
            <a:r>
              <a:rPr lang="en-US" sz="2400" b="0" i="1" u="none" strike="noStrike" baseline="0" dirty="0">
                <a:solidFill>
                  <a:srgbClr val="009999"/>
                </a:solidFill>
                <a:latin typeface="Courier New" panose="02070309020205020404" pitchFamily="49" charset="0"/>
              </a:rPr>
              <a:t>&gt;'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400" b="0" i="1" u="none" strike="noStrike" baseline="0" dirty="0">
                <a:solidFill>
                  <a:srgbClr val="009999"/>
                </a:solidFill>
                <a:latin typeface="Courier New" panose="02070309020205020404" pitchFamily="49" charset="0"/>
              </a:rPr>
              <a:t>'&lt;file_name2&gt;'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nn-NO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FILE_FORMAT = </a:t>
            </a:r>
            <a:r>
              <a:rPr lang="nn-NO" sz="2400" b="0" i="1" u="none" strike="noStrike" baseline="0" dirty="0">
                <a:solidFill>
                  <a:srgbClr val="009999"/>
                </a:solidFill>
                <a:latin typeface="Courier New" panose="02070309020205020404" pitchFamily="49" charset="0"/>
              </a:rPr>
              <a:t>&lt;file_format_name&gt;</a:t>
            </a:r>
          </a:p>
          <a:p>
            <a:pPr marL="0" indent="0">
              <a:buNone/>
            </a:pPr>
            <a:r>
              <a:rPr lang="en-IN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TRUNCATECOLUMNS = </a:t>
            </a:r>
            <a:r>
              <a:rPr lang="en-IN" sz="2400" b="0" i="1" u="none" strike="noStrike" baseline="0" dirty="0">
                <a:solidFill>
                  <a:srgbClr val="009999"/>
                </a:solidFill>
                <a:latin typeface="Courier New" panose="02070309020205020404" pitchFamily="49" charset="0"/>
              </a:rPr>
              <a:t>TRUE | FALSE – </a:t>
            </a:r>
            <a:r>
              <a:rPr lang="en-IN" sz="2400" i="1" dirty="0">
                <a:solidFill>
                  <a:srgbClr val="009999"/>
                </a:solidFill>
                <a:latin typeface="Courier New" panose="02070309020205020404" pitchFamily="49" charset="0"/>
              </a:rPr>
              <a:t>D</a:t>
            </a:r>
            <a:r>
              <a:rPr lang="en-IN" sz="2400" b="0" i="1" u="none" strike="noStrike" baseline="0" dirty="0">
                <a:solidFill>
                  <a:srgbClr val="009999"/>
                </a:solidFill>
                <a:latin typeface="Courier New" panose="02070309020205020404" pitchFamily="49" charset="0"/>
              </a:rPr>
              <a:t>efault is False 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(Or) ENFORCE_LENGTH = </a:t>
            </a:r>
            <a:r>
              <a:rPr lang="en-IN" sz="2400" b="0" i="1" u="none" strike="noStrike" baseline="0" dirty="0">
                <a:solidFill>
                  <a:srgbClr val="009999"/>
                </a:solidFill>
                <a:latin typeface="Courier New" panose="02070309020205020404" pitchFamily="49" charset="0"/>
              </a:rPr>
              <a:t>TRUE | FALSE – </a:t>
            </a:r>
            <a:r>
              <a:rPr lang="en-IN" sz="2400" i="1" dirty="0">
                <a:solidFill>
                  <a:srgbClr val="009999"/>
                </a:solidFill>
                <a:latin typeface="Courier New" panose="02070309020205020404" pitchFamily="49" charset="0"/>
              </a:rPr>
              <a:t>D</a:t>
            </a:r>
            <a:r>
              <a:rPr lang="en-IN" sz="2400" b="0" i="1" u="none" strike="noStrike" baseline="0" dirty="0">
                <a:solidFill>
                  <a:srgbClr val="009999"/>
                </a:solidFill>
                <a:latin typeface="Courier New" panose="02070309020205020404" pitchFamily="49" charset="0"/>
              </a:rPr>
              <a:t>efault is TRUE 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IN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500" dirty="0">
                <a:solidFill>
                  <a:srgbClr val="000000"/>
                </a:solidFill>
                <a:sym typeface="Wingdings" panose="05000000000000000000" pitchFamily="2" charset="2"/>
              </a:rPr>
              <a:t> </a:t>
            </a:r>
            <a:r>
              <a:rPr lang="en-US" sz="2500" dirty="0">
                <a:solidFill>
                  <a:srgbClr val="000000"/>
                </a:solidFill>
              </a:rPr>
              <a:t>Specifies whether to truncate text strings that exceeds the target column length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2400" dirty="0">
                <a:solidFill>
                  <a:srgbClr val="000000"/>
                </a:solidFill>
              </a:rPr>
              <a:t> Default is FALSE, that means if we don’t specify this option, and if text strings that exceeds the target column length, then Copy command will fail</a:t>
            </a:r>
          </a:p>
        </p:txBody>
      </p:sp>
    </p:spTree>
    <p:extLst>
      <p:ext uri="{BB962C8B-B14F-4D97-AF65-F5344CB8AC3E}">
        <p14:creationId xmlns:p14="http://schemas.microsoft.com/office/powerpoint/2010/main" val="1845589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2743</TotalTime>
  <Words>911</Words>
  <Application>Microsoft Office PowerPoint</Application>
  <PresentationFormat>Widescreen</PresentationFormat>
  <Paragraphs>101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Helvetica</vt:lpstr>
      <vt:lpstr>Titillium Web</vt:lpstr>
      <vt:lpstr>Wingdings</vt:lpstr>
      <vt:lpstr>Office Theme</vt:lpstr>
      <vt:lpstr>Copy Command Options           by                Janardhan Bandi</vt:lpstr>
      <vt:lpstr>Copy Command Syntax</vt:lpstr>
      <vt:lpstr>Copy Options</vt:lpstr>
      <vt:lpstr>VALIDATION_MODE</vt:lpstr>
      <vt:lpstr>RETURN_FAILED_ONLY</vt:lpstr>
      <vt:lpstr>ON_ERROR</vt:lpstr>
      <vt:lpstr>FORCE</vt:lpstr>
      <vt:lpstr>SIZE_LIMIT</vt:lpstr>
      <vt:lpstr>TRUNCATE_COLUMNS or ENFORCE_LENGTH</vt:lpstr>
      <vt:lpstr>PURGE</vt:lpstr>
      <vt:lpstr>LOAD UNCERTAIN FILES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Janardhana Bandi</dc:creator>
  <cp:lastModifiedBy>Janardhana Bandi</cp:lastModifiedBy>
  <cp:revision>101</cp:revision>
  <dcterms:created xsi:type="dcterms:W3CDTF">2021-01-16T07:18:07Z</dcterms:created>
  <dcterms:modified xsi:type="dcterms:W3CDTF">2022-12-21T10:25:16Z</dcterms:modified>
</cp:coreProperties>
</file>