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5"/>
  </p:notesMasterIdLst>
  <p:sldIdLst>
    <p:sldId id="256" r:id="rId2"/>
    <p:sldId id="279" r:id="rId3"/>
    <p:sldId id="280" r:id="rId4"/>
    <p:sldId id="281" r:id="rId5"/>
    <p:sldId id="29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7C87-7622-4302-AA55-E43AA2AB2305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F4A2-01C2-46BE-A46A-114CE2E73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F4A2-01C2-46BE-A46A-114CE2E73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3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84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11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554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86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8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4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3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3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8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B551-5892-474D-A50A-48F086FA1AD4}" type="datetimeFigureOut">
              <a:rPr lang="en-IN" smtClean="0"/>
              <a:t>05-08-2022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FA3E11-157A-4E2F-897E-E2135999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92BC1-A490-45D8-8752-2464F8B6DD31}"/>
              </a:ext>
            </a:extLst>
          </p:cNvPr>
          <p:cNvSpPr txBox="1">
            <a:spLocks/>
          </p:cNvSpPr>
          <p:nvPr/>
        </p:nvSpPr>
        <p:spPr>
          <a:xfrm>
            <a:off x="837369" y="933254"/>
            <a:ext cx="10097724" cy="5326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Snowflake</a:t>
            </a:r>
          </a:p>
          <a:p>
            <a:pPr algn="ctr"/>
            <a:r>
              <a:rPr lang="en-US" sz="4000" b="1">
                <a:solidFill>
                  <a:schemeClr val="tx1"/>
                </a:solidFill>
              </a:rPr>
              <a:t>Job-oriented Training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4800" b="1" dirty="0">
                <a:solidFill>
                  <a:schemeClr val="tx1"/>
                </a:solidFill>
              </a:rPr>
              <a:t>Batch 2 - June 2022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										</a:t>
            </a:r>
            <a:r>
              <a:rPr lang="en-US" sz="3600" b="1" dirty="0">
                <a:solidFill>
                  <a:schemeClr val="tx1"/>
                </a:solidFill>
              </a:rPr>
              <a:t>By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											</a:t>
            </a:r>
            <a:r>
              <a:rPr lang="en-US" sz="3600" b="1" dirty="0" err="1">
                <a:solidFill>
                  <a:schemeClr val="tx1"/>
                </a:solidFill>
              </a:rPr>
              <a:t>Snowjob</a:t>
            </a:r>
            <a:r>
              <a:rPr lang="en-US" sz="3600" b="1" dirty="0">
                <a:solidFill>
                  <a:schemeClr val="tx1"/>
                </a:solidFill>
              </a:rPr>
              <a:t> Trainings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Training 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566"/>
            <a:ext cx="9228667" cy="485264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Single Payment – 14000</a:t>
            </a:r>
          </a:p>
          <a:p>
            <a:pPr lvl="1"/>
            <a:r>
              <a:rPr lang="en-IN" sz="2600" dirty="0">
                <a:solidFill>
                  <a:schemeClr val="tx1"/>
                </a:solidFill>
              </a:rPr>
              <a:t>This has to be paid after 3 classes</a:t>
            </a:r>
          </a:p>
          <a:p>
            <a:pPr marL="457200" lvl="1" indent="0">
              <a:buNone/>
            </a:pPr>
            <a:endParaRPr lang="en-IN" sz="12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Two instalments – 16000 (8000 each)</a:t>
            </a:r>
          </a:p>
          <a:p>
            <a:pPr lvl="1"/>
            <a:r>
              <a:rPr lang="en-IN" sz="2600" dirty="0">
                <a:solidFill>
                  <a:schemeClr val="tx1"/>
                </a:solidFill>
              </a:rPr>
              <a:t>First instalment after 2 classes</a:t>
            </a:r>
          </a:p>
          <a:p>
            <a:pPr lvl="1"/>
            <a:r>
              <a:rPr lang="en-IN" sz="2600" dirty="0">
                <a:solidFill>
                  <a:schemeClr val="tx1"/>
                </a:solidFill>
              </a:rPr>
              <a:t>Second instalment after 15 classes</a:t>
            </a:r>
          </a:p>
          <a:p>
            <a:pPr lvl="1"/>
            <a:endParaRPr lang="en-IN" sz="12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Referral discount - 2000</a:t>
            </a:r>
            <a:endParaRPr lang="en-IN" sz="2600" dirty="0">
              <a:solidFill>
                <a:schemeClr val="tx1"/>
              </a:solidFill>
            </a:endParaRPr>
          </a:p>
          <a:p>
            <a:pPr lvl="1"/>
            <a:endParaRPr lang="en-IN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lvl="1"/>
            <a:endParaRPr lang="en-I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21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Final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718816"/>
            <a:ext cx="8124825" cy="4443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1. Attend</a:t>
            </a:r>
          </a:p>
          <a:p>
            <a:pPr marL="914400" lvl="2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2. Read</a:t>
            </a:r>
          </a:p>
          <a:p>
            <a:pPr marL="1828800" lvl="4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3. Practice</a:t>
            </a:r>
          </a:p>
          <a:p>
            <a:pPr marL="2743200" lvl="6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4. Prepare </a:t>
            </a:r>
          </a:p>
          <a:p>
            <a:pPr marL="2743200" lvl="6" indent="0">
              <a:buNone/>
            </a:pPr>
            <a:endParaRPr lang="en-IN" sz="1000" dirty="0">
              <a:solidFill>
                <a:schemeClr val="tx1"/>
              </a:solidFill>
            </a:endParaRPr>
          </a:p>
          <a:p>
            <a:pPr marL="2743200" lvl="6" indent="0">
              <a:buNone/>
            </a:pPr>
            <a:r>
              <a:rPr lang="en-IN" sz="5400" dirty="0">
                <a:solidFill>
                  <a:schemeClr val="tx1"/>
                </a:solidFill>
              </a:rPr>
              <a:t>And Get Job</a:t>
            </a:r>
          </a:p>
          <a:p>
            <a:pPr lvl="1"/>
            <a:endParaRPr lang="en-IN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lvl="1"/>
            <a:endParaRPr lang="en-I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8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84" y="2563011"/>
            <a:ext cx="8596668" cy="1218414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515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284" y="2563011"/>
            <a:ext cx="8596668" cy="1056489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40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Trainer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1155"/>
            <a:ext cx="8771467" cy="4720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Name: </a:t>
            </a:r>
            <a:r>
              <a:rPr lang="en-IN" sz="2200" dirty="0">
                <a:solidFill>
                  <a:schemeClr val="tx1"/>
                </a:solidFill>
              </a:rPr>
              <a:t>Janardhana Reddy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Total Exp: </a:t>
            </a:r>
            <a:r>
              <a:rPr lang="en-IN" sz="2200" dirty="0">
                <a:solidFill>
                  <a:schemeClr val="tx1"/>
                </a:solidFill>
              </a:rPr>
              <a:t>11 Years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Snowflake Exp: </a:t>
            </a:r>
            <a:r>
              <a:rPr lang="en-IN" sz="2200" dirty="0">
                <a:solidFill>
                  <a:schemeClr val="tx1"/>
                </a:solidFill>
              </a:rPr>
              <a:t>3 Years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tx1"/>
                </a:solidFill>
              </a:rPr>
              <a:t>Other Skills: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ETL Tools DataStage and Informatica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SQL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Unix Shell Scripting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Python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Azure Data Factory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Airflow, TWS, Control M</a:t>
            </a:r>
          </a:p>
        </p:txBody>
      </p:sp>
    </p:spTree>
    <p:extLst>
      <p:ext uri="{BB962C8B-B14F-4D97-AF65-F5344CB8AC3E}">
        <p14:creationId xmlns:p14="http://schemas.microsoft.com/office/powerpoint/2010/main" val="284209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Why Snowflake is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166"/>
            <a:ext cx="9228666" cy="449536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It is a Cloud based Data warehouse</a:t>
            </a:r>
          </a:p>
          <a:p>
            <a:r>
              <a:rPr lang="en-IN" sz="2800" dirty="0">
                <a:solidFill>
                  <a:schemeClr val="tx1"/>
                </a:solidFill>
              </a:rPr>
              <a:t>Pay as you use model</a:t>
            </a:r>
          </a:p>
          <a:p>
            <a:r>
              <a:rPr lang="en-IN" sz="2800" dirty="0">
                <a:solidFill>
                  <a:schemeClr val="tx1"/>
                </a:solidFill>
              </a:rPr>
              <a:t>Flexible storage services</a:t>
            </a:r>
          </a:p>
          <a:p>
            <a:r>
              <a:rPr lang="en-IN" sz="2800" dirty="0">
                <a:solidFill>
                  <a:schemeClr val="tx1"/>
                </a:solidFill>
              </a:rPr>
              <a:t>Supports ANSI SQL</a:t>
            </a:r>
          </a:p>
          <a:p>
            <a:r>
              <a:rPr lang="en-IN" sz="2800" dirty="0">
                <a:solidFill>
                  <a:schemeClr val="tx1"/>
                </a:solidFill>
              </a:rPr>
              <a:t>Easy to process semi-structured data</a:t>
            </a:r>
          </a:p>
          <a:p>
            <a:r>
              <a:rPr lang="en-IN" sz="2800" dirty="0">
                <a:solidFill>
                  <a:schemeClr val="tx1"/>
                </a:solidFill>
              </a:rPr>
              <a:t>Easy integration with ETL tools and Visualization tools</a:t>
            </a:r>
          </a:p>
          <a:p>
            <a:r>
              <a:rPr lang="en-IN" sz="2800" dirty="0">
                <a:solidFill>
                  <a:schemeClr val="tx1"/>
                </a:solidFill>
              </a:rPr>
              <a:t>Very good for analytics</a:t>
            </a:r>
          </a:p>
        </p:txBody>
      </p:sp>
    </p:spTree>
    <p:extLst>
      <p:ext uri="{BB962C8B-B14F-4D97-AF65-F5344CB8AC3E}">
        <p14:creationId xmlns:p14="http://schemas.microsoft.com/office/powerpoint/2010/main" val="8474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Job Market on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1166"/>
            <a:ext cx="9228667" cy="4852648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As most of the organizations are moving to cloud, they want to move from traditional databases to cloud based warehouses like Snowflake, Redshift etc.</a:t>
            </a:r>
          </a:p>
          <a:p>
            <a:r>
              <a:rPr lang="en-IN" sz="2800" dirty="0">
                <a:solidFill>
                  <a:schemeClr val="tx1"/>
                </a:solidFill>
              </a:rPr>
              <a:t>All major companies are recruiting Snowflake developers.</a:t>
            </a:r>
          </a:p>
          <a:p>
            <a:r>
              <a:rPr lang="en-IN" sz="2800" dirty="0">
                <a:solidFill>
                  <a:schemeClr val="tx1"/>
                </a:solidFill>
              </a:rPr>
              <a:t>Number of openings in TCS, HCL, Infosys, Wipro, Accenture, Cognizant …..</a:t>
            </a:r>
          </a:p>
          <a:p>
            <a:r>
              <a:rPr lang="en-IN" sz="2800" dirty="0">
                <a:solidFill>
                  <a:schemeClr val="tx1"/>
                </a:solidFill>
              </a:rPr>
              <a:t>You can expect 4 to 5 interviews in a week</a:t>
            </a:r>
          </a:p>
          <a:p>
            <a:r>
              <a:rPr lang="en-IN" sz="2800" dirty="0">
                <a:solidFill>
                  <a:schemeClr val="tx1"/>
                </a:solidFill>
              </a:rPr>
              <a:t>All you need is knowing the concepts and practicing queries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1166"/>
            <a:ext cx="9228667" cy="485264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Basic database knowledge</a:t>
            </a:r>
          </a:p>
          <a:p>
            <a:r>
              <a:rPr lang="en-IN" sz="2800" dirty="0">
                <a:solidFill>
                  <a:schemeClr val="tx1"/>
                </a:solidFill>
              </a:rPr>
              <a:t>Basic SQL knowledge</a:t>
            </a:r>
          </a:p>
        </p:txBody>
      </p:sp>
    </p:spTree>
    <p:extLst>
      <p:ext uri="{BB962C8B-B14F-4D97-AF65-F5344CB8AC3E}">
        <p14:creationId xmlns:p14="http://schemas.microsoft.com/office/powerpoint/2010/main" val="24427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703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Course 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903B03-1FCA-E421-E254-0381622C4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92296"/>
              </p:ext>
            </p:extLst>
          </p:nvPr>
        </p:nvGraphicFramePr>
        <p:xfrm>
          <a:off x="677334" y="1347954"/>
          <a:ext cx="5723466" cy="4119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1015">
                  <a:extLst>
                    <a:ext uri="{9D8B030D-6E8A-4147-A177-3AD203B41FA5}">
                      <a16:colId xmlns:a16="http://schemas.microsoft.com/office/drawing/2014/main" val="1680681760"/>
                    </a:ext>
                  </a:extLst>
                </a:gridCol>
                <a:gridCol w="4962451">
                  <a:extLst>
                    <a:ext uri="{9D8B030D-6E8A-4147-A177-3AD203B41FA5}">
                      <a16:colId xmlns:a16="http://schemas.microsoft.com/office/drawing/2014/main" val="2482166559"/>
                    </a:ext>
                  </a:extLst>
                </a:gridCol>
              </a:tblGrid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Introduction to Snowflake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0632291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Snowflae Architecture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047772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Trial account creation and Snowflake Web UI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5707447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Creating Warhouses, Databases, Schemas and 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260280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Micropartitioning and Clustering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4105708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highlight>
                            <a:srgbClr val="C0C0C0"/>
                          </a:highlight>
                        </a:rPr>
                        <a:t>Day 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Loading data and Transforming data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63877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External Stages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2365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Free AWS account creation and Snowflake Integration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8608153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Loading data from AWS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098146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Snowflake Pricing and Editions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0116789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Processing semi-structured data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0935502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Snowpipe from AWS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6044498"/>
                  </a:ext>
                </a:extLst>
              </a:tr>
              <a:tr h="316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Caching in Snowflake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6110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C1528-D22C-B471-EDA3-67CFB896A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334156"/>
              </p:ext>
            </p:extLst>
          </p:nvPr>
        </p:nvGraphicFramePr>
        <p:xfrm>
          <a:off x="6759575" y="1333500"/>
          <a:ext cx="3498850" cy="4133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176">
                  <a:extLst>
                    <a:ext uri="{9D8B030D-6E8A-4147-A177-3AD203B41FA5}">
                      <a16:colId xmlns:a16="http://schemas.microsoft.com/office/drawing/2014/main" val="2382197780"/>
                    </a:ext>
                  </a:extLst>
                </a:gridCol>
                <a:gridCol w="2772674">
                  <a:extLst>
                    <a:ext uri="{9D8B030D-6E8A-4147-A177-3AD203B41FA5}">
                      <a16:colId xmlns:a16="http://schemas.microsoft.com/office/drawing/2014/main" val="1950237905"/>
                    </a:ext>
                  </a:extLst>
                </a:gridCol>
              </a:tblGrid>
              <a:tr h="33378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Time travel and Fail-safe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4077999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Cloning and Table Types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6878599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Role based access control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414867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Role based access control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6903452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Views in snowflake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5555672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Dynamic data masking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2474646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Data sharing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0613349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Tasks for scheduling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069593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Streams for CDC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2806260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  <a:highlight>
                            <a:srgbClr val="C0C0C0"/>
                          </a:highlight>
                        </a:rPr>
                        <a:t>Day 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Tasks with Streams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8344163"/>
                  </a:ext>
                </a:extLst>
              </a:tr>
              <a:tr h="31933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External tables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1344785"/>
                  </a:ext>
                </a:extLst>
              </a:tr>
              <a:tr h="60673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Stored procedures and UDFs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58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23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Along with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AFBBFC-1920-C99E-5F4F-13F71C678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117449"/>
              </p:ext>
            </p:extLst>
          </p:nvPr>
        </p:nvGraphicFramePr>
        <p:xfrm>
          <a:off x="786606" y="1684494"/>
          <a:ext cx="8966994" cy="289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6187">
                  <a:extLst>
                    <a:ext uri="{9D8B030D-6E8A-4147-A177-3AD203B41FA5}">
                      <a16:colId xmlns:a16="http://schemas.microsoft.com/office/drawing/2014/main" val="150611806"/>
                    </a:ext>
                  </a:extLst>
                </a:gridCol>
                <a:gridCol w="7160807">
                  <a:extLst>
                    <a:ext uri="{9D8B030D-6E8A-4147-A177-3AD203B41FA5}">
                      <a16:colId xmlns:a16="http://schemas.microsoft.com/office/drawing/2014/main" val="2308177950"/>
                    </a:ext>
                  </a:extLst>
                </a:gridCol>
              </a:tblGrid>
              <a:tr h="711900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26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Realtime Project flow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9347162"/>
                  </a:ext>
                </a:extLst>
              </a:tr>
              <a:tr h="1082706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27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Interview Questions and Tips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375892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 algn="l" fontAlgn="b"/>
                      <a:endParaRPr lang="en-IN" sz="3600" u="none" strike="noStrike" dirty="0">
                        <a:effectLst/>
                        <a:highlight>
                          <a:srgbClr val="C0C0C0"/>
                        </a:highlight>
                      </a:endParaRPr>
                    </a:p>
                    <a:p>
                      <a:pPr algn="l" fontAlgn="b"/>
                      <a:r>
                        <a:rPr lang="en-IN" sz="36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Day 28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Resume Preparation 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6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7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Course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1166"/>
            <a:ext cx="9228667" cy="485264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25 Sessions </a:t>
            </a:r>
          </a:p>
          <a:p>
            <a:r>
              <a:rPr lang="en-IN" sz="2800" dirty="0">
                <a:solidFill>
                  <a:schemeClr val="tx1"/>
                </a:solidFill>
              </a:rPr>
              <a:t>Each Session 60 to 90 minutes</a:t>
            </a:r>
          </a:p>
          <a:p>
            <a:r>
              <a:rPr lang="en-IN" sz="2800" dirty="0">
                <a:solidFill>
                  <a:schemeClr val="tx1"/>
                </a:solidFill>
              </a:rPr>
              <a:t>3 Extra sessions</a:t>
            </a:r>
          </a:p>
          <a:p>
            <a:r>
              <a:rPr lang="en-IN" sz="2800" dirty="0">
                <a:solidFill>
                  <a:schemeClr val="tx1"/>
                </a:solidFill>
              </a:rPr>
              <a:t>Total 30 sessions - 35 days</a:t>
            </a:r>
          </a:p>
        </p:txBody>
      </p:sp>
    </p:spTree>
    <p:extLst>
      <p:ext uri="{BB962C8B-B14F-4D97-AF65-F5344CB8AC3E}">
        <p14:creationId xmlns:p14="http://schemas.microsoft.com/office/powerpoint/2010/main" val="6749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52BF-CC66-66D7-F34D-C18585AF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186"/>
            <a:ext cx="8596668" cy="76671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Why </a:t>
            </a:r>
            <a:r>
              <a:rPr lang="en-IN" sz="4400" dirty="0" err="1">
                <a:solidFill>
                  <a:schemeClr val="tx1"/>
                </a:solidFill>
              </a:rPr>
              <a:t>Snowjob</a:t>
            </a:r>
            <a:r>
              <a:rPr lang="en-IN" sz="4400" dirty="0">
                <a:solidFill>
                  <a:schemeClr val="tx1"/>
                </a:solidFill>
              </a:rPr>
              <a:t> Trainings?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089B-3D93-5FB8-5DF3-6008AF7FD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616"/>
            <a:ext cx="9228667" cy="485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tx1"/>
                </a:solidFill>
              </a:rPr>
              <a:t>Only 3 things</a:t>
            </a:r>
          </a:p>
          <a:p>
            <a:pPr marL="514350" indent="-514350">
              <a:buAutoNum type="arabicPeriod"/>
            </a:pPr>
            <a:r>
              <a:rPr lang="en-IN" sz="3600" dirty="0">
                <a:solidFill>
                  <a:schemeClr val="tx1"/>
                </a:solidFill>
              </a:rPr>
              <a:t>Complete job oriented</a:t>
            </a:r>
          </a:p>
          <a:p>
            <a:pPr marL="514350" indent="-514350">
              <a:buAutoNum type="arabicPeriod"/>
            </a:pPr>
            <a:r>
              <a:rPr lang="en-IN" sz="3600" dirty="0">
                <a:solidFill>
                  <a:schemeClr val="tx1"/>
                </a:solidFill>
              </a:rPr>
              <a:t>Realtime use cases</a:t>
            </a:r>
          </a:p>
          <a:p>
            <a:pPr marL="514350" indent="-514350">
              <a:buAutoNum type="arabicPeriod"/>
            </a:pPr>
            <a:r>
              <a:rPr lang="en-IN" sz="3600" dirty="0">
                <a:solidFill>
                  <a:schemeClr val="tx1"/>
                </a:solidFill>
              </a:rPr>
              <a:t>Interview preparation</a:t>
            </a:r>
          </a:p>
        </p:txBody>
      </p:sp>
    </p:spTree>
    <p:extLst>
      <p:ext uri="{BB962C8B-B14F-4D97-AF65-F5344CB8AC3E}">
        <p14:creationId xmlns:p14="http://schemas.microsoft.com/office/powerpoint/2010/main" val="31172627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22911</TotalTime>
  <Words>456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Trainer Introduction</vt:lpstr>
      <vt:lpstr>Why Snowflake is popular?</vt:lpstr>
      <vt:lpstr>Job Market on Snowflake</vt:lpstr>
      <vt:lpstr>Prerequisites</vt:lpstr>
      <vt:lpstr>Course Content</vt:lpstr>
      <vt:lpstr>Along with the course</vt:lpstr>
      <vt:lpstr>Course Duration</vt:lpstr>
      <vt:lpstr>Why Snowjob Trainings?</vt:lpstr>
      <vt:lpstr>Training Fee</vt:lpstr>
      <vt:lpstr>Final Say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137</cp:revision>
  <dcterms:created xsi:type="dcterms:W3CDTF">2020-12-25T06:31:29Z</dcterms:created>
  <dcterms:modified xsi:type="dcterms:W3CDTF">2022-08-05T12:48:11Z</dcterms:modified>
</cp:coreProperties>
</file>