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0"/>
  </p:notesMasterIdLst>
  <p:sldIdLst>
    <p:sldId id="256" r:id="rId2"/>
    <p:sldId id="278" r:id="rId3"/>
    <p:sldId id="286" r:id="rId4"/>
    <p:sldId id="287" r:id="rId5"/>
    <p:sldId id="288" r:id="rId6"/>
    <p:sldId id="284" r:id="rId7"/>
    <p:sldId id="290" r:id="rId8"/>
    <p:sldId id="2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rdhana Bandi" userId="f35a5dc3d4f4a0ba" providerId="LiveId" clId="{AD96EE9F-44EC-4A08-93A2-D46C1494FC94}"/>
    <pc:docChg chg="custSel addSld modSld">
      <pc:chgData name="Janardhana Bandi" userId="f35a5dc3d4f4a0ba" providerId="LiveId" clId="{AD96EE9F-44EC-4A08-93A2-D46C1494FC94}" dt="2022-03-17T03:21:46.377" v="37" actId="20577"/>
      <pc:docMkLst>
        <pc:docMk/>
      </pc:docMkLst>
      <pc:sldChg chg="modSp new mod">
        <pc:chgData name="Janardhana Bandi" userId="f35a5dc3d4f4a0ba" providerId="LiveId" clId="{AD96EE9F-44EC-4A08-93A2-D46C1494FC94}" dt="2022-03-17T03:21:46.377" v="37" actId="20577"/>
        <pc:sldMkLst>
          <pc:docMk/>
          <pc:sldMk cId="120722211" sldId="290"/>
        </pc:sldMkLst>
        <pc:spChg chg="mod">
          <ac:chgData name="Janardhana Bandi" userId="f35a5dc3d4f4a0ba" providerId="LiveId" clId="{AD96EE9F-44EC-4A08-93A2-D46C1494FC94}" dt="2022-03-17T03:21:46.377" v="37" actId="20577"/>
          <ac:spMkLst>
            <pc:docMk/>
            <pc:sldMk cId="120722211" sldId="290"/>
            <ac:spMk id="3" creationId="{0AB343D9-460F-4D6E-826A-410DC040FD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7C87-7622-4302-AA55-E43AA2AB230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F4A2-01C2-46BE-A46A-114CE2E7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F4A2-01C2-46BE-A46A-114CE2E73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F4A2-01C2-46BE-A46A-114CE2E73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62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1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291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2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6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8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2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B551-5892-474D-A50A-48F086FA1AD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7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nowflake Logo - NRInews24x7">
            <a:extLst>
              <a:ext uri="{FF2B5EF4-FFF2-40B4-BE49-F238E27FC236}">
                <a16:creationId xmlns:a16="http://schemas.microsoft.com/office/drawing/2014/main" id="{D1D14F4C-FF71-4DBA-900D-DCF7ADDCA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AE524-0D78-44E8-98B7-EBD1828295D8}"/>
              </a:ext>
            </a:extLst>
          </p:cNvPr>
          <p:cNvSpPr txBox="1"/>
          <p:nvPr/>
        </p:nvSpPr>
        <p:spPr>
          <a:xfrm>
            <a:off x="7098384" y="4743017"/>
            <a:ext cx="3416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</a:t>
            </a:r>
          </a:p>
          <a:p>
            <a:r>
              <a:rPr lang="en-US" sz="2400" b="1" dirty="0"/>
              <a:t>Janardhan Bandi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92BC1-A490-45D8-8752-2464F8B6DD31}"/>
              </a:ext>
            </a:extLst>
          </p:cNvPr>
          <p:cNvSpPr txBox="1">
            <a:spLocks/>
          </p:cNvSpPr>
          <p:nvPr/>
        </p:nvSpPr>
        <p:spPr>
          <a:xfrm>
            <a:off x="837370" y="28199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Why Snowflake?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555-C2D2-430D-97C8-315EC34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What is Snowflake?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5289-4004-4F4D-A69D-72E346D3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9088225" cy="38051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D263B"/>
                </a:solidFill>
                <a:effectLst/>
              </a:rPr>
              <a:t>Snowflake is a cloud based data warehousing solution</a:t>
            </a:r>
            <a:r>
              <a:rPr lang="en-US" sz="2400" dirty="0">
                <a:solidFill>
                  <a:srgbClr val="1D263B"/>
                </a:solidFill>
              </a:rPr>
              <a:t>, </a:t>
            </a:r>
            <a:r>
              <a:rPr lang="en-US" sz="2400" dirty="0">
                <a:solidFill>
                  <a:srgbClr val="1D263B"/>
                </a:solidFill>
                <a:effectLst/>
              </a:rPr>
              <a:t>Founded in 2012.</a:t>
            </a:r>
          </a:p>
          <a:p>
            <a:r>
              <a:rPr lang="en-US" sz="2400" b="0" dirty="0">
                <a:solidFill>
                  <a:srgbClr val="1D263B"/>
                </a:solidFill>
                <a:effectLst/>
              </a:rPr>
              <a:t>Snowflake offers data storage and analytics services. </a:t>
            </a:r>
          </a:p>
          <a:p>
            <a:r>
              <a:rPr lang="en-US" sz="2400" dirty="0">
                <a:solidFill>
                  <a:srgbClr val="1D263B"/>
                </a:solidFill>
              </a:rPr>
              <a:t>Snowflake does not have their own infrastructure.</a:t>
            </a:r>
          </a:p>
          <a:p>
            <a:r>
              <a:rPr lang="en-US" sz="2400" b="0" dirty="0">
                <a:solidFill>
                  <a:srgbClr val="1D263B"/>
                </a:solidFill>
                <a:effectLst/>
              </a:rPr>
              <a:t>It runs on Amazon S3, Microsoft Azure, and the Google Cloud platform.</a:t>
            </a:r>
          </a:p>
          <a:p>
            <a:r>
              <a:rPr lang="en-US" sz="2400" dirty="0">
                <a:solidFill>
                  <a:srgbClr val="1D263B"/>
                </a:solidFill>
              </a:rPr>
              <a:t>Snowflake runs completely on cloud infrastructure. </a:t>
            </a:r>
          </a:p>
          <a:p>
            <a:r>
              <a:rPr lang="en-US" sz="2400" dirty="0">
                <a:solidFill>
                  <a:srgbClr val="1D263B"/>
                </a:solidFill>
              </a:rPr>
              <a:t>Available as Software-as-a-Service.</a:t>
            </a:r>
          </a:p>
          <a:p>
            <a:endParaRPr lang="en-IN" dirty="0"/>
          </a:p>
        </p:txBody>
      </p:sp>
      <p:pic>
        <p:nvPicPr>
          <p:cNvPr id="4" name="Picture 2" descr="Snowflake Logo - NRInews24x7">
            <a:extLst>
              <a:ext uri="{FF2B5EF4-FFF2-40B4-BE49-F238E27FC236}">
                <a16:creationId xmlns:a16="http://schemas.microsoft.com/office/drawing/2014/main" id="{C5E76D3E-2627-4591-8FE0-A1C04AC3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555-C2D2-430D-97C8-315EC34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Why Snowflake?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5289-4004-4F4D-A69D-72E346D3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18"/>
            <a:ext cx="9455870" cy="389940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1D263B"/>
                </a:solidFill>
                <a:effectLst/>
              </a:rPr>
              <a:t>Pay for what you use model.</a:t>
            </a:r>
          </a:p>
          <a:p>
            <a:r>
              <a:rPr lang="en-US" sz="2400" dirty="0">
                <a:solidFill>
                  <a:srgbClr val="1D263B"/>
                </a:solidFill>
              </a:rPr>
              <a:t>It is a cloud platform, no Infrastructure cost.</a:t>
            </a:r>
          </a:p>
          <a:p>
            <a:r>
              <a:rPr lang="en-US" sz="2400" dirty="0">
                <a:solidFill>
                  <a:srgbClr val="1D263B"/>
                </a:solidFill>
              </a:rPr>
              <a:t>Snowflake is more than a Datawarehouse.</a:t>
            </a:r>
          </a:p>
          <a:p>
            <a:r>
              <a:rPr lang="en-US" sz="2400" dirty="0">
                <a:solidFill>
                  <a:srgbClr val="1D263B"/>
                </a:solidFill>
              </a:rPr>
              <a:t>It also helps in some transformations, create data pipes, create visual dashboard etc.</a:t>
            </a:r>
          </a:p>
          <a:p>
            <a:r>
              <a:rPr lang="en-IN" sz="2400" dirty="0">
                <a:solidFill>
                  <a:srgbClr val="1D263B"/>
                </a:solidFill>
              </a:rPr>
              <a:t>High scalability.</a:t>
            </a:r>
            <a:endParaRPr lang="en-US" sz="2400" dirty="0">
              <a:solidFill>
                <a:srgbClr val="1D263B"/>
              </a:solidFill>
            </a:endParaRPr>
          </a:p>
          <a:p>
            <a:r>
              <a:rPr lang="en-US" sz="2400" dirty="0">
                <a:solidFill>
                  <a:srgbClr val="1D263B"/>
                </a:solidFill>
              </a:rPr>
              <a:t>Data recovery, backup, sharing, masking.</a:t>
            </a:r>
          </a:p>
          <a:p>
            <a:r>
              <a:rPr lang="en-US" sz="2400" dirty="0">
                <a:solidFill>
                  <a:srgbClr val="1D263B"/>
                </a:solidFill>
              </a:rPr>
              <a:t>Can analyze the data present in external files.</a:t>
            </a:r>
          </a:p>
          <a:p>
            <a:r>
              <a:rPr lang="en-US" sz="2400" dirty="0">
                <a:solidFill>
                  <a:srgbClr val="1D263B"/>
                </a:solidFill>
              </a:rPr>
              <a:t>Easy integration with Data Visualization/Reporting tolls.</a:t>
            </a:r>
          </a:p>
          <a:p>
            <a:endParaRPr lang="en-US" dirty="0">
              <a:solidFill>
                <a:srgbClr val="1D263B"/>
              </a:solidFill>
            </a:endParaRPr>
          </a:p>
          <a:p>
            <a:endParaRPr lang="en-US" dirty="0">
              <a:solidFill>
                <a:srgbClr val="1D263B"/>
              </a:solidFill>
              <a:effectLst/>
            </a:endParaRPr>
          </a:p>
          <a:p>
            <a:endParaRPr lang="en-US" dirty="0">
              <a:solidFill>
                <a:srgbClr val="1D263B"/>
              </a:solidFill>
            </a:endParaRPr>
          </a:p>
          <a:p>
            <a:endParaRPr lang="en-IN" dirty="0"/>
          </a:p>
        </p:txBody>
      </p:sp>
      <p:pic>
        <p:nvPicPr>
          <p:cNvPr id="4" name="Picture 2" descr="Snowflake Logo - NRInews24x7">
            <a:extLst>
              <a:ext uri="{FF2B5EF4-FFF2-40B4-BE49-F238E27FC236}">
                <a16:creationId xmlns:a16="http://schemas.microsoft.com/office/drawing/2014/main" id="{B7B8D1E5-1731-445D-AAB8-32E809C8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125C-8FBF-4A10-A56A-00DA603B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Traditional WH Vs Snowflake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69AD9C-58EA-463E-A811-5AB30F00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300468"/>
              </p:ext>
            </p:extLst>
          </p:nvPr>
        </p:nvGraphicFramePr>
        <p:xfrm>
          <a:off x="838200" y="1705276"/>
          <a:ext cx="10676466" cy="429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30">
                  <a:extLst>
                    <a:ext uri="{9D8B030D-6E8A-4147-A177-3AD203B41FA5}">
                      <a16:colId xmlns:a16="http://schemas.microsoft.com/office/drawing/2014/main" val="630728961"/>
                    </a:ext>
                  </a:extLst>
                </a:gridCol>
                <a:gridCol w="3104023">
                  <a:extLst>
                    <a:ext uri="{9D8B030D-6E8A-4147-A177-3AD203B41FA5}">
                      <a16:colId xmlns:a16="http://schemas.microsoft.com/office/drawing/2014/main" val="572050095"/>
                    </a:ext>
                  </a:extLst>
                </a:gridCol>
                <a:gridCol w="4276813">
                  <a:extLst>
                    <a:ext uri="{9D8B030D-6E8A-4147-A177-3AD203B41FA5}">
                      <a16:colId xmlns:a16="http://schemas.microsoft.com/office/drawing/2014/main" val="3830722130"/>
                    </a:ext>
                  </a:extLst>
                </a:gridCol>
              </a:tblGrid>
              <a:tr h="67575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</a:rPr>
                        <a:t>Traditional WH </a:t>
                      </a:r>
                      <a:endParaRPr lang="en-IN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34555"/>
                  </a:ext>
                </a:extLst>
              </a:tr>
              <a:tr h="67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Infrastructure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Infrastructure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71680"/>
                  </a:ext>
                </a:extLst>
              </a:tr>
              <a:tr h="675750">
                <a:tc>
                  <a:txBody>
                    <a:bodyPr/>
                    <a:lstStyle/>
                    <a:p>
                      <a:r>
                        <a:rPr lang="en-IN" dirty="0"/>
                        <a:t>Handle semi structure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Need ETL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Snowflake can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05621"/>
                  </a:ext>
                </a:extLst>
              </a:tr>
              <a:tr h="675750">
                <a:tc>
                  <a:txBody>
                    <a:bodyPr/>
                    <a:lstStyle/>
                    <a:p>
                      <a:r>
                        <a:rPr lang="en-IN" dirty="0"/>
                        <a:t>Data loading and unloading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Need ETL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be done by using “COPY”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94782"/>
                  </a:ext>
                </a:extLst>
              </a:tr>
              <a:tr h="798298">
                <a:tc>
                  <a:txBody>
                    <a:bodyPr/>
                    <a:lstStyle/>
                    <a:p>
                      <a:r>
                        <a:rPr lang="en-IN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an easy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Highly Scalable</a:t>
                      </a:r>
                    </a:p>
                    <a:p>
                      <a:r>
                        <a:rPr lang="en-IN" dirty="0"/>
                        <a:t>(support Scale-up and Scale-out)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79994"/>
                  </a:ext>
                </a:extLst>
              </a:tr>
              <a:tr h="798298">
                <a:tc>
                  <a:txBody>
                    <a:bodyPr/>
                    <a:lstStyle/>
                    <a:p>
                      <a:r>
                        <a:rPr lang="en-IN" dirty="0"/>
                        <a:t>Database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Highly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In-built performance optimization with its micro partitions and cluster keys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45"/>
                  </a:ext>
                </a:extLst>
              </a:tr>
            </a:tbl>
          </a:graphicData>
        </a:graphic>
      </p:graphicFrame>
      <p:pic>
        <p:nvPicPr>
          <p:cNvPr id="5" name="Picture 2" descr="Snowflake Logo - NRInews24x7">
            <a:extLst>
              <a:ext uri="{FF2B5EF4-FFF2-40B4-BE49-F238E27FC236}">
                <a16:creationId xmlns:a16="http://schemas.microsoft.com/office/drawing/2014/main" id="{5E8F5E91-0366-45E3-BF6C-1D39A762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4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125C-8FBF-4A10-A56A-00DA603B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Traditional WH Vs Snowflake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69AD9C-58EA-463E-A811-5AB30F00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373513"/>
              </p:ext>
            </p:extLst>
          </p:nvPr>
        </p:nvGraphicFramePr>
        <p:xfrm>
          <a:off x="838199" y="1690687"/>
          <a:ext cx="10822757" cy="434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053">
                  <a:extLst>
                    <a:ext uri="{9D8B030D-6E8A-4147-A177-3AD203B41FA5}">
                      <a16:colId xmlns:a16="http://schemas.microsoft.com/office/drawing/2014/main" val="630728961"/>
                    </a:ext>
                  </a:extLst>
                </a:gridCol>
                <a:gridCol w="3143500">
                  <a:extLst>
                    <a:ext uri="{9D8B030D-6E8A-4147-A177-3AD203B41FA5}">
                      <a16:colId xmlns:a16="http://schemas.microsoft.com/office/drawing/2014/main" val="572050095"/>
                    </a:ext>
                  </a:extLst>
                </a:gridCol>
                <a:gridCol w="4331204">
                  <a:extLst>
                    <a:ext uri="{9D8B030D-6E8A-4147-A177-3AD203B41FA5}">
                      <a16:colId xmlns:a16="http://schemas.microsoft.com/office/drawing/2014/main" val="3830722130"/>
                    </a:ext>
                  </a:extLst>
                </a:gridCol>
              </a:tblGrid>
              <a:tr h="72374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</a:rPr>
                        <a:t>Traditional WH </a:t>
                      </a:r>
                      <a:endParaRPr lang="en-IN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34555"/>
                  </a:ext>
                </a:extLst>
              </a:tr>
              <a:tr h="723745">
                <a:tc>
                  <a:txBody>
                    <a:bodyPr/>
                    <a:lstStyle/>
                    <a:p>
                      <a:r>
                        <a:rPr lang="en-IN" dirty="0"/>
                        <a:t>Data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Need additional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Easy and no cost with “Cloning”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45"/>
                  </a:ext>
                </a:extLst>
              </a:tr>
              <a:tr h="723745">
                <a:tc>
                  <a:txBody>
                    <a:bodyPr/>
                    <a:lstStyle/>
                    <a:p>
                      <a:r>
                        <a:rPr lang="en-IN" dirty="0"/>
                        <a:t>Data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easy with “Time Travel”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67376"/>
                  </a:ext>
                </a:extLst>
              </a:tr>
              <a:tr h="723745">
                <a:tc>
                  <a:txBody>
                    <a:bodyPr/>
                    <a:lstStyle/>
                    <a:p>
                      <a:r>
                        <a:rPr lang="en-IN" dirty="0"/>
                        <a:t>Data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Easy with Data Sharing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14287"/>
                  </a:ext>
                </a:extLst>
              </a:tr>
              <a:tr h="723745">
                <a:tc>
                  <a:txBody>
                    <a:bodyPr/>
                    <a:lstStyle/>
                    <a:p>
                      <a:r>
                        <a:rPr lang="en-IN" dirty="0"/>
                        <a:t>Change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Need ETL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be done by using “Streams”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22622"/>
                  </a:ext>
                </a:extLst>
              </a:tr>
              <a:tr h="723745">
                <a:tc>
                  <a:txBody>
                    <a:bodyPr/>
                    <a:lstStyle/>
                    <a:p>
                      <a:r>
                        <a:rPr lang="en-IN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Tools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schedule by using “Tasks”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4255"/>
                  </a:ext>
                </a:extLst>
              </a:tr>
            </a:tbl>
          </a:graphicData>
        </a:graphic>
      </p:graphicFrame>
      <p:pic>
        <p:nvPicPr>
          <p:cNvPr id="5" name="Picture 2" descr="Snowflake Logo - NRInews24x7">
            <a:extLst>
              <a:ext uri="{FF2B5EF4-FFF2-40B4-BE49-F238E27FC236}">
                <a16:creationId xmlns:a16="http://schemas.microsoft.com/office/drawing/2014/main" id="{EA105A36-7B5A-4126-90CB-5AE505BC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774A1CE-86D3-489F-9353-118685D7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57" y="683363"/>
            <a:ext cx="8042139" cy="549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1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555-C2D2-430D-97C8-315EC349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2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Prerequisites</a:t>
            </a:r>
            <a:br>
              <a:rPr lang="en-US" sz="4400" b="1" dirty="0"/>
            </a:b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5289-4004-4F4D-A69D-72E346D3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18"/>
            <a:ext cx="9455870" cy="389940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1D263B"/>
                </a:solidFill>
              </a:rPr>
              <a:t>Database knowledge</a:t>
            </a:r>
          </a:p>
          <a:p>
            <a:r>
              <a:rPr lang="en-IN" sz="2400" dirty="0">
                <a:solidFill>
                  <a:srgbClr val="1D263B"/>
                </a:solidFill>
              </a:rPr>
              <a:t>SQL</a:t>
            </a:r>
            <a:endParaRPr lang="en-US" dirty="0">
              <a:solidFill>
                <a:srgbClr val="1D263B"/>
              </a:solidFill>
            </a:endParaRPr>
          </a:p>
          <a:p>
            <a:endParaRPr lang="en-US" dirty="0">
              <a:solidFill>
                <a:srgbClr val="1D263B"/>
              </a:solidFill>
              <a:effectLst/>
            </a:endParaRPr>
          </a:p>
          <a:p>
            <a:endParaRPr lang="en-US" dirty="0">
              <a:solidFill>
                <a:srgbClr val="1D263B"/>
              </a:solidFill>
            </a:endParaRPr>
          </a:p>
          <a:p>
            <a:endParaRPr lang="en-IN" dirty="0"/>
          </a:p>
        </p:txBody>
      </p:sp>
      <p:pic>
        <p:nvPicPr>
          <p:cNvPr id="4" name="Picture 2" descr="Snowflake Logo - NRInews24x7">
            <a:extLst>
              <a:ext uri="{FF2B5EF4-FFF2-40B4-BE49-F238E27FC236}">
                <a16:creationId xmlns:a16="http://schemas.microsoft.com/office/drawing/2014/main" id="{B7B8D1E5-1731-445D-AAB8-32E809C8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1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AE524-0D78-44E8-98B7-EBD1828295D8}"/>
              </a:ext>
            </a:extLst>
          </p:cNvPr>
          <p:cNvSpPr txBox="1"/>
          <p:nvPr/>
        </p:nvSpPr>
        <p:spPr>
          <a:xfrm>
            <a:off x="3747431" y="2838803"/>
            <a:ext cx="3812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Thank</a:t>
            </a:r>
            <a:r>
              <a:rPr lang="en-US" sz="4400" b="1" dirty="0"/>
              <a:t> </a:t>
            </a:r>
            <a:r>
              <a:rPr lang="en-US" sz="5400" b="1" dirty="0"/>
              <a:t>You</a:t>
            </a:r>
            <a:r>
              <a:rPr lang="en-US" sz="4400" b="1" dirty="0"/>
              <a:t>!</a:t>
            </a:r>
          </a:p>
        </p:txBody>
      </p:sp>
      <p:pic>
        <p:nvPicPr>
          <p:cNvPr id="5" name="Picture 2" descr="Snowflake Logo - NRInews24x7">
            <a:extLst>
              <a:ext uri="{FF2B5EF4-FFF2-40B4-BE49-F238E27FC236}">
                <a16:creationId xmlns:a16="http://schemas.microsoft.com/office/drawing/2014/main" id="{8B89F7E2-98A4-415C-B5AD-574AABDC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39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22802</TotalTime>
  <Words>277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What is Snowflake?</vt:lpstr>
      <vt:lpstr>Why Snowflake?</vt:lpstr>
      <vt:lpstr>Traditional WH Vs Snowflake</vt:lpstr>
      <vt:lpstr>Traditional WH Vs Snowflake</vt:lpstr>
      <vt:lpstr>PowerPoint Presentation</vt:lpstr>
      <vt:lpstr>Prerequisites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98</cp:revision>
  <dcterms:created xsi:type="dcterms:W3CDTF">2020-12-25T06:31:29Z</dcterms:created>
  <dcterms:modified xsi:type="dcterms:W3CDTF">2022-08-01T15:46:54Z</dcterms:modified>
</cp:coreProperties>
</file>