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56" r:id="rId4"/>
    <p:sldId id="268" r:id="rId5"/>
    <p:sldId id="269" r:id="rId6"/>
    <p:sldId id="270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F554-0F35-4865-A77C-B19AB5439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747A3-2C7B-43FE-BED8-3962E3AB4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F1A21-8AA2-4FAB-A9D5-3E46E498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BD88-60D3-481D-9461-F232419515D9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C713C-6FFD-46C8-A49B-25A8A722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1B928-6026-47B8-B236-6C6BB36E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9765-9F86-4535-9C9B-F0841545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5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911B-07F0-4EA6-8B0A-997F4645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F6A8C-4455-4679-9107-13B182A14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594A1-A693-453F-AA19-7F3C5BFB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BD88-60D3-481D-9461-F232419515D9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576B4-3C47-4F3E-A8E2-6A26759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39EC-B5DC-45DA-9691-6D90A8CF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9765-9F86-4535-9C9B-F0841545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29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4B1F7-852E-46D5-92CB-029A28FE7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3689B-0725-42C8-A000-C8D17FCE0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ED15D-80C6-4935-8CAC-2E9246C4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BD88-60D3-481D-9461-F232419515D9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3EDB0-CEE5-48B9-899F-2EA9B0F4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423B0-12F1-42E6-8968-13200484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9765-9F86-4535-9C9B-F0841545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4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D6C-CCF8-487B-A83A-45E45249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83491-5377-443A-BB9B-52E86A55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8F601-09B4-4CAA-9CDB-C7F73385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BD88-60D3-481D-9461-F232419515D9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568F-3495-4306-A543-CBFE6C6A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53DB8-EF7D-4A54-BF81-4F878F1C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9765-9F86-4535-9C9B-F0841545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00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DC39-FDDD-4EE1-8430-9B5713DC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77221-B97F-4F32-9BE5-C9E7EDF11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76E8-9DEB-4955-BBB9-46B412DB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BD88-60D3-481D-9461-F232419515D9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642B3-5B9B-4EB9-8248-DA502C38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E6E95-E33A-463C-852D-50C72A0E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9765-9F86-4535-9C9B-F0841545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6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C32E-7794-4ED9-ABB1-C761E9CE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D774-E773-41ED-99F2-B626769DF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8AABD-D9DB-43DD-A74A-841346CA4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3519C-0D60-4921-A5E2-028BC38E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BD88-60D3-481D-9461-F232419515D9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FD078-1EE5-4204-B269-AD245D0B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06101-334D-40B7-890D-BD2C0560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9765-9F86-4535-9C9B-F0841545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14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3493-F56C-43A9-BD0F-4C10AF3C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ADE47-26FA-498D-996F-3946EC571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A226B-CC29-45AF-BC4E-5258F4E1C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60C7C-999E-4DF5-B19D-EF7B0CBBB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D74B4-42E7-40EB-8344-5BA9C41CB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77721-1996-4788-88E9-E350FAD7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BD88-60D3-481D-9461-F232419515D9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178A5-2736-4EFB-8F13-03B3F16B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D01D1-E68B-448F-8695-141466FE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9765-9F86-4535-9C9B-F0841545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99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4425-B6D0-40A4-A3EA-FEFD0C12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001B8-0BC0-425A-8BA5-270940E7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BD88-60D3-481D-9461-F232419515D9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FE932-E78B-4849-8B20-368D4D02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7D578-73C7-4407-9311-21AD0186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9765-9F86-4535-9C9B-F0841545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14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69F03-8A91-465E-8D2D-F9523811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BD88-60D3-481D-9461-F232419515D9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C5275-77F4-40F5-A11B-526717D4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0B726-33F2-4FA1-B1EB-B9547F83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9765-9F86-4535-9C9B-F0841545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1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D2DF-EBB4-45F0-AEEE-D61CC00F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E30C8-2E04-4FEC-A7E8-F5EE1BA4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2514E-5293-4506-B49D-9A6583DDF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D4E88-63CB-4C03-806C-3A06E5BF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BD88-60D3-481D-9461-F232419515D9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FEDC1-766F-4888-B29A-37E8C17C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50CC9-3339-48D1-B616-1D8DC37B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9765-9F86-4535-9C9B-F0841545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8332-60B1-4735-9E62-9C2FFFD0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84793-96DE-4A00-B2A1-4D2985E0E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0EAA9-4219-4B0B-9486-76D2B39FD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F2736-C185-414B-A8BE-B01DF08B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BD88-60D3-481D-9461-F232419515D9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9BD49-49B8-4A5F-8398-32B54DA7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25341-E90F-49C1-BD1E-C9E20EBD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9765-9F86-4535-9C9B-F0841545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03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BCEC7-4803-46AA-B60D-E7E8948A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4FCDF-4CFE-4942-A68B-CB917C7F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B220F-7C04-43D1-B6AA-4EA96A335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ABD88-60D3-481D-9461-F232419515D9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3E07D-F921-4637-AD04-854FFC7B9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73348-0722-45BC-9B7A-EF20186A5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9765-9F86-4535-9C9B-F0841545E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38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CE9A-EB59-4B02-9127-119065FFB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184" y="332823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Caching in Snowflake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		   </a:t>
            </a:r>
            <a:r>
              <a:rPr lang="en-IN" sz="40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4000" b="0" i="0" dirty="0">
                <a:effectLst/>
                <a:latin typeface="Helvetica" panose="020B0604020202020204" pitchFamily="34" charset="0"/>
              </a:rPr>
            </a:br>
            <a:r>
              <a:rPr lang="en-IN" sz="4000" b="0" i="0" dirty="0">
                <a:effectLst/>
                <a:latin typeface="Helvetica" panose="020B0604020202020204" pitchFamily="34" charset="0"/>
              </a:rPr>
              <a:t>			    		      Janardhan Bandi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4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3152-FD78-4C72-AC37-574A3929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Caching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716A-F6B9-40B2-8196-016C58E6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is a temporary storage location that stores copies of files or data, so that they can be accessed faster in near future.</a:t>
            </a:r>
          </a:p>
          <a:p>
            <a:r>
              <a:rPr lang="en-US" dirty="0"/>
              <a:t>Cache plays vital role in saving costs and speeding up results.</a:t>
            </a:r>
          </a:p>
          <a:p>
            <a:r>
              <a:rPr lang="en-US" dirty="0"/>
              <a:t>Improves query performance.</a:t>
            </a:r>
          </a:p>
          <a:p>
            <a:r>
              <a:rPr lang="en-US" dirty="0"/>
              <a:t>2 Types of caches in Snowflake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Query Results Cache</a:t>
            </a:r>
          </a:p>
          <a:p>
            <a:pPr lvl="1"/>
            <a:r>
              <a:rPr lang="en-US" dirty="0"/>
              <a:t>Local Disk Cache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60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nowflake Caching">
            <a:extLst>
              <a:ext uri="{FF2B5EF4-FFF2-40B4-BE49-F238E27FC236}">
                <a16:creationId xmlns:a16="http://schemas.microsoft.com/office/drawing/2014/main" id="{F018A9D5-CD04-4BAA-B6D9-EA9E857AE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71" y="401855"/>
            <a:ext cx="7915422" cy="6054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EF9F9A-EAE0-4D84-9ED2-BCA836A54583}"/>
              </a:ext>
            </a:extLst>
          </p:cNvPr>
          <p:cNvSpPr/>
          <p:nvPr/>
        </p:nvSpPr>
        <p:spPr>
          <a:xfrm>
            <a:off x="665871" y="3277772"/>
            <a:ext cx="1289538" cy="9847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F1DD12-6764-4283-AE11-DA07CEFABFBE}"/>
              </a:ext>
            </a:extLst>
          </p:cNvPr>
          <p:cNvSpPr/>
          <p:nvPr/>
        </p:nvSpPr>
        <p:spPr>
          <a:xfrm>
            <a:off x="635391" y="2023402"/>
            <a:ext cx="1289538" cy="98473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7E6D1-E66D-4330-B64E-E543068E1533}"/>
              </a:ext>
            </a:extLst>
          </p:cNvPr>
          <p:cNvSpPr txBox="1"/>
          <p:nvPr/>
        </p:nvSpPr>
        <p:spPr>
          <a:xfrm>
            <a:off x="781929" y="3244333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u="sng" dirty="0"/>
              <a:t>VW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CFD3CB-2F1B-436B-AC17-9C0634AF01D5}"/>
              </a:ext>
            </a:extLst>
          </p:cNvPr>
          <p:cNvSpPr txBox="1"/>
          <p:nvPr/>
        </p:nvSpPr>
        <p:spPr>
          <a:xfrm>
            <a:off x="635391" y="2023402"/>
            <a:ext cx="1289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u="sng" dirty="0"/>
              <a:t>Cloud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DDCBB-858E-46D8-AEAD-E025F033D781}"/>
              </a:ext>
            </a:extLst>
          </p:cNvPr>
          <p:cNvSpPr txBox="1"/>
          <p:nvPr/>
        </p:nvSpPr>
        <p:spPr>
          <a:xfrm>
            <a:off x="9019946" y="2444873"/>
            <a:ext cx="3046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Query ‘RESULTS’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36256-4D48-4CFD-B079-5D265A56A759}"/>
              </a:ext>
            </a:extLst>
          </p:cNvPr>
          <p:cNvSpPr txBox="1"/>
          <p:nvPr/>
        </p:nvSpPr>
        <p:spPr>
          <a:xfrm>
            <a:off x="9019946" y="3554165"/>
            <a:ext cx="2386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‘DATA’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BF5935-F256-4CAF-A55A-AFF62CDCF3C5}"/>
              </a:ext>
            </a:extLst>
          </p:cNvPr>
          <p:cNvCxnSpPr>
            <a:endCxn id="9" idx="1"/>
          </p:cNvCxnSpPr>
          <p:nvPr/>
        </p:nvCxnSpPr>
        <p:spPr>
          <a:xfrm flipV="1">
            <a:off x="8426548" y="2629539"/>
            <a:ext cx="593398" cy="1384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7C9221-C088-49B6-A921-07588C5DCD09}"/>
              </a:ext>
            </a:extLst>
          </p:cNvPr>
          <p:cNvCxnSpPr/>
          <p:nvPr/>
        </p:nvCxnSpPr>
        <p:spPr>
          <a:xfrm>
            <a:off x="8381998" y="3834837"/>
            <a:ext cx="593398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4FD4AB-6E7C-4B15-9ED2-26CDC608A53D}"/>
              </a:ext>
            </a:extLst>
          </p:cNvPr>
          <p:cNvSpPr txBox="1"/>
          <p:nvPr/>
        </p:nvSpPr>
        <p:spPr>
          <a:xfrm>
            <a:off x="8975396" y="3870690"/>
            <a:ext cx="2550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(until VW is UP and running)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BF13E9-7C66-4A64-A41D-5DB19CAD1939}"/>
              </a:ext>
            </a:extLst>
          </p:cNvPr>
          <p:cNvSpPr txBox="1"/>
          <p:nvPr/>
        </p:nvSpPr>
        <p:spPr>
          <a:xfrm>
            <a:off x="8975396" y="2780822"/>
            <a:ext cx="1837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(up to 24 hours)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45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3152-FD78-4C72-AC37-574A3929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Results Cache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716A-F6B9-40B2-8196-016C58E65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96513" cy="4474442"/>
          </a:xfrm>
        </p:spPr>
        <p:txBody>
          <a:bodyPr>
            <a:normAutofit/>
          </a:bodyPr>
          <a:lstStyle/>
          <a:p>
            <a:r>
              <a:rPr lang="en-IN" dirty="0"/>
              <a:t>Results Cache is located in cloud services layer. This Cached data will be available for next 24 hours.</a:t>
            </a:r>
          </a:p>
          <a:p>
            <a:r>
              <a:rPr lang="en-US" dirty="0"/>
              <a:t>Results Cache will be available and can be accessed across different virtual warehouses.</a:t>
            </a:r>
          </a:p>
          <a:p>
            <a:r>
              <a:rPr lang="en-US" dirty="0"/>
              <a:t>Query results returned to one user is available to any other user on the system who executes the same query. </a:t>
            </a:r>
          </a:p>
          <a:p>
            <a:r>
              <a:rPr lang="en-US" dirty="0"/>
              <a:t>Results cache works until underlying data has not changed.</a:t>
            </a:r>
          </a:p>
          <a:p>
            <a:r>
              <a:rPr lang="en-US" dirty="0"/>
              <a:t>Here mandatory condition is query should be same, won’t work for subset of data, and even won’t work if we re-order columns.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20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3152-FD78-4C72-AC37-574A3929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Local Disk Cache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716A-F6B9-40B2-8196-016C58E65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4221" cy="4667250"/>
          </a:xfrm>
        </p:spPr>
        <p:txBody>
          <a:bodyPr>
            <a:normAutofit/>
          </a:bodyPr>
          <a:lstStyle/>
          <a:p>
            <a:r>
              <a:rPr lang="en-IN" sz="2900" dirty="0"/>
              <a:t>Local Disk Cache is located in the Virtual Warehouse (i.e. EC2/VM’s  RAM /SSD).</a:t>
            </a:r>
          </a:p>
          <a:p>
            <a:r>
              <a:rPr lang="en-US" sz="2900" dirty="0"/>
              <a:t>Cache the Data(not the results) fetched by SQL queries. </a:t>
            </a:r>
          </a:p>
          <a:p>
            <a:r>
              <a:rPr lang="en-US" sz="2900" dirty="0"/>
              <a:t>Whenever data is needed for a given query it's retrieved from the Remote Disk storage, and cached in SSD and memory.</a:t>
            </a:r>
            <a:endParaRPr lang="en-IN" sz="2900" dirty="0"/>
          </a:p>
          <a:p>
            <a:r>
              <a:rPr lang="en-IN" sz="2900" dirty="0"/>
              <a:t>Cached data is only available until the VW is up, once VW is suspended, cache gets deleted.</a:t>
            </a:r>
          </a:p>
        </p:txBody>
      </p:sp>
    </p:spTree>
    <p:extLst>
      <p:ext uri="{BB962C8B-B14F-4D97-AF65-F5344CB8AC3E}">
        <p14:creationId xmlns:p14="http://schemas.microsoft.com/office/powerpoint/2010/main" val="285942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3152-FD78-4C72-AC37-574A3929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Local Disk Cache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716A-F6B9-40B2-8196-016C58E65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4221" cy="4667250"/>
          </a:xfrm>
        </p:spPr>
        <p:txBody>
          <a:bodyPr>
            <a:normAutofit/>
          </a:bodyPr>
          <a:lstStyle/>
          <a:p>
            <a:r>
              <a:rPr lang="en-IN" sz="2900" dirty="0"/>
              <a:t>Even works when we query subset of data that is available in Local disk cache.</a:t>
            </a:r>
          </a:p>
          <a:p>
            <a:pPr marL="0" indent="0">
              <a:buNone/>
            </a:pPr>
            <a:r>
              <a:rPr lang="en-IN" sz="2900" dirty="0"/>
              <a:t>    </a:t>
            </a:r>
            <a:r>
              <a:rPr lang="en-IN" sz="2900" dirty="0" err="1"/>
              <a:t>Eg.</a:t>
            </a:r>
            <a:r>
              <a:rPr lang="en-IN" sz="2900" dirty="0"/>
              <a:t> Suppose when we query 10k records for the first time, Local disk cache will hold this 10 k records data and next time if we try to query only 2k or 3k records which is subset of above 10k, it will fetch from Local disk cache itself.</a:t>
            </a:r>
          </a:p>
          <a:p>
            <a:r>
              <a:rPr lang="en-IN" sz="2900" dirty="0"/>
              <a:t>This Cache depends on the Virtual Warehouse Size we are using. </a:t>
            </a:r>
          </a:p>
          <a:p>
            <a:pPr marL="0" indent="0">
              <a:buNone/>
            </a:pPr>
            <a:r>
              <a:rPr lang="en-IN" sz="2900" dirty="0"/>
              <a:t>    </a:t>
            </a:r>
            <a:r>
              <a:rPr lang="en-IN" sz="2900" dirty="0" err="1"/>
              <a:t>Eg.</a:t>
            </a:r>
            <a:r>
              <a:rPr lang="en-IN" sz="2900" dirty="0"/>
              <a:t> X-Small  VW can’t hold Millions of records, but can fetch part of the data from Local disk cache and remaining from Remote disk.</a:t>
            </a:r>
          </a:p>
        </p:txBody>
      </p:sp>
    </p:spTree>
    <p:extLst>
      <p:ext uri="{BB962C8B-B14F-4D97-AF65-F5344CB8AC3E}">
        <p14:creationId xmlns:p14="http://schemas.microsoft.com/office/powerpoint/2010/main" val="182103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3152-FD78-4C72-AC37-574A3929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47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54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385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Caching in Snowflake       by                Janardhan Bandi</vt:lpstr>
      <vt:lpstr>Caching</vt:lpstr>
      <vt:lpstr>PowerPoint Presentation</vt:lpstr>
      <vt:lpstr>Results Cache</vt:lpstr>
      <vt:lpstr>Local Disk Cache</vt:lpstr>
      <vt:lpstr>Local Disk Cache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Ali Khan 18202</dc:creator>
  <cp:lastModifiedBy>Janardhana Bandi</cp:lastModifiedBy>
  <cp:revision>48</cp:revision>
  <dcterms:created xsi:type="dcterms:W3CDTF">2020-12-28T08:57:27Z</dcterms:created>
  <dcterms:modified xsi:type="dcterms:W3CDTF">2022-11-22T06:09:16Z</dcterms:modified>
</cp:coreProperties>
</file>