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81" r:id="rId3"/>
    <p:sldId id="257" r:id="rId4"/>
    <p:sldId id="256" r:id="rId5"/>
    <p:sldId id="258" r:id="rId6"/>
    <p:sldId id="261" r:id="rId7"/>
    <p:sldId id="263" r:id="rId8"/>
    <p:sldId id="262" r:id="rId9"/>
    <p:sldId id="280" r:id="rId10"/>
    <p:sldId id="266" r:id="rId11"/>
    <p:sldId id="277" r:id="rId12"/>
    <p:sldId id="268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26388-2FF6-40EF-9A22-117D7F18A29C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D9D3C-6BCC-4A0A-89FD-548351A23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5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D9D3C-6BCC-4A0A-89FD-548351A23C3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8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581C-4C77-4820-9C3C-8368A6F32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60E4-B6AF-474D-A5CE-A7CB7298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299B-E096-4544-83F2-A315FF6C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600B-641B-49F9-B81A-62D679CD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D2E4-6C86-4C4D-A294-C91EDB71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2AD-4D54-4636-83CD-C82A248D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C69B0-D80B-410A-9DB0-8BCC2BF10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2F2D-C190-45EF-86F8-F3BF883D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727F-B31D-4CCC-9F76-59869A9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B5E5-14E9-46C7-A1D0-946ACECC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2F7A6-A645-4FBB-81B9-4206E18C0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9FCF9-FECA-4F9C-A2C2-1F32C0C1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77FF-8DD8-4B8C-9424-3B844CF2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7EDE-B48E-46BD-9579-9CBB9E64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358F-D66E-4215-9CBE-372D7532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4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7617-CCA3-4812-B5D4-9B710D55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1701-6D7F-46B3-AEBE-A9BE6C07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9265-DD00-4ABC-B207-42B3D178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E1B9-2F26-4A43-BB35-085260E7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927B-EECE-4A09-8315-11A3FB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578-AF68-4629-865E-2A8E68DA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5538-6489-4D1B-AAB0-073EA91F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776D-D21C-43D6-95D1-FAFEDEB4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A4C3-3FED-4C6B-93BC-E94CFA2B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95E1-A50E-454D-87AB-053E259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8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107-40D5-4ADC-86E2-4FFC97FB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5D1-F30D-415A-8893-740B78F6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C301-8329-48EB-9B9B-8D14258C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C81E-3E9D-445D-B7E4-E953E2B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B3981-CDB6-44FD-9D08-5E701A89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F175-2A88-4357-A9A4-2719A871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1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5E9B-E934-428F-BFB1-65C57587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44AD9-129E-40B1-9977-9ABA74B2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F4F73-7345-46B8-A5DD-1BDC5E8C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0D7BB-8B0C-4D11-9F7D-A5361875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790BC-2930-4E04-91C5-D2A511A35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BA8C2-4E12-47D3-B722-A033BA5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C8A15-BCFB-401D-A0B0-22037B6D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20D0D-5B18-4569-B1CE-0FAB638E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71A9-4622-485B-837B-37B62C6C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CA3B9-9970-4B83-9CB2-143A5694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B75A9-3ACA-45D5-8E48-6E5491FC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63592-E7F3-4AF8-893C-FE05BF29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6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12F8-831A-4375-B7A1-310EC40E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B28EF-1042-45A7-A353-BE6CBA17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616A-6027-4542-BEC1-B4DE32F6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0AD8-2A58-4433-9C88-DA5A60E2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D6D7-3514-449A-8CA9-4D12C119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764DC-CFD9-4D84-BA95-B5CEFE07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3B7D-D5C6-4D95-B1B1-66A9537F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8050E-98DF-490C-82CF-175DE6D3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93D53-62B6-447A-A170-A39E8AC2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0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C56-BC16-4C1C-9036-552FFD72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B53B3-99CC-4FB2-9498-AE5193FF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EF12B-4D28-4CC8-9119-0EE77350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5379-57AA-4D9B-BE02-BC72DAE7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C6596-E4F2-405F-B1CA-79005B58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9DB2-A6D8-48C5-BC6D-7F51E3BA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83630-BFA6-4F35-BE7F-84A8D89D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72F3-FAE4-432A-B3A8-36B29D9E0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2893-0DF6-4BDE-96E6-C5EA9136B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7701-B49B-4CB9-822C-4E0B9F8F177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6D69-C44B-43F3-8525-40CDEFB0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7318-4F98-4272-BFFC-E17096BF9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3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4CEF-19E0-4AB0-8D36-C3714BAE3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151288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Micro-Partitions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and Clustering</a:t>
            </a:r>
            <a:endParaRPr lang="en-IN" dirty="0">
              <a:latin typeface="+mn-lt"/>
            </a:endParaRPr>
          </a:p>
        </p:txBody>
      </p:sp>
      <p:pic>
        <p:nvPicPr>
          <p:cNvPr id="3" name="Picture 2" descr="Snowflake Logo - NRInews24x7">
            <a:extLst>
              <a:ext uri="{FF2B5EF4-FFF2-40B4-BE49-F238E27FC236}">
                <a16:creationId xmlns:a16="http://schemas.microsoft.com/office/drawing/2014/main" id="{5068DA30-A1D1-A0BC-A27A-AF09D159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9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6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A06FA9-7E3B-40D4-96C5-4127CBFA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48" y="0"/>
            <a:ext cx="8991601" cy="47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940FC-B894-48EC-9C81-A8DF8E17E3CD}"/>
              </a:ext>
            </a:extLst>
          </p:cNvPr>
          <p:cNvSpPr txBox="1"/>
          <p:nvPr/>
        </p:nvSpPr>
        <p:spPr>
          <a:xfrm>
            <a:off x="245165" y="4987516"/>
            <a:ext cx="11701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is now stored and ordered based on the value of the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[name]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micro-partition 4 is now the only micro-partition that contains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[name]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values of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execute our earlier query now, the query pruning will reduce our target data down to just micro-partition 4, which means our query has less data to interpret and thus will perform more efficiently.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ustering Keys &amp; Clustered Tables — Snowflake Documentation">
            <a:extLst>
              <a:ext uri="{FF2B5EF4-FFF2-40B4-BE49-F238E27FC236}">
                <a16:creationId xmlns:a16="http://schemas.microsoft.com/office/drawing/2014/main" id="{7CF9021B-91BE-489B-815E-0FAAA881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0"/>
            <a:ext cx="7273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A5946-B196-40B6-B3B9-CB5276295380}"/>
              </a:ext>
            </a:extLst>
          </p:cNvPr>
          <p:cNvSpPr txBox="1"/>
          <p:nvPr/>
        </p:nvSpPr>
        <p:spPr>
          <a:xfrm>
            <a:off x="553767" y="4874553"/>
            <a:ext cx="33800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Or if we see </a:t>
            </a:r>
            <a:r>
              <a:rPr lang="en-US" sz="2000" i="1" dirty="0"/>
              <a:t>type </a:t>
            </a:r>
            <a:r>
              <a:rPr lang="en-US" sz="2000" dirty="0"/>
              <a:t>and </a:t>
            </a:r>
            <a:r>
              <a:rPr lang="en-US" sz="2000" i="1" dirty="0"/>
              <a:t>date </a:t>
            </a:r>
            <a:r>
              <a:rPr lang="en-US" sz="2000" dirty="0"/>
              <a:t>column getting frequently in where clause.. Then ALTER table to include both as cluster keys</a:t>
            </a:r>
          </a:p>
        </p:txBody>
      </p:sp>
    </p:spTree>
    <p:extLst>
      <p:ext uri="{BB962C8B-B14F-4D97-AF65-F5344CB8AC3E}">
        <p14:creationId xmlns:p14="http://schemas.microsoft.com/office/powerpoint/2010/main" val="37408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F2CC-B1E0-4DB6-8C41-D5B20BC3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124"/>
            <a:ext cx="9725025" cy="479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Cluster keys on a new table: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MY_TABLE 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number, 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name string,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country string,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CLUSTER BY (name);</a:t>
            </a:r>
          </a:p>
          <a:p>
            <a:pPr marL="0" indent="0" algn="l" fontAlgn="base">
              <a:buNone/>
            </a:pP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Cluster keys on existing table:</a:t>
            </a:r>
          </a:p>
          <a:p>
            <a:pPr marL="0" indent="0" algn="l" fontAlgn="base">
              <a:buNone/>
            </a:pPr>
            <a:endParaRPr lang="en-US" sz="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ALTER   TABLE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MY_TABLE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CLUSTER BY (name, date);</a:t>
            </a:r>
            <a:endParaRPr lang="en-IN" sz="1800" dirty="0"/>
          </a:p>
          <a:p>
            <a:endParaRPr lang="en-I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FC3E6-C105-D43F-C7C9-93C51F6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0"/>
            <a:ext cx="6013174" cy="739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Defining Cluster keys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5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CCC-BC44-4E8D-B57A-A093AF0C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9425"/>
            <a:ext cx="6013174" cy="739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Choosing Cluster Keys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379A2-B431-03AB-F17B-44F8E2E00E3A}"/>
              </a:ext>
            </a:extLst>
          </p:cNvPr>
          <p:cNvSpPr txBox="1"/>
          <p:nvPr/>
        </p:nvSpPr>
        <p:spPr>
          <a:xfrm>
            <a:off x="1066800" y="1535490"/>
            <a:ext cx="965835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cluster keys 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frequently used in Filter conditions (Where clause)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using as Join keys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Frequently used functions or expressions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Like </a:t>
            </a: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YEAR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(date), </a:t>
            </a: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SUBSTRING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(med_cd,1,6)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solidFill>
                <a:srgbClr val="000000"/>
              </a:solidFill>
              <a:latin typeface="inherit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Snowflake recommends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Define cluster keys on large tables and don’t on small tables.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Don’t define cluster keys on more than 4 columns.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0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5F41-1E58-FEE3-B69E-721DE685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2641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582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E03A-859B-484F-9C9B-B8583D71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How data is stored in micro partitions</a:t>
            </a:r>
          </a:p>
          <a:p>
            <a:r>
              <a:rPr lang="en-US" dirty="0"/>
              <a:t>Metadata of micro partitions</a:t>
            </a:r>
          </a:p>
          <a:p>
            <a:r>
              <a:rPr lang="en-US" dirty="0"/>
              <a:t>Benefits of micro partitions</a:t>
            </a:r>
          </a:p>
          <a:p>
            <a:r>
              <a:rPr lang="en-US" dirty="0"/>
              <a:t>Clustering (Cluster keys)</a:t>
            </a:r>
          </a:p>
          <a:p>
            <a:r>
              <a:rPr lang="en-US" dirty="0"/>
              <a:t>Defining Cluster keys</a:t>
            </a:r>
          </a:p>
          <a:p>
            <a:r>
              <a:rPr lang="en-US" dirty="0"/>
              <a:t>How to choose Cluster keys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1A8CF-FADB-4415-1D02-01261CAD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475"/>
            <a:ext cx="10515600" cy="10064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D4FCD-202B-4622-87F5-0035D177BB24}"/>
              </a:ext>
            </a:extLst>
          </p:cNvPr>
          <p:cNvSpPr txBox="1"/>
          <p:nvPr/>
        </p:nvSpPr>
        <p:spPr>
          <a:xfrm>
            <a:off x="489290" y="1540609"/>
            <a:ext cx="1051208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Snowflake has implemented a powerful and unique form of partitioning, called </a:t>
            </a:r>
            <a:r>
              <a:rPr lang="en-IN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micro-partitioning.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Micro-partitioning is automatically performed on all Snowflake tables.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Tables are transparently partitioned using the ordering of the data as it is inserted/loaded.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Micro-partitions are small in size (50 to 500 MB).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is compressed in micro partitions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Snowflake automatically determines the most efficient compression algorithm for the columns in each micro-partition.</a:t>
            </a:r>
            <a:endParaRPr lang="en-IN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3C3304-CCCD-6CA4-746C-FE3BE59D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7525"/>
            <a:ext cx="10515600" cy="7588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 partitions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D5774-E587-4BD0-9A50-8BC3C201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88"/>
            <a:ext cx="12192000" cy="64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7AB03-6693-483D-A224-472EABBF91E2}"/>
              </a:ext>
            </a:extLst>
          </p:cNvPr>
          <p:cNvSpPr txBox="1"/>
          <p:nvPr/>
        </p:nvSpPr>
        <p:spPr>
          <a:xfrm>
            <a:off x="5602458" y="6211669"/>
            <a:ext cx="619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 err="1">
                <a:latin typeface="Bahnschrift Light Condensed" panose="020B0502040204020203" pitchFamily="34" charset="0"/>
              </a:rPr>
              <a:t>Eg</a:t>
            </a:r>
            <a:r>
              <a:rPr lang="en-IN" sz="2000" u="sng" dirty="0">
                <a:latin typeface="Bahnschrift Light Condensed" panose="020B0502040204020203" pitchFamily="34" charset="0"/>
              </a:rPr>
              <a:t>: Observe how the </a:t>
            </a:r>
            <a:r>
              <a:rPr lang="en-IN" sz="2000" b="1" u="sng" dirty="0">
                <a:solidFill>
                  <a:schemeClr val="accent5">
                    <a:lumMod val="75000"/>
                  </a:schemeClr>
                </a:solidFill>
                <a:latin typeface="Bahnschrift Light Condensed" panose="020B0502040204020203" pitchFamily="34" charset="0"/>
              </a:rPr>
              <a:t>blue</a:t>
            </a:r>
            <a:r>
              <a:rPr lang="en-IN" sz="2000" u="sng" dirty="0">
                <a:latin typeface="Bahnschrift Light Condensed" panose="020B0502040204020203" pitchFamily="34" charset="0"/>
              </a:rPr>
              <a:t> coloured and </a:t>
            </a:r>
            <a:r>
              <a:rPr lang="en-IN" sz="2000" b="1" u="sng" dirty="0">
                <a:solidFill>
                  <a:srgbClr val="D60093"/>
                </a:solidFill>
                <a:latin typeface="Bahnschrift Light Condensed" panose="020B0502040204020203" pitchFamily="34" charset="0"/>
              </a:rPr>
              <a:t>magenta</a:t>
            </a:r>
            <a:r>
              <a:rPr lang="en-IN" sz="2000" u="sng" dirty="0">
                <a:latin typeface="Bahnschrift Light Condensed" panose="020B0502040204020203" pitchFamily="34" charset="0"/>
              </a:rPr>
              <a:t> coloured data stored</a:t>
            </a:r>
          </a:p>
        </p:txBody>
      </p:sp>
    </p:spTree>
    <p:extLst>
      <p:ext uri="{BB962C8B-B14F-4D97-AF65-F5344CB8AC3E}">
        <p14:creationId xmlns:p14="http://schemas.microsoft.com/office/powerpoint/2010/main" val="407736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7319AA-963D-4EB9-81F1-8C272B969D3A}"/>
              </a:ext>
            </a:extLst>
          </p:cNvPr>
          <p:cNvSpPr txBox="1"/>
          <p:nvPr/>
        </p:nvSpPr>
        <p:spPr>
          <a:xfrm>
            <a:off x="556591" y="1544223"/>
            <a:ext cx="1107881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Metadata is also maintained by Snowflake which Includes…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distinct values for each field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range of values for each field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useful information to improve performance.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Metadata is a key part of the Snowflake architecture as it allows queries to determine whether or not the data inside a micro-partition should be queried.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way, when a query is executed, it does not need to scan the entire dataset but instead only queries the micro-partitions that hold relevant data.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process is known as query pruning, as the data is pruned before the query itself is executed.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59F2C6-E1F4-D013-AE69-09EB531B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7525"/>
            <a:ext cx="10515600" cy="7588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Metadata of Micro partitions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9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9B6D7A1-DBDA-4F1F-BEF1-0EEF909E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1368" cy="5075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E1286-55FC-4D14-9D53-C74066EEDE1C}"/>
              </a:ext>
            </a:extLst>
          </p:cNvPr>
          <p:cNvSpPr txBox="1"/>
          <p:nvPr/>
        </p:nvSpPr>
        <p:spPr>
          <a:xfrm>
            <a:off x="9521368" y="2574157"/>
            <a:ext cx="27332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SELECT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 type, country</a:t>
            </a:r>
            <a:endParaRPr lang="en-US" sz="20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FROM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 MY_TABLE</a:t>
            </a:r>
            <a:endParaRPr lang="en-US" sz="2000" b="0" i="0" dirty="0">
              <a:solidFill>
                <a:srgbClr val="444444"/>
              </a:solidFill>
              <a:effectLst/>
              <a:latin typeface="Source Code Pro"/>
            </a:endParaRPr>
          </a:p>
          <a:p>
            <a:pPr algn="l" fontAlgn="base"/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WHERE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 name = "</a:t>
            </a:r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Y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“</a:t>
            </a:r>
            <a:r>
              <a:rPr lang="en-US" sz="2000" dirty="0">
                <a:solidFill>
                  <a:srgbClr val="AAAAAA"/>
                </a:solidFill>
                <a:latin typeface="Source Code Pro"/>
              </a:rPr>
              <a:t>;</a:t>
            </a:r>
            <a:endParaRPr lang="en-US" sz="2000" b="0" i="0" dirty="0">
              <a:solidFill>
                <a:srgbClr val="AAAAAA"/>
              </a:solidFill>
              <a:effectLst/>
              <a:latin typeface="Source Code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5CFA9-E090-4FC9-91E3-E81310602F79}"/>
              </a:ext>
            </a:extLst>
          </p:cNvPr>
          <p:cNvSpPr txBox="1"/>
          <p:nvPr/>
        </p:nvSpPr>
        <p:spPr>
          <a:xfrm>
            <a:off x="182217" y="5237417"/>
            <a:ext cx="10233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The only micro-partitions that match this criterion are micro-partitions 3 and 4. The query pruning has reduced our total dataset to just these two partitions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74E5D4-44BC-4C6E-97AF-617F92F4A46B}"/>
              </a:ext>
            </a:extLst>
          </p:cNvPr>
          <p:cNvSpPr/>
          <p:nvPr/>
        </p:nvSpPr>
        <p:spPr>
          <a:xfrm>
            <a:off x="6211797" y="1258957"/>
            <a:ext cx="3048000" cy="347207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34CC8-4B62-4BEB-9747-4491559F17B5}"/>
              </a:ext>
            </a:extLst>
          </p:cNvPr>
          <p:cNvSpPr txBox="1"/>
          <p:nvPr/>
        </p:nvSpPr>
        <p:spPr>
          <a:xfrm>
            <a:off x="182217" y="5888719"/>
            <a:ext cx="10513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And only the [type] and [country] fields are required in the query output, any part of micro-partitions that do not contain data for these columns would also be pruned. </a:t>
            </a:r>
          </a:p>
          <a:p>
            <a:r>
              <a:rPr lang="en-IN" i="1" dirty="0"/>
              <a:t>	i.e. When the micro-partitions themselves are queried, only the required columns are queried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7EAA9E-C163-4201-899B-863A9118EEC5}"/>
              </a:ext>
            </a:extLst>
          </p:cNvPr>
          <p:cNvSpPr/>
          <p:nvPr/>
        </p:nvSpPr>
        <p:spPr>
          <a:xfrm>
            <a:off x="7084864" y="1885638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CA6803-5C7D-4C90-A2CE-5ECF55577EC2}"/>
              </a:ext>
            </a:extLst>
          </p:cNvPr>
          <p:cNvCxnSpPr>
            <a:cxnSpLocks/>
          </p:cNvCxnSpPr>
          <p:nvPr/>
        </p:nvCxnSpPr>
        <p:spPr>
          <a:xfrm>
            <a:off x="7450111" y="2053652"/>
            <a:ext cx="2883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E5F9487-D4EA-4605-AC67-916989A95E8E}"/>
              </a:ext>
            </a:extLst>
          </p:cNvPr>
          <p:cNvSpPr/>
          <p:nvPr/>
        </p:nvSpPr>
        <p:spPr>
          <a:xfrm>
            <a:off x="7132333" y="3132322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1CBB30-1D42-42C5-B05D-71159CA62BAE}"/>
              </a:ext>
            </a:extLst>
          </p:cNvPr>
          <p:cNvCxnSpPr>
            <a:cxnSpLocks/>
          </p:cNvCxnSpPr>
          <p:nvPr/>
        </p:nvCxnSpPr>
        <p:spPr>
          <a:xfrm flipV="1">
            <a:off x="7350945" y="2627178"/>
            <a:ext cx="99166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C2C6EA8-2C72-4662-8AFB-DE5543936143}"/>
              </a:ext>
            </a:extLst>
          </p:cNvPr>
          <p:cNvSpPr/>
          <p:nvPr/>
        </p:nvSpPr>
        <p:spPr>
          <a:xfrm>
            <a:off x="8421483" y="1903127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16E2BC-FB77-4FD7-878E-4A52B439F176}"/>
              </a:ext>
            </a:extLst>
          </p:cNvPr>
          <p:cNvCxnSpPr>
            <a:cxnSpLocks/>
          </p:cNvCxnSpPr>
          <p:nvPr/>
        </p:nvCxnSpPr>
        <p:spPr>
          <a:xfrm>
            <a:off x="8786730" y="2071141"/>
            <a:ext cx="2883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4E6B0B-D627-4BA4-A889-E97B4B4CC7F6}"/>
              </a:ext>
            </a:extLst>
          </p:cNvPr>
          <p:cNvSpPr/>
          <p:nvPr/>
        </p:nvSpPr>
        <p:spPr>
          <a:xfrm>
            <a:off x="8468952" y="3149811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E726D0-521E-4014-AB4A-0B3209F3AE6E}"/>
              </a:ext>
            </a:extLst>
          </p:cNvPr>
          <p:cNvCxnSpPr>
            <a:cxnSpLocks/>
          </p:cNvCxnSpPr>
          <p:nvPr/>
        </p:nvCxnSpPr>
        <p:spPr>
          <a:xfrm flipV="1">
            <a:off x="8687564" y="2644667"/>
            <a:ext cx="99166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25" grpId="0" animBg="1"/>
      <p:bldP spid="40" grpId="0" animBg="1"/>
      <p:bldP spid="48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A998-F280-46EC-B35D-CBBD459F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580291"/>
            <a:ext cx="10410825" cy="428710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contrast to traditional static partitioning, Snowflake micro-partitions are derived automatically; they don’t need to be explicitly defined up-front or maintained by users.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Micro-partitions are small in size (50 to 500 MB), which enables extremely efficient DML and fine-grained pruning for faster queries.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Columns are stored independently within micro-partitions, often referred to as columnar storage. This enables efficient scanning of individual columns; only the columns referenced by a query are scanned.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Columns are also compressed individually within micro-partitions, this optimizes the storage cost.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FFD7EE-A18C-B98E-6DB2-4DF9D910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36575"/>
            <a:ext cx="7200900" cy="7397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Micro partitioning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CCC-BC44-4E8D-B57A-A093AF0C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675"/>
            <a:ext cx="6013174" cy="7397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379A2-B431-03AB-F17B-44F8E2E00E3A}"/>
              </a:ext>
            </a:extLst>
          </p:cNvPr>
          <p:cNvSpPr txBox="1"/>
          <p:nvPr/>
        </p:nvSpPr>
        <p:spPr>
          <a:xfrm>
            <a:off x="838200" y="1610201"/>
            <a:ext cx="9658350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 is a key factor in query performance, It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reduces the scanning of micro partitions.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clustering key is a subset of columns in a table that are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explicitly designated to co-locate the data in the table in the micro-partitions.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the data will be stored in micro partitions in the order of inserting records, then will be realigned based on the cluster keys.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choose proper Cluster keys.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define cluster keys on multiple columns as well.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modify the cluster keys based on our requirements, this is called as re-clustering.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Re-clustering consumes credits, number of credits consumed depends on the size of the table.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2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2F882-0B76-46D2-9EBF-D5FE0193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7" y="123825"/>
            <a:ext cx="6086475" cy="3305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3776B-242D-46FA-8D31-169B25A7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99" y="3428999"/>
            <a:ext cx="5582363" cy="330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C856B9-D5F2-43AC-A36F-8500E03168BF}"/>
              </a:ext>
            </a:extLst>
          </p:cNvPr>
          <p:cNvSpPr txBox="1"/>
          <p:nvPr/>
        </p:nvSpPr>
        <p:spPr>
          <a:xfrm>
            <a:off x="498384" y="4265979"/>
            <a:ext cx="50864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roxima-nova"/>
              </a:rPr>
              <a:t>Clustering Keys : </a:t>
            </a:r>
          </a:p>
          <a:p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In this second example, lets say we clustered our dataset based on the 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[Name]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 field, as this was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roxima-nova"/>
              </a:rPr>
              <a:t>the frequently used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key field used in our queries in WHERE CLAUSE / JOIN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802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Light Condensed</vt:lpstr>
      <vt:lpstr>Calibri</vt:lpstr>
      <vt:lpstr>Calibri Light</vt:lpstr>
      <vt:lpstr>inherit</vt:lpstr>
      <vt:lpstr>proxima-nova</vt:lpstr>
      <vt:lpstr>Source Code Pro</vt:lpstr>
      <vt:lpstr>Office Theme</vt:lpstr>
      <vt:lpstr> Micro-Partitions and Clustering</vt:lpstr>
      <vt:lpstr>Agenda</vt:lpstr>
      <vt:lpstr>Micro partitions</vt:lpstr>
      <vt:lpstr>PowerPoint Presentation</vt:lpstr>
      <vt:lpstr>Metadata of Micro partitions</vt:lpstr>
      <vt:lpstr>PowerPoint Presentation</vt:lpstr>
      <vt:lpstr>Benefits of Micro partitioning</vt:lpstr>
      <vt:lpstr>Clustering</vt:lpstr>
      <vt:lpstr>PowerPoint Presentation</vt:lpstr>
      <vt:lpstr>PowerPoint Presentation</vt:lpstr>
      <vt:lpstr>PowerPoint Presentation</vt:lpstr>
      <vt:lpstr>Defining Cluster keys</vt:lpstr>
      <vt:lpstr>Choosing Cluster Keys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150</cp:revision>
  <dcterms:created xsi:type="dcterms:W3CDTF">2020-08-05T08:10:31Z</dcterms:created>
  <dcterms:modified xsi:type="dcterms:W3CDTF">2022-11-25T10:47:44Z</dcterms:modified>
</cp:coreProperties>
</file>