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4" r:id="rId5"/>
    <p:sldId id="265" r:id="rId6"/>
    <p:sldId id="272" r:id="rId7"/>
    <p:sldId id="271" r:id="rId8"/>
    <p:sldId id="268" r:id="rId9"/>
    <p:sldId id="266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28FD-6699-4579-8ECF-3310E6C17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CDA39-04F2-409F-BD83-7FF20CDE2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F0228-B5D7-4E19-B15C-115591F5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5AB63-84AE-48E2-A1EC-0C8F746B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CE0F-1ADC-4529-A408-36FDF2B4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53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13FA-4710-46C0-8A08-247043AF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9CF97-75CC-451B-BD24-B6252C063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54D44-B509-4C68-A4CC-8BF1DD63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26A29-179C-4E9E-8A82-079D7741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09BC2-D44D-456C-A593-66BAD0F2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66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F21B8-8AC4-42DB-BEC1-1E9175454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98040-EC4A-4282-A2F3-AAC412A70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C753C-5613-4A34-935D-5CCE2F62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3E52B-E284-4480-8EC3-A44C293B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4250D-8CAB-4369-8E17-4DB4CB95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3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92BE-6E7B-4774-B080-EC0F312B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A1E5-84BF-4D46-A0A0-A6DB505FB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DC8C-35D1-44F3-9E1A-A5AA0A12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AF376-DBB9-4738-A20B-9913F250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D7E24-DCAD-42B0-BE01-5BCDB64B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99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FB49-CEF2-414A-B88D-BCCF38D4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AE055-E9C6-47B7-ABD7-6419DFE8C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F72E9-88C1-4D55-A770-CA3CE49E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1A64A-DC0C-4714-9950-F7A5E86A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D9AC9-E9C5-4DC0-BEFB-8E52F79B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40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3677-B006-4730-A21A-B88BDC10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B74D9-35CA-4CED-B355-638E2A813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EDF74-B03D-4EBD-AC9B-C5784F6D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1A27A-D3C1-4CC5-817E-B507FD19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B488C-1880-42A4-9EDE-AFDB51EA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CD070-02D4-4A87-BDC2-AB6E4C1F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93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97C5-46BC-4939-AC34-25DCD845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6B85E-3449-44E1-B74F-F27644AB0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D64D9-1A95-4B37-8B61-8FDEF00DC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8DD02-27AD-4B95-868D-8200492ED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A944F-3354-4874-B1EF-783AD0557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CF826-6140-4FD2-9AA0-EAA832AD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99CE-C50D-406C-B7CD-79763CB2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18E86-5169-4025-B3DD-2858AD41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60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9873-D21D-4210-8E8E-4B9515C9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54B42-9150-4B7B-97E0-D9502BA7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691C5-2138-4330-9664-8CEC724B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E6A12-7D75-4FC3-B21C-8E971903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94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41F43-815A-4C7E-BD92-83707E57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D03D3-020C-4F25-A551-FCD17796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6C8EA-F73D-4420-BD99-8EEC624F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39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9414-E3D8-4E8E-8693-1D8AA300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AC47B-B180-4A13-93BF-C84ED6748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83B98-D453-417C-B217-70F45A96D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42572-AC78-476A-9695-53FF72E4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C50FD-B512-40FB-8B3C-7A2B7FBC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F7AFC-AB8E-4B93-9969-97BC6959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96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DB3C-BEED-416C-81B5-DEC02660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30D0F-FE74-4085-A67B-5F830AE8B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59AF8-6BA2-4A64-80C3-7FC7448F2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B00AD-8A5F-42E6-BDA9-F540F6B7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5EC8F-8FA9-44D9-BDAA-20EE67D0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2F4A7-D085-4AAD-8AF4-DBA8C614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41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CF3E9-34E4-4A89-A711-0C63CE19B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2E9AA-357B-48F2-9D8E-9D1547700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3D20E-9398-4C26-9A07-9F26B7AEC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FF845-C8D2-4283-9432-B9F609B9952E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59B56-64D0-42BB-99D7-0CA78ADBB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BD06F-28D6-498A-B740-5F466EA34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85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279E-7C3A-47B7-8069-71CC76C6E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64" y="3895163"/>
            <a:ext cx="8821271" cy="860613"/>
          </a:xfrm>
        </p:spPr>
        <p:txBody>
          <a:bodyPr>
            <a:noAutofit/>
          </a:bodyPr>
          <a:lstStyle/>
          <a:p>
            <a:r>
              <a:rPr lang="en-IN" sz="5400" b="0" i="0" dirty="0">
                <a:effectLst/>
                <a:latin typeface="Helvetica" panose="020B0604020202020204" pitchFamily="34" charset="0"/>
              </a:rPr>
              <a:t>Data Loading in Snowflake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	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     			</a:t>
            </a:r>
            <a:r>
              <a:rPr lang="en-IN" sz="3200" b="0" i="0" dirty="0">
                <a:effectLst/>
                <a:latin typeface="Helvetica" panose="020B0604020202020204" pitchFamily="34" charset="0"/>
              </a:rPr>
              <a:t>by</a:t>
            </a:r>
            <a:br>
              <a:rPr lang="en-IN" sz="3200" b="0" i="0" dirty="0">
                <a:effectLst/>
                <a:latin typeface="Helvetica" panose="020B0604020202020204" pitchFamily="34" charset="0"/>
              </a:rPr>
            </a:br>
            <a:r>
              <a:rPr lang="en-IN" sz="3200" b="0" i="0" dirty="0">
                <a:effectLst/>
                <a:latin typeface="Helvetica" panose="020B0604020202020204" pitchFamily="34" charset="0"/>
              </a:rPr>
              <a:t>			    		      Janardhan Bandi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13551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279E-7C3A-47B7-8069-71CC76C6E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64" y="4361327"/>
            <a:ext cx="8821271" cy="860613"/>
          </a:xfrm>
        </p:spPr>
        <p:txBody>
          <a:bodyPr>
            <a:noAutofit/>
          </a:bodyPr>
          <a:lstStyle/>
          <a:p>
            <a:r>
              <a:rPr lang="en-IN" sz="6600" b="0" i="0" dirty="0">
                <a:effectLst/>
                <a:latin typeface="Helvetica" panose="020B0604020202020204" pitchFamily="34" charset="0"/>
              </a:rPr>
              <a:t>Thank You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	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     			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2594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C9BB-FF26-4063-AEFE-0B719BB3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05C63"/>
                </a:solidFill>
                <a:latin typeface="Helvetica" panose="020B0604020202020204" pitchFamily="34" charset="0"/>
              </a:rPr>
              <a:t>Agenda</a:t>
            </a:r>
            <a:endParaRPr lang="en-IN" dirty="0">
              <a:solidFill>
                <a:srgbClr val="505C63"/>
              </a:solidFill>
              <a:latin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2B620-4D94-4D21-BADD-8EB16A195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Types</a:t>
            </a:r>
          </a:p>
          <a:p>
            <a:r>
              <a:rPr lang="en-US" dirty="0"/>
              <a:t>Bulk Loading v/s Continuous Loading</a:t>
            </a:r>
          </a:p>
          <a:p>
            <a:r>
              <a:rPr lang="en-US" dirty="0"/>
              <a:t>Copy Command</a:t>
            </a:r>
          </a:p>
          <a:p>
            <a:r>
              <a:rPr lang="en-US" dirty="0"/>
              <a:t>Transforming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71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Load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86BF-821E-40A9-8D30-E5C1F3CB6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dirty="0"/>
              <a:t>Bulk loading using Copy</a:t>
            </a:r>
          </a:p>
          <a:p>
            <a:pPr marL="514350" indent="-514350">
              <a:buAutoNum type="arabicPeriod"/>
            </a:pPr>
            <a:r>
              <a:rPr lang="en-IN" dirty="0"/>
              <a:t>Continuous loading using </a:t>
            </a:r>
            <a:r>
              <a:rPr lang="en-IN" dirty="0" err="1"/>
              <a:t>Snowpipe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762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93E74-2A9E-48D6-9DF4-DFACCAC2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05C63"/>
                </a:solidFill>
                <a:latin typeface="Helvetica" panose="020B0604020202020204" pitchFamily="34" charset="0"/>
              </a:rPr>
              <a:t>Bulk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dirty="0">
                <a:solidFill>
                  <a:srgbClr val="505C63"/>
                </a:solidFill>
                <a:latin typeface="Helvetica" panose="020B0604020202020204" pitchFamily="34" charset="0"/>
              </a:rPr>
              <a:t>Loading Using the COPY Command</a:t>
            </a:r>
            <a:endParaRPr lang="en-IN" dirty="0">
              <a:solidFill>
                <a:srgbClr val="505C63"/>
              </a:solidFill>
              <a:latin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6AF9E-59E0-4EF6-B760-18010B383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This option enables loading batches of data from files already available in cloud storage(External Stages)</a:t>
            </a:r>
          </a:p>
          <a:p>
            <a:r>
              <a:rPr lang="en-US" dirty="0">
                <a:solidFill>
                  <a:srgbClr val="000000"/>
                </a:solidFill>
              </a:rPr>
              <a:t>We have to create Storage Integration objects to extract data from these cloud storages.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(Or)</a:t>
            </a:r>
          </a:p>
          <a:p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</a:rPr>
              <a:t>opying data files from a local machine to an Internal  Stage(i.e. Snowflake) before loading the data into table.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Bulk loading uses virtual warehouses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Users are required to size the warehouse appropriately to accommodate expected loads using the COPY command.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079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AAE3-8D22-4A82-97C8-76E7DBE5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5440"/>
          </a:xfrm>
        </p:spPr>
        <p:txBody>
          <a:bodyPr/>
          <a:lstStyle/>
          <a:p>
            <a:r>
              <a:rPr lang="en-IN" dirty="0">
                <a:solidFill>
                  <a:srgbClr val="505C63"/>
                </a:solidFill>
                <a:latin typeface="Helvetica" panose="020B0604020202020204" pitchFamily="34" charset="0"/>
              </a:rPr>
              <a:t>Continuous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IN" dirty="0">
                <a:solidFill>
                  <a:srgbClr val="505C63"/>
                </a:solidFill>
                <a:latin typeface="Helvetica" panose="020B0604020202020204" pitchFamily="34" charset="0"/>
              </a:rPr>
              <a:t>Loading Using </a:t>
            </a:r>
            <a:r>
              <a:rPr lang="en-IN" dirty="0" err="1">
                <a:solidFill>
                  <a:srgbClr val="505C63"/>
                </a:solidFill>
                <a:latin typeface="Helvetica" panose="020B0604020202020204" pitchFamily="34" charset="0"/>
              </a:rPr>
              <a:t>Snowpipe</a:t>
            </a:r>
            <a:endParaRPr lang="en-IN" dirty="0">
              <a:solidFill>
                <a:srgbClr val="505C63"/>
              </a:solidFill>
              <a:latin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10C9D-1189-4CC6-9B17-845D253B1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931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Designed to load small volumes of data (i.e. micro-batches) and incrementally make them available for analysis. </a:t>
            </a:r>
          </a:p>
          <a:p>
            <a:r>
              <a:rPr lang="en-US" dirty="0">
                <a:solidFill>
                  <a:srgbClr val="000000"/>
                </a:solidFill>
              </a:rPr>
              <a:t>Live or real time data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</a:rPr>
              <a:t>Snowpipe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loads data within minutes after files are added to a stage and submitted for ingestion.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This ensures users have the latest data for business analysis.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</a:rPr>
              <a:t>Snowpipe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uses compute resources provided by Snowflake, It is a serverless task and there will be separate charge for these serverless tasks.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The COPY statement in the pipe definition supports the same COPY transformation options as when bulk loading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664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085C6-1EE4-AAD0-7A13-2A7AA695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505C63"/>
                </a:solidFill>
                <a:latin typeface="Helvetica" panose="020B0604020202020204" pitchFamily="34" charset="0"/>
              </a:rPr>
              <a:t>COPY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CF087-9E78-2D7A-F4A9-B8F0EC271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COPY INTO TABLENAME</a:t>
            </a:r>
          </a:p>
          <a:p>
            <a:pPr marL="0" indent="0">
              <a:buNone/>
            </a:pPr>
            <a:r>
              <a:rPr lang="en-IN" dirty="0"/>
              <a:t>	FROM @STAGE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file_format</a:t>
            </a:r>
            <a:r>
              <a:rPr lang="en-IN" dirty="0"/>
              <a:t>= (…)</a:t>
            </a:r>
          </a:p>
          <a:p>
            <a:pPr marL="0" indent="0">
              <a:buNone/>
            </a:pPr>
            <a:r>
              <a:rPr lang="en-IN" dirty="0"/>
              <a:t>	files = (filename1, filename2 …)</a:t>
            </a:r>
          </a:p>
          <a:p>
            <a:pPr marL="0" indent="0">
              <a:buNone/>
            </a:pPr>
            <a:r>
              <a:rPr lang="en-IN" dirty="0"/>
              <a:t>	(or)</a:t>
            </a:r>
          </a:p>
          <a:p>
            <a:pPr marL="0" indent="0">
              <a:buNone/>
            </a:pPr>
            <a:r>
              <a:rPr lang="en-IN" dirty="0"/>
              <a:t>	pattern = ‘.*</a:t>
            </a:r>
            <a:r>
              <a:rPr lang="en-IN" dirty="0" err="1"/>
              <a:t>filepattern</a:t>
            </a:r>
            <a:r>
              <a:rPr lang="en-IN" dirty="0"/>
              <a:t>.*’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other_optional_props</a:t>
            </a:r>
            <a:r>
              <a:rPr lang="en-IN" i="1" dirty="0"/>
              <a:t> ;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97222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0D973C-D28A-4503-BD93-ABECFD13B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921" y="1717582"/>
            <a:ext cx="9783224" cy="48351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8A5B82D-27D0-2EBF-74EF-96AF1A4B4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</p:spPr>
        <p:txBody>
          <a:bodyPr/>
          <a:lstStyle/>
          <a:p>
            <a:r>
              <a:rPr lang="en-IN" dirty="0">
                <a:solidFill>
                  <a:srgbClr val="505C63"/>
                </a:solidFill>
                <a:latin typeface="Helvetica" panose="020B0604020202020204" pitchFamily="34" charset="0"/>
              </a:rPr>
              <a:t>COPY Command</a:t>
            </a:r>
          </a:p>
        </p:txBody>
      </p:sp>
    </p:spTree>
    <p:extLst>
      <p:ext uri="{BB962C8B-B14F-4D97-AF65-F5344CB8AC3E}">
        <p14:creationId xmlns:p14="http://schemas.microsoft.com/office/powerpoint/2010/main" val="373947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7853-FEE5-4D0A-8710-55513231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Other ways to load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96348-6CDE-4990-8A47-0F62C698B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By using ETL tools like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</a:rPr>
              <a:t>Matellion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</a:rPr>
              <a:t>Datastage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Informatica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</a:rPr>
              <a:t>Hevo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Azure Data Factory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Azure Synapse </a:t>
            </a:r>
            <a:r>
              <a:rPr lang="en-US" dirty="0" err="1">
                <a:solidFill>
                  <a:srgbClr val="000000"/>
                </a:solidFill>
              </a:rPr>
              <a:t>etc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079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CB8F-C2D6-40FC-B658-CF3028015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Simple Transformations During Data Load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AB7BF-41D2-4AFA-92A6-D6403A818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Snowflake supports transforming data while loading it into a table using the COPY command. Options include: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Column reordering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Column omission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String operations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Other functions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Sequence numbers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Auto increment fields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448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351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Office Theme</vt:lpstr>
      <vt:lpstr>Data Loading in Snowflake           by                Janardhan Bandi</vt:lpstr>
      <vt:lpstr>Agenda</vt:lpstr>
      <vt:lpstr>Load Types</vt:lpstr>
      <vt:lpstr>Bulk Loading Using the COPY Command</vt:lpstr>
      <vt:lpstr>Continuous Loading Using Snowpipe</vt:lpstr>
      <vt:lpstr>COPY Command</vt:lpstr>
      <vt:lpstr>COPY Command</vt:lpstr>
      <vt:lpstr>Other ways to load Data</vt:lpstr>
      <vt:lpstr>Simple Transformations During Data Load</vt:lpstr>
      <vt:lpstr>Thank You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Janardhana Bandi</dc:creator>
  <cp:lastModifiedBy>Janardhana Bandi</cp:lastModifiedBy>
  <cp:revision>59</cp:revision>
  <dcterms:created xsi:type="dcterms:W3CDTF">2021-01-16T07:18:07Z</dcterms:created>
  <dcterms:modified xsi:type="dcterms:W3CDTF">2022-11-22T13:53:24Z</dcterms:modified>
</cp:coreProperties>
</file>