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6" r:id="rId4"/>
    <p:sldId id="271" r:id="rId5"/>
    <p:sldId id="258" r:id="rId6"/>
    <p:sldId id="259" r:id="rId7"/>
    <p:sldId id="260" r:id="rId8"/>
    <p:sldId id="277" r:id="rId9"/>
    <p:sldId id="262" r:id="rId10"/>
    <p:sldId id="261" r:id="rId11"/>
    <p:sldId id="272" r:id="rId12"/>
    <p:sldId id="269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nowflake.com/en/sql-reference/sql/create-stag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706" y="3913093"/>
            <a:ext cx="8821271" cy="860613"/>
          </a:xfrm>
        </p:spPr>
        <p:txBody>
          <a:bodyPr>
            <a:noAutofit/>
          </a:bodyPr>
          <a:lstStyle/>
          <a:p>
            <a:r>
              <a:rPr lang="en-IN" sz="6600" b="0" i="0" dirty="0">
                <a:effectLst/>
                <a:latin typeface="Helvetica" panose="020B0604020202020204" pitchFamily="34" charset="0"/>
              </a:rPr>
              <a:t>Stages in Snowflake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185E-96AE-4C1A-952F-B0174F5C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299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Named Internal Stage (@)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57AA-3494-4A7C-825E-49A0BA2D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26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named internal stage is a database object created in a schema</a:t>
            </a:r>
          </a:p>
          <a:p>
            <a:r>
              <a:rPr lang="en-US" dirty="0"/>
              <a:t>To store files that are staged and managed by one or more users and loaded into one or more tables. </a:t>
            </a:r>
          </a:p>
          <a:p>
            <a:r>
              <a:rPr lang="en-US" dirty="0"/>
              <a:t>Create stages using the CREATE STAGE command (similar to external stages)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CREATE OR REPLACE STAGE </a:t>
            </a:r>
            <a:r>
              <a:rPr lang="en-US" dirty="0" err="1">
                <a:solidFill>
                  <a:srgbClr val="000000"/>
                </a:solidFill>
              </a:rPr>
              <a:t>MYDB.internal_stages.sample_stage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83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3202-BCB4-561C-7989-967DEF00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2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505C63"/>
                </a:solidFill>
                <a:latin typeface="Helvetica" panose="020B0604020202020204" pitchFamily="34" charset="0"/>
              </a:rPr>
              <a:t>Staging Data Files from a Local File System</a:t>
            </a:r>
            <a:endParaRPr lang="en-IN" sz="4000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F936-2E4D-F70C-550A-30D5A987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42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Linux or macOS:</a:t>
            </a:r>
          </a:p>
          <a:p>
            <a:pPr marL="0" indent="0">
              <a:buNone/>
            </a:pPr>
            <a:r>
              <a:rPr lang="en-IN" dirty="0"/>
              <a:t>put file:///data/data.csv @~/staged;</a:t>
            </a:r>
          </a:p>
          <a:p>
            <a:pPr marL="0" indent="0">
              <a:buNone/>
            </a:pPr>
            <a:r>
              <a:rPr lang="en-IN" dirty="0"/>
              <a:t>put file:///data/data.csv @%mytable;</a:t>
            </a:r>
          </a:p>
          <a:p>
            <a:pPr marL="0" indent="0">
              <a:buNone/>
            </a:pPr>
            <a:r>
              <a:rPr lang="en-IN" dirty="0"/>
              <a:t>put file:///data/data.csv @my_stage;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Windows:</a:t>
            </a:r>
          </a:p>
          <a:p>
            <a:pPr marL="0" indent="0">
              <a:buNone/>
            </a:pPr>
            <a:r>
              <a:rPr lang="en-IN" dirty="0"/>
              <a:t>put file://c:\data\data.csv @~/staged;</a:t>
            </a:r>
          </a:p>
          <a:p>
            <a:pPr marL="0" indent="0">
              <a:buNone/>
            </a:pPr>
            <a:r>
              <a:rPr lang="en-IN" dirty="0"/>
              <a:t>put file://c:\data\data.csv @%mytable;</a:t>
            </a:r>
          </a:p>
          <a:p>
            <a:pPr marL="0" indent="0">
              <a:buNone/>
            </a:pPr>
            <a:r>
              <a:rPr lang="en-IN" dirty="0"/>
              <a:t>put file://c:\data\data.csv @my_stage;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901CE-AEFF-1EB2-6650-81B66D45E238}"/>
              </a:ext>
            </a:extLst>
          </p:cNvPr>
          <p:cNvSpPr txBox="1"/>
          <p:nvPr/>
        </p:nvSpPr>
        <p:spPr>
          <a:xfrm>
            <a:off x="7583244" y="2761130"/>
            <a:ext cx="3541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Listing Files:</a:t>
            </a:r>
          </a:p>
          <a:p>
            <a:r>
              <a:rPr lang="da-DK" sz="2400" dirty="0"/>
              <a:t>list @~;</a:t>
            </a:r>
          </a:p>
          <a:p>
            <a:r>
              <a:rPr lang="da-DK" sz="2400" dirty="0"/>
              <a:t>list @%mytable;</a:t>
            </a:r>
          </a:p>
          <a:p>
            <a:r>
              <a:rPr lang="da-DK" sz="2400" dirty="0"/>
              <a:t>list @my_stage;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853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loading overview">
            <a:extLst>
              <a:ext uri="{FF2B5EF4-FFF2-40B4-BE49-F238E27FC236}">
                <a16:creationId xmlns:a16="http://schemas.microsoft.com/office/drawing/2014/main" id="{F95A46EE-CDAC-441E-BBF6-0BA12E4C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71" y="618564"/>
            <a:ext cx="8720157" cy="562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8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B739-0892-0E89-D4BC-EF568360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Copying data from Internal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8392-A36D-9FB2-D94B-E9B8CA43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56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User Stage:</a:t>
            </a:r>
          </a:p>
          <a:p>
            <a:pPr marL="0" indent="0">
              <a:buNone/>
            </a:pPr>
            <a:r>
              <a:rPr lang="en-US" dirty="0"/>
              <a:t>To Load all files prefixed with staged in your user stage,</a:t>
            </a:r>
          </a:p>
          <a:p>
            <a:pPr marL="0" indent="0">
              <a:buNone/>
            </a:pPr>
            <a:r>
              <a:rPr lang="en-US" sz="2400" i="1" dirty="0"/>
              <a:t>copy into </a:t>
            </a:r>
            <a:r>
              <a:rPr lang="en-US" sz="2400" i="1" dirty="0" err="1"/>
              <a:t>mytable</a:t>
            </a:r>
            <a:r>
              <a:rPr lang="en-US" sz="2400" i="1" dirty="0"/>
              <a:t> from @~/staged </a:t>
            </a:r>
          </a:p>
          <a:p>
            <a:pPr marL="0" indent="0">
              <a:buNone/>
            </a:pPr>
            <a:r>
              <a:rPr lang="en-US" sz="2400" i="1" dirty="0" err="1"/>
              <a:t>file_format</a:t>
            </a:r>
            <a:r>
              <a:rPr lang="en-US" sz="2400" i="1" dirty="0"/>
              <a:t> = (type = csv </a:t>
            </a:r>
            <a:r>
              <a:rPr lang="en-US" sz="2400" i="1" dirty="0" err="1"/>
              <a:t>field_delimiter</a:t>
            </a:r>
            <a:r>
              <a:rPr lang="en-US" sz="2400" i="1" dirty="0"/>
              <a:t> = '|' </a:t>
            </a:r>
            <a:r>
              <a:rPr lang="en-US" sz="2400" i="1" dirty="0" err="1"/>
              <a:t>skip_header</a:t>
            </a:r>
            <a:r>
              <a:rPr lang="en-US" sz="2400" i="1" dirty="0"/>
              <a:t> = 1);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Table Stage:</a:t>
            </a:r>
          </a:p>
          <a:p>
            <a:pPr marL="0" indent="0">
              <a:buNone/>
            </a:pPr>
            <a:r>
              <a:rPr lang="en-US" dirty="0"/>
              <a:t>To load all files in the stage for the customer table,</a:t>
            </a:r>
          </a:p>
          <a:p>
            <a:pPr marL="0" indent="0">
              <a:buNone/>
            </a:pPr>
            <a:r>
              <a:rPr lang="en-US" sz="2400" i="1" dirty="0"/>
              <a:t>copy into </a:t>
            </a:r>
            <a:r>
              <a:rPr lang="en-US" sz="2400" i="1" dirty="0" err="1"/>
              <a:t>mytable</a:t>
            </a:r>
            <a:r>
              <a:rPr lang="en-US" sz="2400" i="1" dirty="0"/>
              <a:t> from @%customer </a:t>
            </a:r>
          </a:p>
          <a:p>
            <a:pPr marL="0" indent="0">
              <a:buNone/>
            </a:pPr>
            <a:r>
              <a:rPr lang="en-US" sz="2400" i="1" dirty="0" err="1"/>
              <a:t>file_format</a:t>
            </a:r>
            <a:r>
              <a:rPr lang="en-US" sz="2400" i="1" dirty="0"/>
              <a:t> = (</a:t>
            </a:r>
            <a:r>
              <a:rPr lang="en-US" sz="2400" i="1" dirty="0" err="1"/>
              <a:t>format_name</a:t>
            </a:r>
            <a:r>
              <a:rPr lang="en-US" sz="2400" i="1" dirty="0"/>
              <a:t> = </a:t>
            </a:r>
            <a:r>
              <a:rPr lang="en-US" sz="2400" i="1" dirty="0" err="1"/>
              <a:t>my_csv_format</a:t>
            </a:r>
            <a:r>
              <a:rPr lang="en-US" sz="2400" i="1" dirty="0"/>
              <a:t>);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38800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B739-0892-0E89-D4BC-EF568360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Copying data from Internal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8392-A36D-9FB2-D94B-E9B8CA43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56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Named Stage:</a:t>
            </a:r>
          </a:p>
          <a:p>
            <a:pPr marL="0" indent="0">
              <a:buNone/>
            </a:pPr>
            <a:r>
              <a:rPr lang="en-US" dirty="0"/>
              <a:t>To load all files from the </a:t>
            </a:r>
            <a:r>
              <a:rPr lang="en-US" dirty="0" err="1"/>
              <a:t>my_stage</a:t>
            </a:r>
            <a:r>
              <a:rPr lang="en-US" dirty="0"/>
              <a:t> named stage,</a:t>
            </a:r>
          </a:p>
          <a:p>
            <a:pPr marL="0" indent="0">
              <a:buNone/>
            </a:pPr>
            <a:r>
              <a:rPr lang="en-US" i="1" dirty="0"/>
              <a:t>copy into </a:t>
            </a:r>
            <a:r>
              <a:rPr lang="en-US" i="1" dirty="0" err="1"/>
              <a:t>mytable</a:t>
            </a:r>
            <a:r>
              <a:rPr lang="en-US" i="1" dirty="0"/>
              <a:t> from @my_stage;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a file format does not need to be specified because it is included in the stage definition.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99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B10B-98C0-B011-EA69-0C7609F3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6000" dirty="0"/>
          </a:p>
          <a:p>
            <a:pPr marL="0" indent="0" algn="ctr">
              <a:buNone/>
            </a:pPr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023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C9BB-FF26-4063-AEFE-0B719BB3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620-4D94-4D21-BADD-8EB16A19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Stage?</a:t>
            </a:r>
          </a:p>
          <a:p>
            <a:r>
              <a:rPr lang="en-US" dirty="0"/>
              <a:t>Stage Types</a:t>
            </a:r>
          </a:p>
          <a:p>
            <a:r>
              <a:rPr lang="en-US" dirty="0"/>
              <a:t>External Stages</a:t>
            </a:r>
          </a:p>
          <a:p>
            <a:r>
              <a:rPr lang="en-US" dirty="0"/>
              <a:t>Internal Stages</a:t>
            </a:r>
          </a:p>
          <a:p>
            <a:r>
              <a:rPr lang="en-US" dirty="0"/>
              <a:t>Data load from Stages</a:t>
            </a:r>
          </a:p>
        </p:txBody>
      </p:sp>
    </p:spTree>
    <p:extLst>
      <p:ext uri="{BB962C8B-B14F-4D97-AF65-F5344CB8AC3E}">
        <p14:creationId xmlns:p14="http://schemas.microsoft.com/office/powerpoint/2010/main" val="252771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What is a Stage?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stage specifies where data files are stored (i.e. “staged”) so that the data in the files can be loaded into a table.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Stage is a location of files, that can be internal or external to snowflake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73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Stage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261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External Stages</a:t>
            </a:r>
          </a:p>
          <a:p>
            <a:pPr marL="514350" indent="-514350">
              <a:buAutoNum type="arabicPeriod"/>
            </a:pPr>
            <a:r>
              <a:rPr lang="en-IN" dirty="0"/>
              <a:t>Internal Stages</a:t>
            </a:r>
          </a:p>
          <a:p>
            <a:pPr marL="971550" lvl="1" indent="-514350">
              <a:buAutoNum type="arabicPeriod"/>
            </a:pPr>
            <a:r>
              <a:rPr lang="en-IN" dirty="0"/>
              <a:t>User Internal Stage</a:t>
            </a:r>
          </a:p>
          <a:p>
            <a:pPr marL="971550" lvl="1" indent="-514350">
              <a:buAutoNum type="arabicPeriod"/>
            </a:pPr>
            <a:r>
              <a:rPr lang="en-IN" dirty="0"/>
              <a:t>Table Internal Stage</a:t>
            </a:r>
          </a:p>
          <a:p>
            <a:pPr marL="971550" lvl="1" indent="-514350">
              <a:buAutoNum type="arabicPeriod"/>
            </a:pPr>
            <a:r>
              <a:rPr lang="en-IN" dirty="0"/>
              <a:t>Named Internal Stage</a:t>
            </a:r>
          </a:p>
        </p:txBody>
      </p:sp>
    </p:spTree>
    <p:extLst>
      <p:ext uri="{BB962C8B-B14F-4D97-AF65-F5344CB8AC3E}">
        <p14:creationId xmlns:p14="http://schemas.microsoft.com/office/powerpoint/2010/main" val="150256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2DCD-4435-40D8-AE6B-EC3D8967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External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4F62-C225-4ED0-9BDE-7149D7CA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An external stage is the external cloud storage location where data files are stored.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Loading data from any of the following cloud storage services is supported regardless of the</a:t>
            </a:r>
            <a:r>
              <a:rPr lang="en-US" dirty="0">
                <a:solidFill>
                  <a:srgbClr val="000000"/>
                </a:solidFill>
              </a:rPr>
              <a:t> cloud platform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that hosts your Snowflake account: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Amazon S3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Google Cloud Storage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Microsoft Azure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1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7161-72D6-4001-B023-1A55CBF1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651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External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0F49-CC3D-4DA6-A917-C5AE50891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507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An external stage is a database object created in a schema.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This object stores the URL to files in cloud storage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Also stores the settings used to access the cloud storage account (Storage Integration Object).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Create stages using the </a:t>
            </a:r>
            <a:r>
              <a:rPr lang="en-US" b="0" i="0" u="none" strike="noStrike" dirty="0">
                <a:solidFill>
                  <a:srgbClr val="105780"/>
                </a:solidFill>
                <a:effectLst/>
                <a:hlinkClick r:id="rId2"/>
              </a:rPr>
              <a:t>CREATE STAGE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command.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CREATE OR REPLACE STAGE </a:t>
            </a:r>
            <a:r>
              <a:rPr lang="en-US" dirty="0" err="1">
                <a:solidFill>
                  <a:srgbClr val="000000"/>
                </a:solidFill>
              </a:rPr>
              <a:t>MYDB.external_stages.sample_stage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url</a:t>
            </a:r>
            <a:r>
              <a:rPr lang="en-US" dirty="0">
                <a:solidFill>
                  <a:srgbClr val="000000"/>
                </a:solidFill>
              </a:rPr>
              <a:t>='s3://bucketsnowflakes3';</a:t>
            </a:r>
          </a:p>
        </p:txBody>
      </p:sp>
    </p:spTree>
    <p:extLst>
      <p:ext uri="{BB962C8B-B14F-4D97-AF65-F5344CB8AC3E}">
        <p14:creationId xmlns:p14="http://schemas.microsoft.com/office/powerpoint/2010/main" val="208452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185E-96AE-4C1A-952F-B0174F5C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8193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Internal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57AA-3494-4A7C-825E-49A0BA2D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Types of Internal Stages:</a:t>
            </a:r>
          </a:p>
          <a:p>
            <a:pPr marL="0" indent="0">
              <a:buNone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Stage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Table Stage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Named Internal Stage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185E-96AE-4C1A-952F-B0174F5C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99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User Stage </a:t>
            </a:r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(@~)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57AA-3494-4A7C-825E-49A0BA2D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9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user stage is allocated to each user for storing files. </a:t>
            </a:r>
          </a:p>
          <a:p>
            <a:r>
              <a:rPr lang="en-US" dirty="0"/>
              <a:t>To store files that are staged and managed by a single user but can be loaded into multiple tables. </a:t>
            </a:r>
          </a:p>
          <a:p>
            <a:r>
              <a:rPr lang="en-US" dirty="0"/>
              <a:t>User stages cannot be altered or dropped.</a:t>
            </a:r>
          </a:p>
          <a:p>
            <a:pPr algn="l"/>
            <a:r>
              <a:rPr lang="en-US" dirty="0"/>
              <a:t>This option is not appropriate if multiple users require access to the files.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52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185E-96AE-4C1A-952F-B0174F5C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/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Table Stage (@%)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57AA-3494-4A7C-825E-49A0BA2D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61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table stage is available for each table created in Snowflake. </a:t>
            </a:r>
          </a:p>
          <a:p>
            <a:r>
              <a:rPr lang="en-US" dirty="0"/>
              <a:t>Table stages have the same name as the table. </a:t>
            </a:r>
          </a:p>
          <a:p>
            <a:pPr marL="0" indent="0">
              <a:buNone/>
            </a:pPr>
            <a:r>
              <a:rPr lang="en-US" dirty="0"/>
              <a:t>   e.g. a table named </a:t>
            </a:r>
            <a:r>
              <a:rPr lang="en-US" dirty="0" err="1"/>
              <a:t>mytable</a:t>
            </a:r>
            <a:r>
              <a:rPr lang="en-US" dirty="0"/>
              <a:t> has a stage referenced as @%mytable</a:t>
            </a:r>
          </a:p>
          <a:p>
            <a:r>
              <a:rPr lang="en-US" dirty="0"/>
              <a:t>To store files that are staged and managed by one or more users but only loaded into a single table. </a:t>
            </a:r>
          </a:p>
          <a:p>
            <a:r>
              <a:rPr lang="en-US" dirty="0"/>
              <a:t>Table stages cannot be altered or dropped.</a:t>
            </a:r>
          </a:p>
          <a:p>
            <a:r>
              <a:rPr lang="en-US" dirty="0"/>
              <a:t>Note that a table stage is not a separate database object, rather it is an implicit stage tied to the table itself.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686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Stages in Snowflake           by                Janardhan Bandi</vt:lpstr>
      <vt:lpstr>Agenda</vt:lpstr>
      <vt:lpstr>What is a Stage?</vt:lpstr>
      <vt:lpstr>Stage Types</vt:lpstr>
      <vt:lpstr>External Stages</vt:lpstr>
      <vt:lpstr>External Stages</vt:lpstr>
      <vt:lpstr>Internal Stages</vt:lpstr>
      <vt:lpstr>User Stage (@~)</vt:lpstr>
      <vt:lpstr>Table Stage (@%)</vt:lpstr>
      <vt:lpstr>Named Internal Stage (@)</vt:lpstr>
      <vt:lpstr>Staging Data Files from a Local File System</vt:lpstr>
      <vt:lpstr>PowerPoint Presentation</vt:lpstr>
      <vt:lpstr>Copying data from Internal stage</vt:lpstr>
      <vt:lpstr>Copying data from Internal stage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78</cp:revision>
  <dcterms:created xsi:type="dcterms:W3CDTF">2021-01-16T07:18:07Z</dcterms:created>
  <dcterms:modified xsi:type="dcterms:W3CDTF">2022-12-01T03:11:00Z</dcterms:modified>
</cp:coreProperties>
</file>