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C15B-EF2F-CD86-0424-AA58C7162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443DB-B151-2C55-A536-37A1EB890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40D2B-DC33-F939-C585-2C62701C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979F-6E81-4D89-B988-E24E24D6E43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9862C-E8EE-EE94-B618-526FF3AF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C4DE-32D1-8111-4808-AC3E6AEF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82C7-BF72-411B-B48E-81E20D6AD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39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B468-9404-CF68-4FAA-D4564BAA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23BD8-9D5D-8CE4-E36D-BDAF09C9D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766FF-E892-8AFB-CC98-24A80B1BE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979F-6E81-4D89-B988-E24E24D6E43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F7CA-2E96-88C2-8584-F8169DF1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D1498-23B8-37FE-C26A-A7129F10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82C7-BF72-411B-B48E-81E20D6AD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53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AB291-B04A-4DFF-DA4E-7277022C4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57350-FDFB-05C7-0BB7-A5A6B84A9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0C54F-8A73-1010-6EA7-36AC472E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979F-6E81-4D89-B988-E24E24D6E43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F6CF-312F-A14A-F374-5812A4FB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66A96-2413-6A08-5FFB-9C1C17848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82C7-BF72-411B-B48E-81E20D6AD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93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2D89-A6F7-9912-C7DF-00581FFE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D6EC-F099-94D0-2365-FE544ED36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7273-21EF-4B69-ACEF-F8308D7D3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979F-6E81-4D89-B988-E24E24D6E43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D0C8-CA7F-6C80-0ACB-307BDB10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F5ABD-97D8-82DF-940B-F5A9052F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82C7-BF72-411B-B48E-81E20D6AD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8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81CD-1278-8EC4-8981-64007C5C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BB510-4211-F9AA-4249-C58CDD28F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2175-1550-8CF7-E3AE-097D444F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979F-6E81-4D89-B988-E24E24D6E43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9AD12-B59A-45B3-B3C6-90E28904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ABEF5-025E-828E-310F-9A16C602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82C7-BF72-411B-B48E-81E20D6AD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40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FCDD-CE0A-E919-3760-F4E0C706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444A0-E41B-571C-6031-E677286BB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F577F-074F-7BFD-C495-96DF64401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59AB3-BCF9-897C-E0C4-8587D157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979F-6E81-4D89-B988-E24E24D6E43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8AB1D-CEAF-85D3-091C-B3C7D73A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87F02-BB28-B72D-797A-904054E1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82C7-BF72-411B-B48E-81E20D6AD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81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5E193-2FE5-92F6-C90C-35394765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B2B9F-97C7-8842-F12B-D1DE6888C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FE05F-A2CA-FD14-C69D-394BCEB93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B8725-7E28-00DC-21A5-A4AC79942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2D87A-F064-4C09-7531-079B98899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BB974-34B7-1A5C-0DBE-E4254806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979F-6E81-4D89-B988-E24E24D6E43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E910D8-B0ED-107F-F905-B5F91D15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B55C7-6AF7-C347-F0CA-A31CC96A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82C7-BF72-411B-B48E-81E20D6AD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8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7EF4-CE04-E1F5-384A-4CA86DAE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C83CD-DE95-4937-2AB7-24D4FCA8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979F-6E81-4D89-B988-E24E24D6E43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A6157-701D-2F21-58D0-AE72294F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16CB0-9B81-11B2-3DF1-4CBC48F2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82C7-BF72-411B-B48E-81E20D6AD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2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56A3C-6CAD-8A3A-D16C-23BCA4E9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979F-6E81-4D89-B988-E24E24D6E43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BD977-D882-044C-797F-538F442B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8C182-D9AE-8006-7801-ECEDD4A5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82C7-BF72-411B-B48E-81E20D6AD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09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F136-7AC1-DB36-37E8-47F6C5E9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5713-6D2D-2A8A-1E79-7532B86B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0123A-DEB4-18E0-8017-D46B64209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C9B1D-017F-48A2-8068-D00277A3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979F-6E81-4D89-B988-E24E24D6E43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4C5BA-5D41-4912-5D78-4FCC88D81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4BA75-52DD-AFEE-D818-1A9987EF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82C7-BF72-411B-B48E-81E20D6AD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1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4704-B28A-4B0F-CA42-08462A02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7285A-E1BC-6972-E982-A1B7EA5DE4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06E7D-274B-BBA8-5585-CE11804D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559AA-77AB-7982-4C89-DF01311E9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979F-6E81-4D89-B988-E24E24D6E43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CE8BB-6502-BB75-B1D4-71FF48C8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8AD8C-4E8C-8912-75A6-6F6796D1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682C7-BF72-411B-B48E-81E20D6AD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6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B296C0-F4AF-7BDB-7902-26FDC371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2265-2085-657C-EAFB-28D3476C7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486-CE60-1EBF-0D2F-7FF2E5451F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979F-6E81-4D89-B988-E24E24D6E433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09E2-FBD8-E9A7-4025-E86FFDD2A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550FD-5798-7232-471B-2ECABF313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682C7-BF72-411B-B48E-81E20D6AD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47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D202-610F-04E6-45B8-525A1057E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Stats &amp; ML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753F7-D850-BA96-E2AC-08BC4F32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41587"/>
          </a:xfrm>
        </p:spPr>
        <p:txBody>
          <a:bodyPr>
            <a:noAutofit/>
          </a:bodyPr>
          <a:lstStyle/>
          <a:p>
            <a:pPr algn="r"/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-Venkatesh 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Dhairyashil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Vandekar</a:t>
            </a:r>
          </a:p>
        </p:txBody>
      </p:sp>
    </p:spTree>
    <p:extLst>
      <p:ext uri="{BB962C8B-B14F-4D97-AF65-F5344CB8AC3E}">
        <p14:creationId xmlns:p14="http://schemas.microsoft.com/office/powerpoint/2010/main" val="215163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D9F4-09D8-BFB1-E63F-001161C5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F637-B7C4-D98C-FEFA-D5E26AF89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say that DT(Gini/Entropy) with </a:t>
            </a:r>
            <a:r>
              <a:rPr lang="en-IN" dirty="0" err="1"/>
              <a:t>max_depth</a:t>
            </a:r>
            <a:r>
              <a:rPr lang="en-IN" dirty="0"/>
              <a:t> 1 is giving </a:t>
            </a:r>
            <a:r>
              <a:rPr lang="en-IN" dirty="0" err="1"/>
              <a:t>train_accuracy</a:t>
            </a:r>
            <a:r>
              <a:rPr lang="en-IN" dirty="0"/>
              <a:t> of 60.1% and </a:t>
            </a:r>
            <a:r>
              <a:rPr lang="en-IN" dirty="0" err="1"/>
              <a:t>test_accuracy</a:t>
            </a:r>
            <a:r>
              <a:rPr lang="en-IN" dirty="0"/>
              <a:t> of 59.4% which is more that rest of the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14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2A92-7537-ADFD-32C1-B550E0BC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A3B43-F54C-5C35-DD57-84873236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825625"/>
            <a:ext cx="11849100" cy="477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-To Predict whether a customer will make a purchase or not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4400" dirty="0"/>
              <a:t>Understanding Dataset:</a:t>
            </a:r>
          </a:p>
          <a:p>
            <a:pPr>
              <a:buFontTx/>
              <a:buChar char="-"/>
            </a:pPr>
            <a:r>
              <a:rPr lang="en-IN" sz="1800" dirty="0"/>
              <a:t>Dataset has 1 lakh data points and 15 feature column</a:t>
            </a:r>
          </a:p>
          <a:p>
            <a:pPr marL="0" indent="0">
              <a:buNone/>
            </a:pPr>
            <a:endParaRPr lang="en-IN" sz="1800" dirty="0"/>
          </a:p>
          <a:p>
            <a:pPr>
              <a:buFontTx/>
              <a:buChar char="-"/>
            </a:pPr>
            <a:r>
              <a:rPr lang="en-IN" sz="1800" dirty="0"/>
              <a:t>Out of 15 feature columns half of the feature column are categorical</a:t>
            </a:r>
          </a:p>
          <a:p>
            <a:pPr>
              <a:buFontTx/>
              <a:buChar char="-"/>
            </a:pPr>
            <a:endParaRPr lang="en-IN" sz="1800" dirty="0"/>
          </a:p>
          <a:p>
            <a:pPr>
              <a:buFontTx/>
              <a:buChar char="-"/>
            </a:pPr>
            <a:r>
              <a:rPr lang="en-IN" sz="1800" dirty="0"/>
              <a:t>4 feature columns have null values (</a:t>
            </a:r>
            <a:r>
              <a:rPr lang="en-US" sz="1800" dirty="0" err="1"/>
              <a:t>Annual_Income</a:t>
            </a:r>
            <a:r>
              <a:rPr lang="en-US" sz="1800" dirty="0"/>
              <a:t>, </a:t>
            </a:r>
            <a:r>
              <a:rPr lang="en-US" sz="1800" dirty="0" err="1"/>
              <a:t>Customer_Satisfaction</a:t>
            </a:r>
            <a:r>
              <a:rPr lang="en-US" sz="1800" dirty="0"/>
              <a:t>, </a:t>
            </a:r>
            <a:r>
              <a:rPr lang="en-US" sz="1800" dirty="0" err="1"/>
              <a:t>Loyalty_Points</a:t>
            </a:r>
            <a:r>
              <a:rPr lang="en-US" sz="1800" dirty="0"/>
              <a:t>, </a:t>
            </a:r>
            <a:r>
              <a:rPr lang="en-US" sz="1800" dirty="0" err="1"/>
              <a:t>Monthly_Expenditure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- 5 feature columns have extreme negative values(</a:t>
            </a:r>
            <a:r>
              <a:rPr lang="en-US" sz="1800" dirty="0"/>
              <a:t>Age, </a:t>
            </a:r>
            <a:r>
              <a:rPr lang="en-US" sz="1800" dirty="0" err="1"/>
              <a:t>Annual_Income</a:t>
            </a:r>
            <a:r>
              <a:rPr lang="en-US" sz="1800" dirty="0"/>
              <a:t>, </a:t>
            </a:r>
            <a:r>
              <a:rPr lang="en-US" sz="1800" dirty="0" err="1"/>
              <a:t>Number_of_Children</a:t>
            </a:r>
            <a:r>
              <a:rPr lang="en-US" sz="1800" dirty="0"/>
              <a:t>, </a:t>
            </a:r>
            <a:r>
              <a:rPr lang="en-US" sz="1800" dirty="0" err="1"/>
              <a:t>Credit_Score</a:t>
            </a:r>
            <a:r>
              <a:rPr lang="en-US" sz="1800" dirty="0"/>
              <a:t>, </a:t>
            </a:r>
            <a:r>
              <a:rPr lang="en-US" sz="1800" dirty="0" err="1"/>
              <a:t>Internet_Usage_Hours_per_Week</a:t>
            </a:r>
            <a:r>
              <a:rPr lang="en-IN" sz="1800" dirty="0"/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23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D252-D2C6-6725-A941-9B43BD7C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9" y="828675"/>
            <a:ext cx="11110912" cy="5348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Understanding Dataset:</a:t>
            </a:r>
          </a:p>
          <a:p>
            <a:pPr>
              <a:buFontTx/>
              <a:buChar char="-"/>
            </a:pPr>
            <a:r>
              <a:rPr lang="en-IN" sz="1800" dirty="0"/>
              <a:t>Categorical column are evenly distributed</a:t>
            </a:r>
          </a:p>
          <a:p>
            <a:pPr marL="0" indent="0">
              <a:buNone/>
            </a:pPr>
            <a:endParaRPr lang="en-IN" sz="1800" dirty="0"/>
          </a:p>
          <a:p>
            <a:pPr>
              <a:buFontTx/>
              <a:buChar char="-"/>
            </a:pPr>
            <a:endParaRPr lang="en-IN" sz="1800" dirty="0"/>
          </a:p>
          <a:p>
            <a:pPr>
              <a:buFontTx/>
              <a:buChar char="-"/>
            </a:pPr>
            <a:endParaRPr lang="en-IN" sz="1800" dirty="0"/>
          </a:p>
          <a:p>
            <a:pPr>
              <a:buFontTx/>
              <a:buChar char="-"/>
            </a:pPr>
            <a:endParaRPr lang="en-IN" sz="1800" dirty="0"/>
          </a:p>
          <a:p>
            <a:pPr>
              <a:buFontTx/>
              <a:buChar char="-"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9C204-30E4-9027-C709-55295324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24" y="1746011"/>
            <a:ext cx="3164204" cy="251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86CF7-51AD-9744-6714-8CFA93253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63" y="1714500"/>
            <a:ext cx="2995873" cy="2546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3A5B19-BE07-65E2-99E6-0E0CA7301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402" y="1714499"/>
            <a:ext cx="3280908" cy="2546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B30B40-4FBD-A3A3-4815-769272E96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0358" y="4389197"/>
            <a:ext cx="2589482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6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B2EFF-A237-9691-9055-AA51B1301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13" y="404812"/>
            <a:ext cx="10796587" cy="6048375"/>
          </a:xfrm>
        </p:spPr>
        <p:txBody>
          <a:bodyPr/>
          <a:lstStyle/>
          <a:p>
            <a:r>
              <a:rPr lang="en-IN" b="1" dirty="0"/>
              <a:t>Target Variable Y</a:t>
            </a:r>
          </a:p>
          <a:p>
            <a:pPr marL="0" indent="0">
              <a:buNone/>
            </a:pPr>
            <a:r>
              <a:rPr lang="en-IN" sz="1800" dirty="0"/>
              <a:t>- In this case the target variable is </a:t>
            </a:r>
            <a:r>
              <a:rPr lang="en-IN" sz="1800" dirty="0" err="1"/>
              <a:t>Purchase_History</a:t>
            </a:r>
            <a:endParaRPr lang="en-IN" sz="1800" dirty="0"/>
          </a:p>
          <a:p>
            <a:pPr>
              <a:buFontTx/>
              <a:buChar char="-"/>
            </a:pPr>
            <a:r>
              <a:rPr lang="en-IN" sz="1800" dirty="0"/>
              <a:t>We can see that only 40 percent people have bought</a:t>
            </a:r>
          </a:p>
          <a:p>
            <a:r>
              <a:rPr lang="en-IN" b="1" dirty="0"/>
              <a:t>Handling Negative values</a:t>
            </a:r>
          </a:p>
          <a:p>
            <a:pPr>
              <a:buFontTx/>
              <a:buChar char="-"/>
            </a:pPr>
            <a:r>
              <a:rPr lang="en-IN" sz="1800" dirty="0"/>
              <a:t>Median is chosen to replace the negative values because,</a:t>
            </a:r>
          </a:p>
          <a:p>
            <a:pPr marL="0" indent="0">
              <a:buNone/>
            </a:pPr>
            <a:r>
              <a:rPr lang="en-IN" sz="1800" dirty="0"/>
              <a:t>Mean is negative due to extreme negative values</a:t>
            </a:r>
          </a:p>
          <a:p>
            <a:r>
              <a:rPr lang="en-IN" b="1" dirty="0"/>
              <a:t>Handling Null values</a:t>
            </a:r>
          </a:p>
          <a:p>
            <a:pPr>
              <a:buFontTx/>
              <a:buChar char="-"/>
            </a:pPr>
            <a:r>
              <a:rPr lang="en-IN" sz="1800" dirty="0"/>
              <a:t>Median is chosen to replace the null values</a:t>
            </a:r>
          </a:p>
          <a:p>
            <a:r>
              <a:rPr lang="en-US" b="1" dirty="0"/>
              <a:t>Few Other Observations</a:t>
            </a:r>
          </a:p>
          <a:p>
            <a:pPr marL="0" indent="0">
              <a:buNone/>
            </a:pPr>
            <a:r>
              <a:rPr lang="en-US" sz="1800" dirty="0"/>
              <a:t>1.] People who's Monthly Income is LESS than Monthly Expenditure = 692. Decided to ignore this column as the magnitude of such people is very less</a:t>
            </a:r>
          </a:p>
          <a:p>
            <a:pPr marL="0" indent="0">
              <a:buNone/>
            </a:pPr>
            <a:r>
              <a:rPr lang="en-US" sz="1800" dirty="0"/>
              <a:t>2.] Children who's age is less than 18 and NOT Single = 1948. After observing these people, they have a Annual Salary, each one of them has at least 1 child, 70% of them own a home so it’s a strong possibility that age is incorrectly added. Replaced such age with median</a:t>
            </a:r>
          </a:p>
          <a:p>
            <a:pPr marL="0" indent="0">
              <a:buNone/>
            </a:pPr>
            <a:r>
              <a:rPr lang="en-US" sz="1800" dirty="0"/>
              <a:t>3.] Customer who are repeated = 5341. Decided to Ignore them has its hardly 5 Percent of data</a:t>
            </a:r>
            <a:endParaRPr lang="en-IN" sz="1800" dirty="0"/>
          </a:p>
          <a:p>
            <a:pPr>
              <a:buFontTx/>
              <a:buChar char="-"/>
            </a:pPr>
            <a:endParaRPr lang="en-IN" sz="1800" dirty="0"/>
          </a:p>
          <a:p>
            <a:pPr>
              <a:buFontTx/>
              <a:buChar char="-"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20533-86C7-E20C-A711-6C3326DC0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52" y="657225"/>
            <a:ext cx="391532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5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44F9B-2C36-DB1D-5D87-FFEF9F19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00175"/>
            <a:ext cx="6829425" cy="4776788"/>
          </a:xfrm>
        </p:spPr>
        <p:txBody>
          <a:bodyPr/>
          <a:lstStyle/>
          <a:p>
            <a:r>
              <a:rPr lang="en-IN" b="1" dirty="0"/>
              <a:t>Getting the data Ready</a:t>
            </a:r>
          </a:p>
          <a:p>
            <a:r>
              <a:rPr lang="en-IN" sz="1800" dirty="0" err="1"/>
              <a:t>Splitted</a:t>
            </a:r>
            <a:r>
              <a:rPr lang="en-IN" sz="1800" dirty="0"/>
              <a:t> the data in x and y. </a:t>
            </a:r>
          </a:p>
          <a:p>
            <a:r>
              <a:rPr lang="en-IN" sz="1800" dirty="0"/>
              <a:t>Did label encoding on x</a:t>
            </a:r>
          </a:p>
          <a:p>
            <a:r>
              <a:rPr lang="en-IN" sz="1800" dirty="0" err="1"/>
              <a:t>Splited</a:t>
            </a:r>
            <a:r>
              <a:rPr lang="en-IN" sz="1800" dirty="0"/>
              <a:t> </a:t>
            </a:r>
            <a:r>
              <a:rPr lang="en-IN" sz="1800" dirty="0" err="1"/>
              <a:t>x,y</a:t>
            </a:r>
            <a:r>
              <a:rPr lang="en-IN" sz="1800" dirty="0"/>
              <a:t> into train &amp; test using </a:t>
            </a:r>
            <a:r>
              <a:rPr lang="en-IN" sz="1800" dirty="0" err="1"/>
              <a:t>sklearns</a:t>
            </a:r>
            <a:r>
              <a:rPr lang="en-IN" sz="1800" dirty="0"/>
              <a:t>, </a:t>
            </a:r>
            <a:r>
              <a:rPr lang="en-IN" sz="1800" dirty="0" err="1"/>
              <a:t>train_test_split</a:t>
            </a:r>
            <a:endParaRPr lang="en-IN" sz="1800" dirty="0"/>
          </a:p>
          <a:p>
            <a:r>
              <a:rPr lang="en-IN" sz="1800" dirty="0"/>
              <a:t>Performed standard scaler on x-train and x-test</a:t>
            </a:r>
          </a:p>
        </p:txBody>
      </p:sp>
    </p:spTree>
    <p:extLst>
      <p:ext uri="{BB962C8B-B14F-4D97-AF65-F5344CB8AC3E}">
        <p14:creationId xmlns:p14="http://schemas.microsoft.com/office/powerpoint/2010/main" val="132033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F3E8B-5617-30E9-0F04-6821F07E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" y="18255"/>
            <a:ext cx="10515600" cy="1325563"/>
          </a:xfrm>
        </p:spPr>
        <p:txBody>
          <a:bodyPr/>
          <a:lstStyle/>
          <a:p>
            <a:r>
              <a:rPr lang="en-US" b="1" dirty="0"/>
              <a:t>Logistic Regression - Gini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921A-F757-72BB-A16E-6C465E44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3088"/>
            <a:ext cx="11601450" cy="4996657"/>
          </a:xfrm>
        </p:spPr>
        <p:txBody>
          <a:bodyPr/>
          <a:lstStyle/>
          <a:p>
            <a:r>
              <a:rPr lang="en-US" sz="2600" dirty="0"/>
              <a:t>01-We can see that for test and train TP and FP is 0</a:t>
            </a:r>
          </a:p>
          <a:p>
            <a:r>
              <a:rPr lang="en-US" sz="2600" dirty="0"/>
              <a:t>02-Train accuracy is 60.1% and test accuracy is 59.4%</a:t>
            </a:r>
          </a:p>
          <a:p>
            <a:r>
              <a:rPr lang="en-US" sz="2600" dirty="0"/>
              <a:t>03-There can be class imbalance </a:t>
            </a:r>
            <a:r>
              <a:rPr lang="en-US" sz="2600" dirty="0" err="1"/>
              <a:t>inbalance</a:t>
            </a:r>
            <a:r>
              <a:rPr lang="en-US" sz="2600" dirty="0"/>
              <a:t> in data which needs to be fixed</a:t>
            </a:r>
          </a:p>
          <a:p>
            <a:r>
              <a:rPr lang="en-US" sz="2600" dirty="0"/>
              <a:t>04-Tried using </a:t>
            </a:r>
            <a:r>
              <a:rPr lang="en-US" sz="2600" dirty="0" err="1"/>
              <a:t>LogisticRegression</a:t>
            </a:r>
            <a:r>
              <a:rPr lang="en-US" sz="2600" dirty="0"/>
              <a:t>(</a:t>
            </a:r>
            <a:r>
              <a:rPr lang="en-US" sz="2600" dirty="0" err="1"/>
              <a:t>class_weight</a:t>
            </a:r>
            <a:r>
              <a:rPr lang="en-US" sz="2600" dirty="0"/>
              <a:t>='balanced’)</a:t>
            </a:r>
          </a:p>
          <a:p>
            <a:pPr marL="0" indent="0">
              <a:buNone/>
            </a:pPr>
            <a:r>
              <a:rPr lang="en-US" sz="2000" dirty="0"/>
              <a:t>A-We can see that for test and train TP and FP is NO LONGER 0.</a:t>
            </a:r>
          </a:p>
          <a:p>
            <a:pPr marL="0" indent="0">
              <a:buNone/>
            </a:pPr>
            <a:r>
              <a:rPr lang="en-US" sz="2000" dirty="0"/>
              <a:t>B-However Accuracy has reduced Train accuracy is 50.3%</a:t>
            </a:r>
          </a:p>
          <a:p>
            <a:pPr marL="0" indent="0">
              <a:buNone/>
            </a:pPr>
            <a:r>
              <a:rPr lang="en-US" sz="2000" dirty="0"/>
              <a:t>and test accuracy is 49.8%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1F66C-7A22-91D7-DB1E-D72786E1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137" y="3803039"/>
            <a:ext cx="3643313" cy="2817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DC7A1-E91A-D1D4-08E2-95660B08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138" y="98672"/>
            <a:ext cx="3495676" cy="281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38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D3A96-D8B7-0CFD-2152-691B2FF3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122238"/>
            <a:ext cx="10515600" cy="1325563"/>
          </a:xfrm>
        </p:spPr>
        <p:txBody>
          <a:bodyPr/>
          <a:lstStyle/>
          <a:p>
            <a:r>
              <a:rPr lang="en-US" b="1" dirty="0" err="1"/>
              <a:t>DecisionTreeClassifier</a:t>
            </a:r>
            <a:r>
              <a:rPr lang="en-US" b="1" dirty="0"/>
              <a:t> - Gini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718D-B9BC-DA38-733E-EA005349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3" y="1257300"/>
            <a:ext cx="11253787" cy="5600700"/>
          </a:xfrm>
        </p:spPr>
        <p:txBody>
          <a:bodyPr/>
          <a:lstStyle/>
          <a:p>
            <a:r>
              <a:rPr lang="en-US" dirty="0"/>
              <a:t>In Decision Tree As max depth is increasing, train accuracy is increasing TP and FP values are no longer zero</a:t>
            </a:r>
          </a:p>
          <a:p>
            <a:r>
              <a:rPr lang="en-US" dirty="0"/>
              <a:t>However test accuracy is going down, as max depth is increasing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8F70C-73D1-4F8A-0142-2E304363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23" y="2651126"/>
            <a:ext cx="5469264" cy="39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4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A420-93DD-6310-553C-18A12E97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37" y="165100"/>
            <a:ext cx="10515600" cy="1325563"/>
          </a:xfrm>
        </p:spPr>
        <p:txBody>
          <a:bodyPr/>
          <a:lstStyle/>
          <a:p>
            <a:r>
              <a:rPr lang="en-US" b="1" dirty="0" err="1"/>
              <a:t>DecisionTreeClassifier</a:t>
            </a:r>
            <a:r>
              <a:rPr lang="en-US" b="1" dirty="0"/>
              <a:t> – Entropy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DE34-AD74-E12F-AD8A-3705224D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7" y="1357314"/>
            <a:ext cx="11129963" cy="4819650"/>
          </a:xfrm>
        </p:spPr>
        <p:txBody>
          <a:bodyPr/>
          <a:lstStyle/>
          <a:p>
            <a:r>
              <a:rPr lang="en-US" dirty="0"/>
              <a:t>In Decision Tree As max depth is increasing, train accuracy is increasing TP and FP values are no longer zero()</a:t>
            </a:r>
          </a:p>
          <a:p>
            <a:r>
              <a:rPr lang="en-US" dirty="0"/>
              <a:t>However test accuracy is going down, as max depth is increasing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E2346-67A9-4675-7DA3-389C6653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2967787"/>
            <a:ext cx="4934354" cy="372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5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A65A-60D1-70F7-B5ED-6998828F3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3" y="557213"/>
            <a:ext cx="11082337" cy="5619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b="1" i="0" dirty="0" err="1">
                <a:effectLst/>
                <a:latin typeface="system-ui"/>
              </a:rPr>
              <a:t>Adaboost</a:t>
            </a:r>
            <a:endParaRPr lang="en-US" sz="4400" dirty="0"/>
          </a:p>
          <a:p>
            <a:r>
              <a:rPr lang="en-US" dirty="0"/>
              <a:t>Train accuracy 0.5025997254689905 is and Test accuracy is 0.4874242934051144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sz="4400" b="1" dirty="0" err="1"/>
              <a:t>RandomForestClassifier</a:t>
            </a:r>
            <a:endParaRPr lang="en-US" sz="4400" b="1" dirty="0"/>
          </a:p>
          <a:p>
            <a:r>
              <a:rPr lang="en-IN" dirty="0"/>
              <a:t>For </a:t>
            </a:r>
            <a:r>
              <a:rPr lang="en-IN" dirty="0" err="1"/>
              <a:t>n_estimator</a:t>
            </a:r>
            <a:r>
              <a:rPr lang="en-IN" dirty="0"/>
              <a:t>=1 Train Accuracy is 8242375 and Test Accuracy is 0.5212</a:t>
            </a:r>
          </a:p>
          <a:p>
            <a:r>
              <a:rPr lang="en-IN" dirty="0"/>
              <a:t>As </a:t>
            </a:r>
            <a:r>
              <a:rPr lang="en-IN" dirty="0" err="1"/>
              <a:t>n_estimator</a:t>
            </a:r>
            <a:r>
              <a:rPr lang="en-IN" dirty="0"/>
              <a:t> increases Train Accuracy is increased but Test Accuracy keeps on fluctuating at the same range</a:t>
            </a:r>
          </a:p>
        </p:txBody>
      </p:sp>
    </p:spTree>
    <p:extLst>
      <p:ext uri="{BB962C8B-B14F-4D97-AF65-F5344CB8AC3E}">
        <p14:creationId xmlns:p14="http://schemas.microsoft.com/office/powerpoint/2010/main" val="252950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559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system-ui</vt:lpstr>
      <vt:lpstr>Times New Roman</vt:lpstr>
      <vt:lpstr>Office Theme</vt:lpstr>
      <vt:lpstr>Stats &amp; ML Capstone Project</vt:lpstr>
      <vt:lpstr>Objective</vt:lpstr>
      <vt:lpstr>PowerPoint Presentation</vt:lpstr>
      <vt:lpstr>PowerPoint Presentation</vt:lpstr>
      <vt:lpstr>PowerPoint Presentation</vt:lpstr>
      <vt:lpstr>Logistic Regression - Gini</vt:lpstr>
      <vt:lpstr>DecisionTreeClassifier - Gini</vt:lpstr>
      <vt:lpstr>DecisionTreeClassifier – Entropy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Venkatesh Vandekar</dc:creator>
  <cp:lastModifiedBy>Venkatesh Vandekar</cp:lastModifiedBy>
  <cp:revision>9</cp:revision>
  <dcterms:created xsi:type="dcterms:W3CDTF">2024-09-08T14:24:42Z</dcterms:created>
  <dcterms:modified xsi:type="dcterms:W3CDTF">2024-09-08T17:15:06Z</dcterms:modified>
</cp:coreProperties>
</file>