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CB9F-463B-1165-509B-5EBEBAE23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628D0-3015-7E7E-4A30-319BC9335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159EB-ED40-AD03-25B4-BAE67AF2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341B-1979-4122-BF16-A845C4A17DF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837EC-C336-8A8A-6260-4C835BAF9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4A49-31DF-20CD-FB4C-3CDD55627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1A4-3DE5-45D6-B9D8-66AAAF693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7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4B54-2B41-F26C-3040-AF21A87AE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4D905-7FF7-6801-4D6E-792C47582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20C2A-DB94-EA3E-8CB7-87FA8445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341B-1979-4122-BF16-A845C4A17DF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E2F7E-6F3A-1124-2211-43662CFC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685C1-8E79-9B2F-84F4-2435C4CC3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1A4-3DE5-45D6-B9D8-66AAAF693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700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A4E7BC-9C43-643C-CA6D-8839F8A478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13DA6C-1B56-12DB-C93B-5E73A496B7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EF18D-5DCE-99CE-2CA4-B0E2C422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341B-1979-4122-BF16-A845C4A17DF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F87FC-729A-FF33-0365-F553D3D64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DF07F-73C7-7AA3-5076-7243E0577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1A4-3DE5-45D6-B9D8-66AAAF693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918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B232B-B348-3948-B2B3-8C57690F6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4EAE3-D3EB-9B14-510C-805747005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119A3-FD3F-AEA6-05A0-8F571D020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341B-1979-4122-BF16-A845C4A17DF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2FE31-0136-DAEB-9C5D-16B2D264C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5A250-4377-373F-84AC-3A05D80D3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1A4-3DE5-45D6-B9D8-66AAAF693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664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54F18-2A68-9D43-BE58-CEF3E466C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3706F-162F-C1E5-0620-86A7C63FE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D52EC-7024-6B9C-BE4D-65E2F54B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341B-1979-4122-BF16-A845C4A17DF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BCD2-4925-47DA-27FC-EADC280E9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1D72-414B-674A-460D-F07304E3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1A4-3DE5-45D6-B9D8-66AAAF693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92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83C9-E6D2-D27E-49FE-F2A62AD88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04599-4269-582C-5FA5-E45FEF7AE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8B3BC-D1C1-97B3-3FD1-BED9736C1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0C770-EA71-AD06-CB7A-2031894E7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341B-1979-4122-BF16-A845C4A17DF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C9272-83A6-010D-A244-B92CCCEA7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D91C03-3F8A-75AD-8E5D-54431386D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1A4-3DE5-45D6-B9D8-66AAAF693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2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32BE-F52D-9B98-A9F2-CAC3B71B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4845F-EA28-8B09-6301-8C695470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92B385-740D-D72E-C12A-EF5A96C89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70DF45-1C92-0045-9B77-708C2880D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5A025C-85B8-68FA-1B8C-7A8BB0F73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48087D-B51C-22DF-F252-C32D4DD5F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341B-1979-4122-BF16-A845C4A17DF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1BD881-9C59-7966-5D4A-CFDD273F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8C901C-4ADC-1631-C56C-77B31F26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1A4-3DE5-45D6-B9D8-66AAAF693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663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4E771-ED04-905F-24C4-ABDCF529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81BC7-BBBC-8B00-A3AC-080771520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341B-1979-4122-BF16-A845C4A17DF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23F10-83EF-170A-DB69-FF683995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C4EA7-7BB6-9FDF-1F31-EDCF9ADC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1A4-3DE5-45D6-B9D8-66AAAF693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0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EEBEA-674B-1E4F-FEBC-4980BC72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341B-1979-4122-BF16-A845C4A17DF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EB1A73-26B8-F777-1935-708F0DEE5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F9B21-B2E0-5380-1712-821022810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1A4-3DE5-45D6-B9D8-66AAAF693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30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0628-0EC4-551A-DA24-E5E55D0F8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E127B-9DB9-0023-6D84-938412C7D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53AD0-0912-0FC0-9917-951AB754F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490CB-B1AB-764A-49D8-8249A10C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341B-1979-4122-BF16-A845C4A17DF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AABF3-19F0-A4AE-FAD3-92E075093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8CBFA-CBA5-5B01-1C4F-A2330961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1A4-3DE5-45D6-B9D8-66AAAF693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116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1C0F8-0A50-D5F9-254B-33647DBC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0ECE60-BE2B-60B8-0801-B6F499777A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AF15E-5CFF-48A8-23AB-DAEDA87D1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5C829-AD6A-B703-F5BF-716A0360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2341B-1979-4122-BF16-A845C4A17DF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39A7C-65C2-450E-B7B7-0E082EED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7CF88-9062-BA5D-3D48-DC8DED977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D61A4-3DE5-45D6-B9D8-66AAAF693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98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0F19D6-5A19-3B20-4C77-18E94994B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1B70CB-DC9E-5044-CF0C-BB3DCED67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3A945-3864-93B3-54FF-25F14E9E1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2341B-1979-4122-BF16-A845C4A17DFE}" type="datetimeFigureOut">
              <a:rPr lang="en-IN" smtClean="0"/>
              <a:t>15-03-2025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220FE-3B4E-B537-93DF-35A5EDEEF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7B1E5-8180-936D-ABBD-9C4790A5D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D61A4-3DE5-45D6-B9D8-66AAAF6936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92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0C2E-B885-1876-BE3B-2161CC118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7900"/>
          </a:xfrm>
        </p:spPr>
        <p:txBody>
          <a:bodyPr/>
          <a:lstStyle/>
          <a:p>
            <a:r>
              <a:rPr lang="en-IN" dirty="0"/>
              <a:t>Stats &amp; ML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1DB03-6BA3-C84D-D30B-362B3CA3F5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4700" dirty="0"/>
              <a:t>Ecommerce Recommendation Dataset</a:t>
            </a:r>
          </a:p>
          <a:p>
            <a:r>
              <a:rPr lang="en-IN" sz="4700" dirty="0"/>
              <a:t> </a:t>
            </a:r>
          </a:p>
          <a:p>
            <a:r>
              <a:rPr lang="en-IN" sz="2600" dirty="0"/>
              <a:t>-Venkatesh Vandekar</a:t>
            </a:r>
          </a:p>
        </p:txBody>
      </p:sp>
    </p:spTree>
    <p:extLst>
      <p:ext uri="{BB962C8B-B14F-4D97-AF65-F5344CB8AC3E}">
        <p14:creationId xmlns:p14="http://schemas.microsoft.com/office/powerpoint/2010/main" val="116330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355CF-27A6-CEA6-D4B5-8F83B834D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system-ui"/>
              </a:rPr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819C5-E345-79D2-49F3-2050DF954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Goal is to Predict whether user will purchase or not</a:t>
            </a:r>
          </a:p>
          <a:p>
            <a:r>
              <a:rPr lang="en-IN" dirty="0"/>
              <a:t>Target Column is ‘</a:t>
            </a:r>
            <a:r>
              <a:rPr lang="en-IN" dirty="0" err="1"/>
              <a:t>purchase_history</a:t>
            </a:r>
            <a:r>
              <a:rPr lang="en-IN" dirty="0"/>
              <a:t>’</a:t>
            </a:r>
          </a:p>
          <a:p>
            <a:r>
              <a:rPr lang="en-IN" dirty="0"/>
              <a:t>Target column is Categorical and has Bool Data type</a:t>
            </a:r>
          </a:p>
          <a:p>
            <a:r>
              <a:rPr lang="en-IN" dirty="0"/>
              <a:t>Target column is Balanced 50.15% is True and 49.85% is False </a:t>
            </a:r>
          </a:p>
        </p:txBody>
      </p:sp>
    </p:spTree>
    <p:extLst>
      <p:ext uri="{BB962C8B-B14F-4D97-AF65-F5344CB8AC3E}">
        <p14:creationId xmlns:p14="http://schemas.microsoft.com/office/powerpoint/2010/main" val="171731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9898-5FC1-E929-CD21-E006D9519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ystem-ui"/>
              </a:rPr>
              <a:t>I] Importing Dataset and Basic Check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636A3-1AE0-4C85-5EB7-8F2A6CB73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Below Are the Observation of Dataset </a:t>
            </a:r>
          </a:p>
          <a:p>
            <a:r>
              <a:rPr lang="en-IN" b="1" dirty="0"/>
              <a:t>51 Features </a:t>
            </a:r>
            <a:r>
              <a:rPr lang="en-IN" dirty="0"/>
              <a:t>and </a:t>
            </a:r>
            <a:r>
              <a:rPr lang="en-IN" b="1" dirty="0"/>
              <a:t>60000 Datapoints </a:t>
            </a:r>
          </a:p>
          <a:p>
            <a:r>
              <a:rPr lang="en-IN" b="1" dirty="0"/>
              <a:t>Zero Duplicate </a:t>
            </a:r>
            <a:r>
              <a:rPr lang="en-IN" dirty="0"/>
              <a:t>Datapoints </a:t>
            </a:r>
          </a:p>
          <a:p>
            <a:r>
              <a:rPr lang="en-IN" b="1" dirty="0"/>
              <a:t>Zero Missing Values</a:t>
            </a:r>
          </a:p>
          <a:p>
            <a:r>
              <a:rPr lang="en-IN" dirty="0"/>
              <a:t>Total Number of Numerical Feature = 20</a:t>
            </a:r>
          </a:p>
          <a:p>
            <a:r>
              <a:rPr lang="en-IN" dirty="0"/>
              <a:t>Total Categorical Feature = 22 (including target variable)</a:t>
            </a:r>
          </a:p>
          <a:p>
            <a:r>
              <a:rPr lang="en-IN" dirty="0"/>
              <a:t>Total </a:t>
            </a:r>
            <a:r>
              <a:rPr lang="en-IN" dirty="0" err="1"/>
              <a:t>Descrete</a:t>
            </a:r>
            <a:r>
              <a:rPr lang="en-IN" dirty="0"/>
              <a:t> Feature = 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338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8AB0F-E9A0-FEFE-B7E1-4B4E091F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ystem-ui"/>
              </a:rPr>
              <a:t>Feature Engineering of '</a:t>
            </a:r>
            <a:r>
              <a:rPr lang="en-US" b="1" i="0" dirty="0" err="1">
                <a:effectLst/>
                <a:latin typeface="system-ui"/>
              </a:rPr>
              <a:t>purchase_time</a:t>
            </a:r>
            <a:r>
              <a:rPr lang="en-US" b="1" i="0" dirty="0">
                <a:effectLst/>
                <a:latin typeface="system-ui"/>
              </a:rPr>
              <a:t>'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FE4FC-4890-8CE8-565F-23E62D27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ystem-ui"/>
              </a:rPr>
              <a:t>'</a:t>
            </a:r>
            <a:r>
              <a:rPr lang="en-IN" b="1" i="0" dirty="0" err="1">
                <a:effectLst/>
                <a:latin typeface="system-ui"/>
              </a:rPr>
              <a:t>purchase_time</a:t>
            </a:r>
            <a:r>
              <a:rPr lang="en-IN" b="1" i="0" dirty="0">
                <a:effectLst/>
                <a:latin typeface="system-ui"/>
              </a:rPr>
              <a:t>’  is of object data type</a:t>
            </a:r>
          </a:p>
          <a:p>
            <a:r>
              <a:rPr lang="en-IN" b="1" dirty="0">
                <a:latin typeface="system-ui"/>
              </a:rPr>
              <a:t>Converted to date time data type</a:t>
            </a:r>
            <a:endParaRPr lang="en-IN" b="1" i="0" dirty="0">
              <a:effectLst/>
              <a:latin typeface="system-ui"/>
            </a:endParaRPr>
          </a:p>
          <a:p>
            <a:r>
              <a:rPr lang="en-IN" b="1" dirty="0">
                <a:latin typeface="system-ui"/>
              </a:rPr>
              <a:t>Values of purchase column are YYYY-MM-DD HH:MM:SS</a:t>
            </a:r>
          </a:p>
          <a:p>
            <a:r>
              <a:rPr lang="en-IN" b="1" i="0" dirty="0">
                <a:effectLst/>
                <a:latin typeface="system-ui"/>
              </a:rPr>
              <a:t>We will extract on Month from it </a:t>
            </a:r>
            <a:r>
              <a:rPr lang="en-IN" b="1" dirty="0">
                <a:latin typeface="system-ui"/>
              </a:rPr>
              <a:t>because year is 2024 and it same across all column time and date there is no need to extract as there is a separate categorical column </a:t>
            </a:r>
            <a:r>
              <a:rPr lang="en-US" b="1" dirty="0">
                <a:latin typeface="system-ui"/>
              </a:rPr>
              <a:t>'</a:t>
            </a:r>
            <a:r>
              <a:rPr lang="en-US" b="1" dirty="0" err="1">
                <a:latin typeface="system-ui"/>
              </a:rPr>
              <a:t>time_of_day</a:t>
            </a:r>
            <a:r>
              <a:rPr lang="en-US" b="1" dirty="0">
                <a:latin typeface="system-ui"/>
              </a:rPr>
              <a:t>' &amp; '</a:t>
            </a:r>
            <a:r>
              <a:rPr lang="en-US" b="1" dirty="0" err="1">
                <a:latin typeface="system-ui"/>
              </a:rPr>
              <a:t>day_of_week</a:t>
            </a:r>
            <a:r>
              <a:rPr lang="en-US" b="1" dirty="0">
                <a:latin typeface="system-ui"/>
              </a:rPr>
              <a:t>’ </a:t>
            </a:r>
            <a:r>
              <a:rPr lang="en-IN" b="1" dirty="0">
                <a:latin typeface="system-ui"/>
              </a:rPr>
              <a:t>respectively</a:t>
            </a:r>
          </a:p>
        </p:txBody>
      </p:sp>
    </p:spTree>
    <p:extLst>
      <p:ext uri="{BB962C8B-B14F-4D97-AF65-F5344CB8AC3E}">
        <p14:creationId xmlns:p14="http://schemas.microsoft.com/office/powerpoint/2010/main" val="53639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857AE-2821-3EEE-A84E-D1FC6EAF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system-ui"/>
              </a:rPr>
              <a:t>II] Feature Selection &amp; Multi-</a:t>
            </a:r>
            <a:r>
              <a:rPr lang="en-IN" b="1" i="0" dirty="0" err="1">
                <a:effectLst/>
                <a:latin typeface="system-ui"/>
              </a:rPr>
              <a:t>Colinearity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AB667-A69D-AB73-88DB-1058A3620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is no multi-</a:t>
            </a:r>
            <a:r>
              <a:rPr lang="en-IN" dirty="0" err="1"/>
              <a:t>colinearity</a:t>
            </a:r>
            <a:r>
              <a:rPr lang="en-IN" dirty="0"/>
              <a:t> in Numerical columns</a:t>
            </a:r>
          </a:p>
          <a:p>
            <a:r>
              <a:rPr lang="en-IN" dirty="0" err="1"/>
              <a:t>Annova</a:t>
            </a:r>
            <a:r>
              <a:rPr lang="en-IN" dirty="0"/>
              <a:t> Test on Numerical column vs Target </a:t>
            </a:r>
            <a:r>
              <a:rPr lang="en-IN" dirty="0" err="1"/>
              <a:t>Categirocal</a:t>
            </a:r>
            <a:r>
              <a:rPr lang="en-IN" dirty="0"/>
              <a:t> column and only 5 </a:t>
            </a:r>
            <a:r>
              <a:rPr lang="en-US" dirty="0"/>
              <a:t>column is important for prediction :'</a:t>
            </a:r>
            <a:r>
              <a:rPr lang="en-US" dirty="0" err="1"/>
              <a:t>average_spent</a:t>
            </a:r>
            <a:r>
              <a:rPr lang="en-US" dirty="0"/>
              <a:t>', '</a:t>
            </a:r>
            <a:r>
              <a:rPr lang="en-US" dirty="0" err="1"/>
              <a:t>user_income</a:t>
            </a:r>
            <a:r>
              <a:rPr lang="en-US" dirty="0"/>
              <a:t>', '</a:t>
            </a:r>
            <a:r>
              <a:rPr lang="en-US" dirty="0" err="1"/>
              <a:t>time_to_purchase</a:t>
            </a:r>
            <a:r>
              <a:rPr lang="en-US" dirty="0"/>
              <a:t>', '</a:t>
            </a:r>
            <a:r>
              <a:rPr lang="en-US" dirty="0" err="1"/>
              <a:t>seller_response_time</a:t>
            </a:r>
            <a:r>
              <a:rPr lang="en-US" dirty="0"/>
              <a:t>', '</a:t>
            </a:r>
            <a:r>
              <a:rPr lang="en-US" dirty="0" err="1"/>
              <a:t>product_popularity</a:t>
            </a:r>
            <a:r>
              <a:rPr lang="en-US" dirty="0"/>
              <a:t>’</a:t>
            </a:r>
          </a:p>
          <a:p>
            <a:r>
              <a:rPr lang="en-US" dirty="0" err="1"/>
              <a:t>ChiSquare</a:t>
            </a:r>
            <a:r>
              <a:rPr lang="en-US" dirty="0"/>
              <a:t> Test on Categorical/</a:t>
            </a:r>
            <a:r>
              <a:rPr lang="en-US" dirty="0" err="1"/>
              <a:t>Descrete</a:t>
            </a:r>
            <a:r>
              <a:rPr lang="en-US" dirty="0"/>
              <a:t> column and from it No Column is important.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524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BC8C-A65B-B6A3-2627-AD65D3B92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dirty="0">
                <a:effectLst/>
                <a:latin typeface="system-ui"/>
              </a:rPr>
              <a:t>III] Encoding, Train-Test-Split, &amp; Standardization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A101C-CAE7-AE4E-2FA0-17E91049F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Performed Label Encoding on Categorical Columns</a:t>
            </a:r>
          </a:p>
          <a:p>
            <a:r>
              <a:rPr lang="en-IN" dirty="0"/>
              <a:t>Did Train Test Split</a:t>
            </a:r>
          </a:p>
          <a:p>
            <a:r>
              <a:rPr lang="en-IN" dirty="0"/>
              <a:t>Performed Standard-Scaling on train and test separately</a:t>
            </a:r>
          </a:p>
          <a:p>
            <a:r>
              <a:rPr lang="en-IN" dirty="0"/>
              <a:t>While doing Standard Scaling ‘.fit’ &amp; ‘.transform’ was done on train</a:t>
            </a:r>
          </a:p>
          <a:p>
            <a:r>
              <a:rPr lang="en-IN" dirty="0"/>
              <a:t>Only ‘.transform’ was done on test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76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1E3AE-03E0-E78B-7A85-C4C97741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25425"/>
            <a:ext cx="10515600" cy="1325563"/>
          </a:xfrm>
        </p:spPr>
        <p:txBody>
          <a:bodyPr/>
          <a:lstStyle/>
          <a:p>
            <a:r>
              <a:rPr lang="en-IN" b="1" i="0" dirty="0">
                <a:effectLst/>
                <a:latin typeface="system-ui"/>
              </a:rPr>
              <a:t>IV] Model Building</a:t>
            </a: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E2E8CD4-7ABC-D448-C0BB-7A49FC15EB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512616"/>
              </p:ext>
            </p:extLst>
          </p:nvPr>
        </p:nvGraphicFramePr>
        <p:xfrm>
          <a:off x="2857500" y="1100138"/>
          <a:ext cx="6672265" cy="5643560"/>
        </p:xfrm>
        <a:graphic>
          <a:graphicData uri="http://schemas.openxmlformats.org/drawingml/2006/table">
            <a:tbl>
              <a:tblPr/>
              <a:tblGrid>
                <a:gridCol w="2310153">
                  <a:extLst>
                    <a:ext uri="{9D8B030D-6E8A-4147-A177-3AD203B41FA5}">
                      <a16:colId xmlns:a16="http://schemas.microsoft.com/office/drawing/2014/main" val="420884025"/>
                    </a:ext>
                  </a:extLst>
                </a:gridCol>
                <a:gridCol w="1090528">
                  <a:extLst>
                    <a:ext uri="{9D8B030D-6E8A-4147-A177-3AD203B41FA5}">
                      <a16:colId xmlns:a16="http://schemas.microsoft.com/office/drawing/2014/main" val="666219352"/>
                    </a:ext>
                  </a:extLst>
                </a:gridCol>
                <a:gridCol w="1090528">
                  <a:extLst>
                    <a:ext uri="{9D8B030D-6E8A-4147-A177-3AD203B41FA5}">
                      <a16:colId xmlns:a16="http://schemas.microsoft.com/office/drawing/2014/main" val="3204662083"/>
                    </a:ext>
                  </a:extLst>
                </a:gridCol>
                <a:gridCol w="1090528">
                  <a:extLst>
                    <a:ext uri="{9D8B030D-6E8A-4147-A177-3AD203B41FA5}">
                      <a16:colId xmlns:a16="http://schemas.microsoft.com/office/drawing/2014/main" val="2464832738"/>
                    </a:ext>
                  </a:extLst>
                </a:gridCol>
                <a:gridCol w="1090528">
                  <a:extLst>
                    <a:ext uri="{9D8B030D-6E8A-4147-A177-3AD203B41FA5}">
                      <a16:colId xmlns:a16="http://schemas.microsoft.com/office/drawing/2014/main" val="2879509106"/>
                    </a:ext>
                  </a:extLst>
                </a:gridCol>
              </a:tblGrid>
              <a:tr h="2565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Accuracy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Precision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Recall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F1 Score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7510418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- Train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0.513119048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0.513525719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0.540241353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0.526544882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855843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- Test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0.504388889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0.506307643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0.528318584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0.51707898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838576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with SS - Train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0.513119048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0.513525719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0.540241353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0.526544882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7436177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Logistic Regression with SS - Test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0.504388889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0.506307643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0.528318584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0.51707898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365160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Stats Model (LR) - Train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0.513119048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0.513525719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0.540241353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0.526544882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517073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Stats Model (LR) - Test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0.504388889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0.506307643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0.528318584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0.51707898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255027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DecisionTree - Train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0.513119048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0.513525719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0.540241353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0.526544882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473214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DecisionTree - Test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0.504388889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0.506307643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0.528318584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0.51707898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437675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- Train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0.560166667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0.554400642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0.623384645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0.586872414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8873667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Random Forest - Test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0.503777778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0.505364594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0.562721239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0.532502879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762327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 - Train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0.526261905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0.519223703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0.738502471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0.609747965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872009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Gradient Boosting  - Test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0.501777778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0.502798507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0.715486726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0.590577064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535483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 - Train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0.594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0.58985429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0.623147092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0.606043804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072686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AdaBoost - Test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0.504944444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0.506790188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0.532522124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0.519337613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332911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 - Train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0.568785714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0.569324458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0.572976055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0.57114442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6246699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XGBoost - Test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0.501388889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0.503592351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0.503982301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0.503787251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0052392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- Train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0.577714286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0.58118443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0.563236412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0.572069681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3263780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KNN - Test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0.5025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0.504884496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0.485951327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0.495237022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8993329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 - Train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0.562666667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0.562657814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0.571693273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0.567139558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780722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 - Test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0.504111111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0.506313691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0.505641593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0.505977419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4595102"/>
                  </a:ext>
                </a:extLst>
              </a:tr>
              <a:tr h="24431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 - Train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0.562666667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0.562657814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0.571693273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0.567139558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433179"/>
                  </a:ext>
                </a:extLst>
              </a:tr>
              <a:tr h="256525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SVM - Test</a:t>
                      </a:r>
                    </a:p>
                  </a:txBody>
                  <a:tcPr marL="9418" marR="9418" marT="9418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0.504111111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0.506313691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0.505641593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0.505977419</a:t>
                      </a:r>
                    </a:p>
                  </a:txBody>
                  <a:tcPr marL="9418" marR="9418" marT="9418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532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873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6A59-E6BF-3FD5-9030-D0AE66D6B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V) Further Improvements Yet To Perform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3B97-D54C-3BF4-725B-D7065E8EA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do Further Improvements using PCA to reduce number of features</a:t>
            </a:r>
          </a:p>
          <a:p>
            <a:r>
              <a:rPr lang="en-IN" dirty="0"/>
              <a:t>We can Use Grid Search CV find best hyperparameters</a:t>
            </a:r>
          </a:p>
          <a:p>
            <a:r>
              <a:rPr lang="en-IN" dirty="0"/>
              <a:t>Using Feature Importance We Can Select Important Columns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793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6855</TotalTime>
  <Words>517</Words>
  <Application>Microsoft Office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system-ui</vt:lpstr>
      <vt:lpstr>Office Theme</vt:lpstr>
      <vt:lpstr>Stats &amp; ML Capstone Project</vt:lpstr>
      <vt:lpstr>Goal</vt:lpstr>
      <vt:lpstr>I] Importing Dataset and Basic Check</vt:lpstr>
      <vt:lpstr>Feature Engineering of 'purchase_time'</vt:lpstr>
      <vt:lpstr>II] Feature Selection &amp; Multi-Colinearity</vt:lpstr>
      <vt:lpstr>III] Encoding, Train-Test-Split, &amp; Standardization</vt:lpstr>
      <vt:lpstr>IV] Model Building</vt:lpstr>
      <vt:lpstr>V) Further Improvements Yet To Perform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Venkatesh Vandekar</dc:creator>
  <cp:lastModifiedBy>Venkatesh Vandekar</cp:lastModifiedBy>
  <cp:revision>9</cp:revision>
  <dcterms:created xsi:type="dcterms:W3CDTF">2025-02-12T11:47:11Z</dcterms:created>
  <dcterms:modified xsi:type="dcterms:W3CDTF">2025-03-15T02:50:45Z</dcterms:modified>
</cp:coreProperties>
</file>