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7" r:id="rId11"/>
    <p:sldId id="268" r:id="rId12"/>
    <p:sldId id="269" r:id="rId13"/>
    <p:sldId id="270" r:id="rId14"/>
    <p:sldId id="265" r:id="rId15"/>
    <p:sldId id="271"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6/9/2024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6/9/2024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51577/globalabdimas.v1i1.5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75A57-67FF-9B9D-7953-2C179F3A92D9}"/>
              </a:ext>
            </a:extLst>
          </p:cNvPr>
          <p:cNvSpPr>
            <a:spLocks noGrp="1"/>
          </p:cNvSpPr>
          <p:nvPr>
            <p:ph type="ctrTitle"/>
          </p:nvPr>
        </p:nvSpPr>
        <p:spPr/>
        <p:txBody>
          <a:bodyPr/>
          <a:lstStyle/>
          <a:p>
            <a:r>
              <a:rPr lang="en-IN" sz="2800" b="1" dirty="0"/>
              <a:t>Classification of Organic and Inorganic</a:t>
            </a:r>
            <a:br>
              <a:rPr lang="en-IN" sz="2800" b="1" dirty="0"/>
            </a:br>
            <a:r>
              <a:rPr lang="en-IN" sz="2800" b="1" dirty="0"/>
              <a:t>Waste using Neural Networks</a:t>
            </a:r>
          </a:p>
        </p:txBody>
      </p:sp>
      <p:sp>
        <p:nvSpPr>
          <p:cNvPr id="3" name="Subtitle 2">
            <a:extLst>
              <a:ext uri="{FF2B5EF4-FFF2-40B4-BE49-F238E27FC236}">
                <a16:creationId xmlns:a16="http://schemas.microsoft.com/office/drawing/2014/main" id="{7E3596F4-5BEB-956C-07A5-73EB0C351A30}"/>
              </a:ext>
            </a:extLst>
          </p:cNvPr>
          <p:cNvSpPr>
            <a:spLocks noGrp="1"/>
          </p:cNvSpPr>
          <p:nvPr>
            <p:ph type="subTitle" idx="1"/>
          </p:nvPr>
        </p:nvSpPr>
        <p:spPr>
          <a:xfrm>
            <a:off x="2692398" y="3657596"/>
            <a:ext cx="6894364" cy="1515533"/>
          </a:xfrm>
        </p:spPr>
        <p:txBody>
          <a:bodyPr/>
          <a:lstStyle/>
          <a:p>
            <a:r>
              <a:rPr lang="en-IN"/>
              <a:t>                                                     </a:t>
            </a:r>
            <a:endParaRPr lang="en-IN" sz="1800" dirty="0"/>
          </a:p>
        </p:txBody>
      </p:sp>
      <p:sp>
        <p:nvSpPr>
          <p:cNvPr id="4" name="TextBox 3">
            <a:extLst>
              <a:ext uri="{FF2B5EF4-FFF2-40B4-BE49-F238E27FC236}">
                <a16:creationId xmlns:a16="http://schemas.microsoft.com/office/drawing/2014/main" id="{E11A97E2-2151-A9B7-ED63-02001A4B4BF5}"/>
              </a:ext>
            </a:extLst>
          </p:cNvPr>
          <p:cNvSpPr txBox="1"/>
          <p:nvPr/>
        </p:nvSpPr>
        <p:spPr>
          <a:xfrm>
            <a:off x="4957009" y="1684873"/>
            <a:ext cx="2329315" cy="369332"/>
          </a:xfrm>
          <a:prstGeom prst="rect">
            <a:avLst/>
          </a:prstGeom>
          <a:noFill/>
        </p:spPr>
        <p:txBody>
          <a:bodyPr wrap="square" rtlCol="0">
            <a:spAutoFit/>
          </a:bodyPr>
          <a:lstStyle/>
          <a:p>
            <a:r>
              <a:rPr lang="en-IN" b="1" dirty="0"/>
              <a:t>PROJECT STAGE-II</a:t>
            </a:r>
          </a:p>
        </p:txBody>
      </p:sp>
    </p:spTree>
    <p:extLst>
      <p:ext uri="{BB962C8B-B14F-4D97-AF65-F5344CB8AC3E}">
        <p14:creationId xmlns:p14="http://schemas.microsoft.com/office/powerpoint/2010/main" val="3969328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748B5A-D512-7C9D-E6CA-C2E7365B1131}"/>
              </a:ext>
            </a:extLst>
          </p:cNvPr>
          <p:cNvSpPr txBox="1"/>
          <p:nvPr/>
        </p:nvSpPr>
        <p:spPr>
          <a:xfrm>
            <a:off x="779647" y="818147"/>
            <a:ext cx="10337533" cy="1354217"/>
          </a:xfrm>
          <a:prstGeom prst="rect">
            <a:avLst/>
          </a:prstGeom>
          <a:noFill/>
        </p:spPr>
        <p:txBody>
          <a:bodyPr wrap="square" rtlCol="0">
            <a:spAutoFit/>
          </a:bodyPr>
          <a:lstStyle/>
          <a:p>
            <a:r>
              <a:rPr lang="en-IN" sz="2400" b="1" dirty="0">
                <a:latin typeface="+mj-lt"/>
              </a:rPr>
              <a:t>Implementation :</a:t>
            </a:r>
          </a:p>
          <a:p>
            <a:r>
              <a:rPr lang="en-US" sz="2000" dirty="0"/>
              <a:t>The CNN model to Identify Organic and Inorganic materials in construct as follows with the help of sequential model as shown in figure.</a:t>
            </a:r>
            <a:endParaRPr lang="en-IN" sz="2000" b="1" dirty="0">
              <a:latin typeface="+mj-lt"/>
            </a:endParaRPr>
          </a:p>
          <a:p>
            <a:endParaRPr lang="en-IN" dirty="0"/>
          </a:p>
        </p:txBody>
      </p:sp>
      <p:pic>
        <p:nvPicPr>
          <p:cNvPr id="4" name="Picture 3">
            <a:extLst>
              <a:ext uri="{FF2B5EF4-FFF2-40B4-BE49-F238E27FC236}">
                <a16:creationId xmlns:a16="http://schemas.microsoft.com/office/drawing/2014/main" id="{33D97C13-3058-8EFA-2CAB-A1761386BCAB}"/>
              </a:ext>
            </a:extLst>
          </p:cNvPr>
          <p:cNvPicPr>
            <a:picLocks noChangeAspect="1"/>
          </p:cNvPicPr>
          <p:nvPr/>
        </p:nvPicPr>
        <p:blipFill>
          <a:blip r:embed="rId2"/>
          <a:stretch>
            <a:fillRect/>
          </a:stretch>
        </p:blipFill>
        <p:spPr>
          <a:xfrm>
            <a:off x="3416969" y="1987384"/>
            <a:ext cx="4585026" cy="3898466"/>
          </a:xfrm>
          <a:prstGeom prst="rect">
            <a:avLst/>
          </a:prstGeom>
        </p:spPr>
      </p:pic>
    </p:spTree>
    <p:extLst>
      <p:ext uri="{BB962C8B-B14F-4D97-AF65-F5344CB8AC3E}">
        <p14:creationId xmlns:p14="http://schemas.microsoft.com/office/powerpoint/2010/main" val="1175233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1FD729-B3CA-4BFA-48D7-B911C017D600}"/>
              </a:ext>
            </a:extLst>
          </p:cNvPr>
          <p:cNvSpPr txBox="1"/>
          <p:nvPr/>
        </p:nvSpPr>
        <p:spPr>
          <a:xfrm>
            <a:off x="798898" y="808522"/>
            <a:ext cx="10348106" cy="2031325"/>
          </a:xfrm>
          <a:prstGeom prst="rect">
            <a:avLst/>
          </a:prstGeom>
          <a:noFill/>
        </p:spPr>
        <p:txBody>
          <a:bodyPr wrap="square" rtlCol="0">
            <a:spAutoFit/>
          </a:bodyPr>
          <a:lstStyle/>
          <a:p>
            <a:r>
              <a:rPr lang="en-IN" dirty="0"/>
              <a:t>Data </a:t>
            </a:r>
            <a:r>
              <a:rPr lang="en-IN" dirty="0" err="1"/>
              <a:t>Augumentation</a:t>
            </a:r>
            <a:r>
              <a:rPr lang="en-IN" dirty="0"/>
              <a:t> :</a:t>
            </a:r>
          </a:p>
          <a:p>
            <a:r>
              <a:rPr lang="en-US" dirty="0"/>
              <a:t>Using </a:t>
            </a:r>
            <a:r>
              <a:rPr lang="en-US" dirty="0" err="1"/>
              <a:t>ImageDataUsing</a:t>
            </a:r>
            <a:r>
              <a:rPr lang="en-US" dirty="0"/>
              <a:t> </a:t>
            </a:r>
            <a:r>
              <a:rPr lang="en-US" dirty="0" err="1"/>
              <a:t>ImageDataGenerator</a:t>
            </a:r>
            <a:r>
              <a:rPr lang="en-US" dirty="0"/>
              <a:t> to create a transformation that rescales the images and applied data augmentation as well. Generate </a:t>
            </a:r>
            <a:r>
              <a:rPr lang="en-US" dirty="0" err="1"/>
              <a:t>augumentation</a:t>
            </a:r>
            <a:r>
              <a:rPr lang="en-US" dirty="0"/>
              <a:t> only for train data while validation data are only rescaling ones</a:t>
            </a:r>
            <a:r>
              <a:rPr lang="en-IN" dirty="0"/>
              <a:t>.</a:t>
            </a:r>
          </a:p>
          <a:p>
            <a:r>
              <a:rPr lang="en-US" dirty="0" err="1"/>
              <a:t>Keras</a:t>
            </a:r>
            <a:r>
              <a:rPr lang="en-US" dirty="0"/>
              <a:t> </a:t>
            </a:r>
            <a:r>
              <a:rPr lang="en-US" dirty="0" err="1"/>
              <a:t>ImageDataGenerator</a:t>
            </a:r>
            <a:r>
              <a:rPr lang="en-US" dirty="0"/>
              <a:t> class provides a quick and easy way to augment of our images. It provides many of different augmentation techniques like standardization, shifts, rotation, flips, brightness change etc. Now set our dataset into train, test and validation data. </a:t>
            </a:r>
            <a:endParaRPr lang="en-IN" dirty="0"/>
          </a:p>
          <a:p>
            <a:endParaRPr lang="en-IN" dirty="0"/>
          </a:p>
        </p:txBody>
      </p:sp>
      <p:pic>
        <p:nvPicPr>
          <p:cNvPr id="4" name="Picture 3">
            <a:extLst>
              <a:ext uri="{FF2B5EF4-FFF2-40B4-BE49-F238E27FC236}">
                <a16:creationId xmlns:a16="http://schemas.microsoft.com/office/drawing/2014/main" id="{735A13FE-6DC9-F318-A291-4187F8E7061B}"/>
              </a:ext>
            </a:extLst>
          </p:cNvPr>
          <p:cNvPicPr>
            <a:picLocks noChangeAspect="1"/>
          </p:cNvPicPr>
          <p:nvPr/>
        </p:nvPicPr>
        <p:blipFill rotWithShape="1">
          <a:blip r:embed="rId2"/>
          <a:srcRect t="52182"/>
          <a:stretch/>
        </p:blipFill>
        <p:spPr>
          <a:xfrm>
            <a:off x="1044997" y="2589925"/>
            <a:ext cx="8368510" cy="1619142"/>
          </a:xfrm>
          <a:prstGeom prst="rect">
            <a:avLst/>
          </a:prstGeom>
        </p:spPr>
      </p:pic>
      <p:sp>
        <p:nvSpPr>
          <p:cNvPr id="5" name="TextBox 4">
            <a:extLst>
              <a:ext uri="{FF2B5EF4-FFF2-40B4-BE49-F238E27FC236}">
                <a16:creationId xmlns:a16="http://schemas.microsoft.com/office/drawing/2014/main" id="{76CB3AE6-9A4E-7461-446D-18E27ACB03C6}"/>
              </a:ext>
            </a:extLst>
          </p:cNvPr>
          <p:cNvSpPr txBox="1"/>
          <p:nvPr/>
        </p:nvSpPr>
        <p:spPr>
          <a:xfrm>
            <a:off x="952901" y="4417996"/>
            <a:ext cx="9962147" cy="369332"/>
          </a:xfrm>
          <a:prstGeom prst="rect">
            <a:avLst/>
          </a:prstGeom>
          <a:noFill/>
        </p:spPr>
        <p:txBody>
          <a:bodyPr wrap="square" rtlCol="0">
            <a:spAutoFit/>
          </a:bodyPr>
          <a:lstStyle/>
          <a:p>
            <a:r>
              <a:rPr lang="en-IN" dirty="0"/>
              <a:t>The CNN model gave the accuracy as shown</a:t>
            </a:r>
          </a:p>
        </p:txBody>
      </p:sp>
      <p:pic>
        <p:nvPicPr>
          <p:cNvPr id="9" name="Picture 8">
            <a:extLst>
              <a:ext uri="{FF2B5EF4-FFF2-40B4-BE49-F238E27FC236}">
                <a16:creationId xmlns:a16="http://schemas.microsoft.com/office/drawing/2014/main" id="{EB3B0A74-1EAA-252B-39DD-5BBF3CDF8A2A}"/>
              </a:ext>
            </a:extLst>
          </p:cNvPr>
          <p:cNvPicPr>
            <a:picLocks noChangeAspect="1"/>
          </p:cNvPicPr>
          <p:nvPr/>
        </p:nvPicPr>
        <p:blipFill>
          <a:blip r:embed="rId3"/>
          <a:stretch>
            <a:fillRect/>
          </a:stretch>
        </p:blipFill>
        <p:spPr>
          <a:xfrm>
            <a:off x="3298147" y="4999776"/>
            <a:ext cx="4267419" cy="787440"/>
          </a:xfrm>
          <a:prstGeom prst="rect">
            <a:avLst/>
          </a:prstGeom>
        </p:spPr>
      </p:pic>
    </p:spTree>
    <p:extLst>
      <p:ext uri="{BB962C8B-B14F-4D97-AF65-F5344CB8AC3E}">
        <p14:creationId xmlns:p14="http://schemas.microsoft.com/office/powerpoint/2010/main" val="797161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846C92-9DC5-E8AC-6170-BF4E86C1F24C}"/>
              </a:ext>
            </a:extLst>
          </p:cNvPr>
          <p:cNvSpPr txBox="1"/>
          <p:nvPr/>
        </p:nvSpPr>
        <p:spPr>
          <a:xfrm>
            <a:off x="818147" y="818147"/>
            <a:ext cx="10549289" cy="1754326"/>
          </a:xfrm>
          <a:prstGeom prst="rect">
            <a:avLst/>
          </a:prstGeom>
          <a:noFill/>
        </p:spPr>
        <p:txBody>
          <a:bodyPr wrap="square" rtlCol="0">
            <a:spAutoFit/>
          </a:bodyPr>
          <a:lstStyle/>
          <a:p>
            <a:r>
              <a:rPr lang="en-US" b="1" dirty="0"/>
              <a:t>MobileNetV2</a:t>
            </a:r>
            <a:r>
              <a:rPr lang="en-US" dirty="0"/>
              <a:t>: MobileNetV2 is a convolutional neural network architecture designed for mobile and embedded vision applications. It was developed by researchers at Google, and it builds upon the success of the original </a:t>
            </a:r>
            <a:r>
              <a:rPr lang="en-US" dirty="0" err="1"/>
              <a:t>MobileNet</a:t>
            </a:r>
            <a:r>
              <a:rPr lang="en-US" dirty="0"/>
              <a:t> architecture, aiming to improve both the efficiency and performance of deep neural networks for mobile devices.</a:t>
            </a:r>
          </a:p>
          <a:p>
            <a:r>
              <a:rPr lang="en-US" dirty="0"/>
              <a:t>Although MobileNetV2 is an efficient model it cannot produce the desired results.</a:t>
            </a:r>
          </a:p>
          <a:p>
            <a:r>
              <a:rPr lang="en-US" dirty="0"/>
              <a:t>By fine tuning the our basic model we achieved an accuracy of</a:t>
            </a:r>
            <a:endParaRPr lang="en-IN" dirty="0"/>
          </a:p>
        </p:txBody>
      </p:sp>
      <p:pic>
        <p:nvPicPr>
          <p:cNvPr id="4" name="Picture 3">
            <a:extLst>
              <a:ext uri="{FF2B5EF4-FFF2-40B4-BE49-F238E27FC236}">
                <a16:creationId xmlns:a16="http://schemas.microsoft.com/office/drawing/2014/main" id="{C6875EFC-8B90-7B3F-5B9C-10843A0ACE79}"/>
              </a:ext>
            </a:extLst>
          </p:cNvPr>
          <p:cNvPicPr>
            <a:picLocks noChangeAspect="1"/>
          </p:cNvPicPr>
          <p:nvPr/>
        </p:nvPicPr>
        <p:blipFill>
          <a:blip r:embed="rId2"/>
          <a:stretch>
            <a:fillRect/>
          </a:stretch>
        </p:blipFill>
        <p:spPr>
          <a:xfrm>
            <a:off x="3825980" y="2572473"/>
            <a:ext cx="4276137" cy="1004296"/>
          </a:xfrm>
          <a:prstGeom prst="rect">
            <a:avLst/>
          </a:prstGeom>
        </p:spPr>
      </p:pic>
      <p:pic>
        <p:nvPicPr>
          <p:cNvPr id="6" name="Picture 5">
            <a:extLst>
              <a:ext uri="{FF2B5EF4-FFF2-40B4-BE49-F238E27FC236}">
                <a16:creationId xmlns:a16="http://schemas.microsoft.com/office/drawing/2014/main" id="{40919DC4-56FE-5F1C-276E-06FEA05DA23E}"/>
              </a:ext>
            </a:extLst>
          </p:cNvPr>
          <p:cNvPicPr>
            <a:picLocks noChangeAspect="1"/>
          </p:cNvPicPr>
          <p:nvPr/>
        </p:nvPicPr>
        <p:blipFill>
          <a:blip r:embed="rId3"/>
          <a:stretch>
            <a:fillRect/>
          </a:stretch>
        </p:blipFill>
        <p:spPr>
          <a:xfrm>
            <a:off x="2252504" y="3728248"/>
            <a:ext cx="3146952" cy="2311606"/>
          </a:xfrm>
          <a:prstGeom prst="rect">
            <a:avLst/>
          </a:prstGeom>
        </p:spPr>
      </p:pic>
      <p:pic>
        <p:nvPicPr>
          <p:cNvPr id="8" name="Picture 7">
            <a:extLst>
              <a:ext uri="{FF2B5EF4-FFF2-40B4-BE49-F238E27FC236}">
                <a16:creationId xmlns:a16="http://schemas.microsoft.com/office/drawing/2014/main" id="{55EFA02F-1DDF-DC29-513E-C1680DED220B}"/>
              </a:ext>
            </a:extLst>
          </p:cNvPr>
          <p:cNvPicPr>
            <a:picLocks noChangeAspect="1"/>
          </p:cNvPicPr>
          <p:nvPr/>
        </p:nvPicPr>
        <p:blipFill>
          <a:blip r:embed="rId4"/>
          <a:stretch>
            <a:fillRect/>
          </a:stretch>
        </p:blipFill>
        <p:spPr>
          <a:xfrm>
            <a:off x="5611529" y="3728248"/>
            <a:ext cx="2887717" cy="2080712"/>
          </a:xfrm>
          <a:prstGeom prst="rect">
            <a:avLst/>
          </a:prstGeom>
        </p:spPr>
      </p:pic>
    </p:spTree>
    <p:extLst>
      <p:ext uri="{BB962C8B-B14F-4D97-AF65-F5344CB8AC3E}">
        <p14:creationId xmlns:p14="http://schemas.microsoft.com/office/powerpoint/2010/main" val="1304063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63313D-15EE-E541-BE2A-70E676B20908}"/>
              </a:ext>
            </a:extLst>
          </p:cNvPr>
          <p:cNvSpPr txBox="1"/>
          <p:nvPr/>
        </p:nvSpPr>
        <p:spPr>
          <a:xfrm>
            <a:off x="952901" y="1020278"/>
            <a:ext cx="10366408" cy="461665"/>
          </a:xfrm>
          <a:prstGeom prst="rect">
            <a:avLst/>
          </a:prstGeom>
          <a:noFill/>
        </p:spPr>
        <p:txBody>
          <a:bodyPr wrap="square" rtlCol="0">
            <a:spAutoFit/>
          </a:bodyPr>
          <a:lstStyle/>
          <a:p>
            <a:r>
              <a:rPr lang="en-IN" sz="2400" b="1" dirty="0"/>
              <a:t>Result :</a:t>
            </a:r>
          </a:p>
        </p:txBody>
      </p:sp>
      <p:pic>
        <p:nvPicPr>
          <p:cNvPr id="4" name="Picture 3">
            <a:extLst>
              <a:ext uri="{FF2B5EF4-FFF2-40B4-BE49-F238E27FC236}">
                <a16:creationId xmlns:a16="http://schemas.microsoft.com/office/drawing/2014/main" id="{F7BFAD1D-85B2-76CA-ED0B-E17AB22C1D7F}"/>
              </a:ext>
            </a:extLst>
          </p:cNvPr>
          <p:cNvPicPr>
            <a:picLocks noChangeAspect="1"/>
          </p:cNvPicPr>
          <p:nvPr/>
        </p:nvPicPr>
        <p:blipFill>
          <a:blip r:embed="rId2"/>
          <a:stretch>
            <a:fillRect/>
          </a:stretch>
        </p:blipFill>
        <p:spPr>
          <a:xfrm>
            <a:off x="2099096" y="1579923"/>
            <a:ext cx="5664491" cy="2254366"/>
          </a:xfrm>
          <a:prstGeom prst="rect">
            <a:avLst/>
          </a:prstGeom>
        </p:spPr>
      </p:pic>
      <p:pic>
        <p:nvPicPr>
          <p:cNvPr id="6" name="Picture 5">
            <a:extLst>
              <a:ext uri="{FF2B5EF4-FFF2-40B4-BE49-F238E27FC236}">
                <a16:creationId xmlns:a16="http://schemas.microsoft.com/office/drawing/2014/main" id="{05E026FF-D485-D96E-F5EA-3C1A208E1F02}"/>
              </a:ext>
            </a:extLst>
          </p:cNvPr>
          <p:cNvPicPr>
            <a:picLocks noChangeAspect="1"/>
          </p:cNvPicPr>
          <p:nvPr/>
        </p:nvPicPr>
        <p:blipFill>
          <a:blip r:embed="rId3"/>
          <a:stretch>
            <a:fillRect/>
          </a:stretch>
        </p:blipFill>
        <p:spPr>
          <a:xfrm>
            <a:off x="2099096" y="4001199"/>
            <a:ext cx="3397633" cy="1658456"/>
          </a:xfrm>
          <a:prstGeom prst="rect">
            <a:avLst/>
          </a:prstGeom>
        </p:spPr>
      </p:pic>
    </p:spTree>
    <p:extLst>
      <p:ext uri="{BB962C8B-B14F-4D97-AF65-F5344CB8AC3E}">
        <p14:creationId xmlns:p14="http://schemas.microsoft.com/office/powerpoint/2010/main" val="8881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95CA3-8F7A-5D14-4729-FB32547AC1A4}"/>
              </a:ext>
            </a:extLst>
          </p:cNvPr>
          <p:cNvSpPr>
            <a:spLocks noGrp="1"/>
          </p:cNvSpPr>
          <p:nvPr>
            <p:ph type="title"/>
          </p:nvPr>
        </p:nvSpPr>
        <p:spPr/>
        <p:txBody>
          <a:bodyPr>
            <a:normAutofit/>
          </a:bodyPr>
          <a:lstStyle/>
          <a:p>
            <a:r>
              <a:rPr lang="en-IN" dirty="0" err="1"/>
              <a:t>Refernces</a:t>
            </a:r>
            <a:endParaRPr lang="en-IN" dirty="0"/>
          </a:p>
        </p:txBody>
      </p:sp>
      <p:sp>
        <p:nvSpPr>
          <p:cNvPr id="3" name="Content Placeholder 2">
            <a:extLst>
              <a:ext uri="{FF2B5EF4-FFF2-40B4-BE49-F238E27FC236}">
                <a16:creationId xmlns:a16="http://schemas.microsoft.com/office/drawing/2014/main" id="{41DDFEF2-E559-D81F-F6CB-7E968436B9C9}"/>
              </a:ext>
            </a:extLst>
          </p:cNvPr>
          <p:cNvSpPr>
            <a:spLocks noGrp="1"/>
          </p:cNvSpPr>
          <p:nvPr>
            <p:ph idx="1"/>
          </p:nvPr>
        </p:nvSpPr>
        <p:spPr/>
        <p:txBody>
          <a:bodyPr/>
          <a:lstStyle/>
          <a:p>
            <a:r>
              <a:rPr lang="en-IN" sz="1800" dirty="0"/>
              <a:t>[1]</a:t>
            </a:r>
            <a:r>
              <a:rPr lang="en-IN" sz="1800" dirty="0" err="1"/>
              <a:t>Pratami</a:t>
            </a:r>
            <a:r>
              <a:rPr lang="en-IN" sz="1800" dirty="0"/>
              <a:t>, S., </a:t>
            </a:r>
            <a:r>
              <a:rPr lang="en-IN" sz="1800" dirty="0" err="1"/>
              <a:t>Hertati</a:t>
            </a:r>
            <a:r>
              <a:rPr lang="en-IN" sz="1800" dirty="0"/>
              <a:t>, L., </a:t>
            </a:r>
            <a:r>
              <a:rPr lang="en-IN" sz="1800" dirty="0" err="1"/>
              <a:t>Puspitawati</a:t>
            </a:r>
            <a:r>
              <a:rPr lang="en-IN" sz="1800" dirty="0"/>
              <a:t>, L., </a:t>
            </a:r>
            <a:r>
              <a:rPr lang="en-IN" sz="1800" dirty="0" err="1"/>
              <a:t>Gantino</a:t>
            </a:r>
            <a:r>
              <a:rPr lang="en-IN" sz="1800" dirty="0"/>
              <a:t>, R., &amp; Ilyas, M. (2021). </a:t>
            </a:r>
            <a:r>
              <a:rPr lang="en-IN" sz="1800" dirty="0" err="1"/>
              <a:t>Teknologi</a:t>
            </a:r>
            <a:r>
              <a:rPr lang="en-IN" sz="1800" dirty="0"/>
              <a:t> </a:t>
            </a:r>
            <a:r>
              <a:rPr lang="en-IN" sz="1800" dirty="0" err="1"/>
              <a:t>Inovasi</a:t>
            </a:r>
            <a:r>
              <a:rPr lang="en-IN" sz="1800" dirty="0"/>
              <a:t> </a:t>
            </a:r>
            <a:r>
              <a:rPr lang="en-IN" sz="1800" dirty="0" err="1"/>
              <a:t>Pengolahan</a:t>
            </a:r>
            <a:r>
              <a:rPr lang="en-IN" sz="1800" dirty="0"/>
              <a:t> </a:t>
            </a:r>
            <a:r>
              <a:rPr lang="en-IN" sz="1800" dirty="0" err="1"/>
              <a:t>Limbah</a:t>
            </a:r>
            <a:r>
              <a:rPr lang="en-IN" sz="1800" dirty="0"/>
              <a:t> </a:t>
            </a:r>
            <a:r>
              <a:rPr lang="en-IN" sz="1800" dirty="0" err="1"/>
              <a:t>Plastik</a:t>
            </a:r>
            <a:r>
              <a:rPr lang="en-IN" sz="1800" dirty="0"/>
              <a:t> </a:t>
            </a:r>
            <a:r>
              <a:rPr lang="en-IN" sz="1800" dirty="0" err="1"/>
              <a:t>Menjadi</a:t>
            </a:r>
            <a:r>
              <a:rPr lang="en-IN" sz="1800" dirty="0"/>
              <a:t> </a:t>
            </a:r>
            <a:r>
              <a:rPr lang="en-IN" sz="1800" dirty="0" err="1"/>
              <a:t>Produk</a:t>
            </a:r>
            <a:r>
              <a:rPr lang="en-IN" sz="1800" dirty="0"/>
              <a:t> UMKM Guna </a:t>
            </a:r>
            <a:r>
              <a:rPr lang="en-IN" sz="1800" dirty="0" err="1"/>
              <a:t>Menopang</a:t>
            </a:r>
            <a:r>
              <a:rPr lang="en-IN" sz="1800" dirty="0"/>
              <a:t> Ekonomi </a:t>
            </a:r>
            <a:r>
              <a:rPr lang="en-IN" sz="1800" dirty="0" err="1"/>
              <a:t>Keluarga</a:t>
            </a:r>
            <a:r>
              <a:rPr lang="en-IN" sz="1800" dirty="0"/>
              <a:t> </a:t>
            </a:r>
            <a:r>
              <a:rPr lang="en-IN" sz="1800" dirty="0" err="1"/>
              <a:t>Dalam</a:t>
            </a:r>
            <a:r>
              <a:rPr lang="en-IN" sz="1800" dirty="0"/>
              <a:t> </a:t>
            </a:r>
            <a:r>
              <a:rPr lang="en-IN" sz="1800" dirty="0" err="1"/>
              <a:t>Mencerdaskan</a:t>
            </a:r>
            <a:r>
              <a:rPr lang="en-IN" sz="1800" dirty="0"/>
              <a:t> </a:t>
            </a:r>
            <a:r>
              <a:rPr lang="en-IN" sz="1800" dirty="0" err="1"/>
              <a:t>Keterampilan</a:t>
            </a:r>
            <a:r>
              <a:rPr lang="en-IN" sz="1800" dirty="0"/>
              <a:t> Masyarakat. In GLOBAL ABDIMAS: </a:t>
            </a:r>
            <a:r>
              <a:rPr lang="en-IN" sz="1800" dirty="0" err="1"/>
              <a:t>Jurnal</a:t>
            </a:r>
            <a:r>
              <a:rPr lang="en-IN" sz="1800" dirty="0"/>
              <a:t> </a:t>
            </a:r>
            <a:r>
              <a:rPr lang="en-IN" sz="1800" dirty="0" err="1"/>
              <a:t>Pengabdian</a:t>
            </a:r>
            <a:r>
              <a:rPr lang="en-IN" sz="1800" dirty="0"/>
              <a:t> Masyarakat (Vol. 1, Issue 1, pp. 1– 11). </a:t>
            </a:r>
            <a:r>
              <a:rPr lang="en-IN" sz="1800" dirty="0" err="1"/>
              <a:t>Perkumpulan</a:t>
            </a:r>
            <a:r>
              <a:rPr lang="en-IN" sz="1800" dirty="0"/>
              <a:t> </a:t>
            </a:r>
            <a:r>
              <a:rPr lang="en-IN" sz="1800" dirty="0" err="1"/>
              <a:t>Intelektual</a:t>
            </a:r>
            <a:r>
              <a:rPr lang="en-IN" sz="1800" dirty="0"/>
              <a:t> </a:t>
            </a:r>
            <a:r>
              <a:rPr lang="en-IN" sz="1800" dirty="0" err="1"/>
              <a:t>Madani</a:t>
            </a:r>
            <a:r>
              <a:rPr lang="en-IN" sz="1800" dirty="0"/>
              <a:t> Indonesia. </a:t>
            </a:r>
            <a:r>
              <a:rPr lang="en-IN" sz="1800" dirty="0">
                <a:hlinkClick r:id="rId2"/>
              </a:rPr>
              <a:t>https://doi.org/10.51577/globalabdimas.v1i1.59</a:t>
            </a:r>
            <a:endParaRPr lang="en-IN" sz="1800" dirty="0"/>
          </a:p>
          <a:p>
            <a:r>
              <a:rPr lang="en-US" sz="1800" dirty="0"/>
              <a:t>[2]G. Hinton et al., "Deep Neural Networks for Acoustic Modeling in Speech Recognition: The Shared Views of Four Research Groups," in IEEE Signal Processing Magazine, vol. 29, no. 6, pp. 82-97, Nov. 2012, </a:t>
            </a:r>
            <a:r>
              <a:rPr lang="en-US" sz="1800" dirty="0" err="1"/>
              <a:t>doi</a:t>
            </a:r>
            <a:r>
              <a:rPr lang="en-US" sz="1800" dirty="0"/>
              <a:t>: 10.1109/MSP.2012.2205597</a:t>
            </a:r>
          </a:p>
          <a:p>
            <a:r>
              <a:rPr lang="en-US" sz="1800" dirty="0"/>
              <a:t>[3]Chollet, F. (2017). </a:t>
            </a:r>
            <a:r>
              <a:rPr lang="en-US" sz="1800" dirty="0" err="1"/>
              <a:t>Xception</a:t>
            </a:r>
            <a:r>
              <a:rPr lang="en-US" sz="1800" dirty="0"/>
              <a:t>: Deep learning with </a:t>
            </a:r>
            <a:r>
              <a:rPr lang="en-US" sz="1800" dirty="0" err="1"/>
              <a:t>depthwise</a:t>
            </a:r>
            <a:r>
              <a:rPr lang="en-US" sz="1800" dirty="0"/>
              <a:t> separable convolutions. In Proceedings of the IEEE conference on computer vision and pattern recognition (pp. 1251-1258). </a:t>
            </a:r>
            <a:endParaRPr lang="en-IN" sz="1800" dirty="0"/>
          </a:p>
        </p:txBody>
      </p:sp>
    </p:spTree>
    <p:extLst>
      <p:ext uri="{BB962C8B-B14F-4D97-AF65-F5344CB8AC3E}">
        <p14:creationId xmlns:p14="http://schemas.microsoft.com/office/powerpoint/2010/main" val="59957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453303-65CB-59FA-61DE-F28577D530D5}"/>
              </a:ext>
            </a:extLst>
          </p:cNvPr>
          <p:cNvSpPr txBox="1"/>
          <p:nvPr/>
        </p:nvSpPr>
        <p:spPr>
          <a:xfrm>
            <a:off x="895149" y="1511166"/>
            <a:ext cx="10401702" cy="3139321"/>
          </a:xfrm>
          <a:prstGeom prst="rect">
            <a:avLst/>
          </a:prstGeom>
          <a:noFill/>
        </p:spPr>
        <p:txBody>
          <a:bodyPr wrap="square" rtlCol="0">
            <a:spAutoFit/>
          </a:bodyPr>
          <a:lstStyle/>
          <a:p>
            <a:pPr marL="285750" indent="-285750">
              <a:buFont typeface="Arial" panose="020B0604020202020204" pitchFamily="34" charset="0"/>
              <a:buChar char="•"/>
            </a:pPr>
            <a:r>
              <a:rPr lang="en-IN" dirty="0"/>
              <a:t>[4] </a:t>
            </a:r>
            <a:r>
              <a:rPr lang="en-IN" dirty="0" err="1"/>
              <a:t>Olugboja</a:t>
            </a:r>
            <a:r>
              <a:rPr lang="en-IN" dirty="0"/>
              <a:t> Adedeji, </a:t>
            </a:r>
            <a:r>
              <a:rPr lang="en-IN" dirty="0" err="1"/>
              <a:t>Zenghui</a:t>
            </a:r>
            <a:r>
              <a:rPr lang="en-IN" dirty="0"/>
              <a:t> Wang, Intelligent Waste Classification System Using Deep Learning Convolutional Neural Network, Procedia Manufacturing, Volume 35, 2019, Pages 607-612, ISSN 2351-9789, https://doi.org/10.1016/j.promfg.2019.05.086.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[6] Zhang, Y., Xie, X., Cui, C., Liu, D., &amp; Huang, B. (2021). Machine learning meets high- throughput experiments in inorganic materials synthesis: Recent advances and future perspectives. Journal of Materials Chemistry A, 9(45), 25463-25480.</a:t>
            </a:r>
          </a:p>
          <a:p>
            <a:endParaRPr lang="en-IN" dirty="0"/>
          </a:p>
          <a:p>
            <a:pPr marL="285750" indent="-285750">
              <a:buFont typeface="Arial" panose="020B0604020202020204" pitchFamily="34" charset="0"/>
              <a:buChar char="•"/>
            </a:pPr>
            <a:r>
              <a:rPr lang="en-IN" dirty="0"/>
              <a:t> [7] Huan, T. D., </a:t>
            </a:r>
            <a:r>
              <a:rPr lang="en-IN" dirty="0" err="1"/>
              <a:t>Mannodi-Kanakkithodi</a:t>
            </a:r>
            <a:r>
              <a:rPr lang="en-IN" dirty="0"/>
              <a:t>, A., Balachandran, P. V., &amp; </a:t>
            </a:r>
            <a:r>
              <a:rPr lang="en-IN" dirty="0" err="1"/>
              <a:t>Lookman</a:t>
            </a:r>
            <a:r>
              <a:rPr lang="en-IN" dirty="0"/>
              <a:t>, T. (2020). Machine learning for molecular and materials science. Nature, 586(7829), 210-219 </a:t>
            </a:r>
          </a:p>
        </p:txBody>
      </p:sp>
    </p:spTree>
    <p:extLst>
      <p:ext uri="{BB962C8B-B14F-4D97-AF65-F5344CB8AC3E}">
        <p14:creationId xmlns:p14="http://schemas.microsoft.com/office/powerpoint/2010/main" val="3575412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B81E1-DD70-505E-3E17-9D028D781ABD}"/>
              </a:ext>
            </a:extLst>
          </p:cNvPr>
          <p:cNvSpPr>
            <a:spLocks noGrp="1"/>
          </p:cNvSpPr>
          <p:nvPr>
            <p:ph type="title"/>
          </p:nvPr>
        </p:nvSpPr>
        <p:spPr>
          <a:xfrm>
            <a:off x="1439781" y="2676178"/>
            <a:ext cx="9601196" cy="1303867"/>
          </a:xfrm>
        </p:spPr>
        <p:txBody>
          <a:bodyPr/>
          <a:lstStyle/>
          <a:p>
            <a:r>
              <a:rPr lang="en-IN"/>
              <a:t>THANK YOU</a:t>
            </a:r>
          </a:p>
        </p:txBody>
      </p:sp>
    </p:spTree>
    <p:extLst>
      <p:ext uri="{BB962C8B-B14F-4D97-AF65-F5344CB8AC3E}">
        <p14:creationId xmlns:p14="http://schemas.microsoft.com/office/powerpoint/2010/main" val="2968697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E6DB5A-EFE0-15BA-3793-CAC572BB2173}"/>
              </a:ext>
            </a:extLst>
          </p:cNvPr>
          <p:cNvSpPr txBox="1"/>
          <p:nvPr/>
        </p:nvSpPr>
        <p:spPr>
          <a:xfrm>
            <a:off x="989798" y="895149"/>
            <a:ext cx="10520412" cy="4401205"/>
          </a:xfrm>
          <a:prstGeom prst="rect">
            <a:avLst/>
          </a:prstGeom>
          <a:noFill/>
        </p:spPr>
        <p:txBody>
          <a:bodyPr wrap="square" rtlCol="0">
            <a:spAutoFit/>
          </a:bodyPr>
          <a:lstStyle/>
          <a:p>
            <a:r>
              <a:rPr lang="en-IN" sz="2400" b="1" dirty="0"/>
              <a:t>Problem Statement </a:t>
            </a:r>
            <a:r>
              <a:rPr lang="en-IN" b="1" dirty="0"/>
              <a:t>:</a:t>
            </a:r>
          </a:p>
          <a:p>
            <a:endParaRPr lang="en-IN" b="1" dirty="0"/>
          </a:p>
          <a:p>
            <a:r>
              <a:rPr lang="en-US" sz="2000" dirty="0"/>
              <a:t>Rapid urbanization and population growth lead to increased waste generation, putting additional pressure on existing waste management systems</a:t>
            </a:r>
            <a:endParaRPr lang="en-IN" sz="2000" dirty="0"/>
          </a:p>
          <a:p>
            <a:endParaRPr lang="en-IN" sz="2000" b="1" dirty="0"/>
          </a:p>
          <a:p>
            <a:r>
              <a:rPr lang="en-IN" sz="2000" dirty="0"/>
              <a:t> Inefficient management of waste poses a great threat to environment and the waste when dumped in nature can have serious impact on health of humans as well as animals.</a:t>
            </a:r>
          </a:p>
          <a:p>
            <a:endParaRPr lang="en-IN" sz="2000" dirty="0"/>
          </a:p>
          <a:p>
            <a:r>
              <a:rPr lang="en-IN" sz="2000" dirty="0"/>
              <a:t> Categorization of waste materials plays a crucial role in recycling and sorting of materials that need to be processed further for decomposition.</a:t>
            </a:r>
          </a:p>
          <a:p>
            <a:r>
              <a:rPr lang="en-IN" sz="2000" dirty="0"/>
              <a:t> </a:t>
            </a:r>
          </a:p>
          <a:p>
            <a:r>
              <a:rPr lang="en-IN" sz="2000" dirty="0"/>
              <a:t>But the manual sorting is time consuming , error – prone and lead to improper waste disposal thus, there is a need for a waste classifier that can categorize diverse waste materials.</a:t>
            </a:r>
          </a:p>
          <a:p>
            <a:endParaRPr lang="en-IN" dirty="0"/>
          </a:p>
        </p:txBody>
      </p:sp>
    </p:spTree>
    <p:extLst>
      <p:ext uri="{BB962C8B-B14F-4D97-AF65-F5344CB8AC3E}">
        <p14:creationId xmlns:p14="http://schemas.microsoft.com/office/powerpoint/2010/main" val="3101887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063A3D-C397-F5FC-E6BF-159E318613E4}"/>
              </a:ext>
            </a:extLst>
          </p:cNvPr>
          <p:cNvSpPr txBox="1"/>
          <p:nvPr/>
        </p:nvSpPr>
        <p:spPr>
          <a:xfrm>
            <a:off x="855044" y="972152"/>
            <a:ext cx="10481912" cy="5170646"/>
          </a:xfrm>
          <a:prstGeom prst="rect">
            <a:avLst/>
          </a:prstGeom>
          <a:noFill/>
        </p:spPr>
        <p:txBody>
          <a:bodyPr wrap="square" rtlCol="0">
            <a:spAutoFit/>
          </a:bodyPr>
          <a:lstStyle/>
          <a:p>
            <a:r>
              <a:rPr lang="en-IN" sz="2400" b="1" dirty="0"/>
              <a:t>Abstract :</a:t>
            </a:r>
          </a:p>
          <a:p>
            <a:endParaRPr lang="en-IN" sz="2400" b="1" dirty="0">
              <a:solidFill>
                <a:schemeClr val="accent2">
                  <a:lumMod val="75000"/>
                </a:schemeClr>
              </a:solidFill>
            </a:endParaRPr>
          </a:p>
          <a:p>
            <a:r>
              <a:rPr lang="en-US" sz="2000" dirty="0"/>
              <a:t> The identification of organic and inorganic materials plays a crucial role in waste management and recycling processes. a classifier system needs to be developed to effectively distinguish between organic and inorganic materials using machine learning techniques and neural networks. For training the classifier, a large dataset of labelled waste samples is collected, encompassing a wide range of organic and inorganic materials commonly found in waste streams.</a:t>
            </a:r>
          </a:p>
          <a:p>
            <a:endParaRPr lang="en-US" sz="2000" dirty="0"/>
          </a:p>
          <a:p>
            <a:r>
              <a:rPr lang="en-US" sz="2000" dirty="0"/>
              <a:t>The system's performance is evaluates using rigorous validation methods, including cross-validation, and testing with unseen waste samples. The methodology for identifying organic-inorganic materials using CNN  involves collecting a comprehensive dataset of spectral and compositional data. Relevant features are extracted, and the data is pre-processed to handle missing values, normalize features, and remove noise.</a:t>
            </a:r>
          </a:p>
          <a:p>
            <a:r>
              <a:rPr lang="en-US" sz="2000" dirty="0"/>
              <a:t> </a:t>
            </a:r>
          </a:p>
          <a:p>
            <a:endParaRPr lang="en-US" dirty="0"/>
          </a:p>
          <a:p>
            <a:endParaRPr lang="en-IN" sz="2400" b="1" dirty="0"/>
          </a:p>
        </p:txBody>
      </p:sp>
    </p:spTree>
    <p:extLst>
      <p:ext uri="{BB962C8B-B14F-4D97-AF65-F5344CB8AC3E}">
        <p14:creationId xmlns:p14="http://schemas.microsoft.com/office/powerpoint/2010/main" val="1929986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50E5FE-4E18-4388-79BF-63844FD4A5E1}"/>
              </a:ext>
            </a:extLst>
          </p:cNvPr>
          <p:cNvSpPr txBox="1"/>
          <p:nvPr/>
        </p:nvSpPr>
        <p:spPr>
          <a:xfrm>
            <a:off x="818147" y="875899"/>
            <a:ext cx="10501162" cy="4770537"/>
          </a:xfrm>
          <a:prstGeom prst="rect">
            <a:avLst/>
          </a:prstGeom>
          <a:noFill/>
        </p:spPr>
        <p:txBody>
          <a:bodyPr wrap="square" rtlCol="0">
            <a:spAutoFit/>
          </a:bodyPr>
          <a:lstStyle/>
          <a:p>
            <a:r>
              <a:rPr lang="en-IN" sz="2400" b="1" dirty="0"/>
              <a:t>Existing Systems</a:t>
            </a:r>
            <a:r>
              <a:rPr lang="en-IN" sz="2400" b="1" dirty="0">
                <a:solidFill>
                  <a:schemeClr val="accent2">
                    <a:lumMod val="75000"/>
                  </a:schemeClr>
                </a:solidFill>
              </a:rPr>
              <a:t>:</a:t>
            </a:r>
          </a:p>
          <a:p>
            <a:r>
              <a:rPr lang="en-US" sz="2000" dirty="0"/>
              <a:t>The existed model of waste classifier employed machine learning algorithms, such as decision trees random forests, to train models for waste classification. These algorithms were trained using labelled data, where waste items were manually categorized into different classes.</a:t>
            </a:r>
          </a:p>
          <a:p>
            <a:r>
              <a:rPr lang="en-US" sz="2000" dirty="0"/>
              <a:t>Disadvantages of Existing System : </a:t>
            </a:r>
          </a:p>
          <a:p>
            <a:r>
              <a:rPr lang="en-US" sz="2000" dirty="0"/>
              <a:t>1. </a:t>
            </a:r>
            <a:r>
              <a:rPr lang="en-US" sz="2000" b="1" dirty="0"/>
              <a:t>Limited Dataset Size</a:t>
            </a:r>
            <a:r>
              <a:rPr lang="en-US" sz="2000" dirty="0"/>
              <a:t>: The availability of labelled waste data for training the models was limited in the old model. This constrained the accuracy and generalizability of the waste classifier. The models often faced challenges when presented with unseen waste </a:t>
            </a:r>
          </a:p>
          <a:p>
            <a:r>
              <a:rPr lang="en-US" sz="2000" dirty="0"/>
              <a:t>2.</a:t>
            </a:r>
            <a:r>
              <a:rPr lang="en-US" sz="2000" b="1" dirty="0"/>
              <a:t>Lack of Deep Learning</a:t>
            </a:r>
            <a:r>
              <a:rPr lang="en-US" sz="2000" dirty="0"/>
              <a:t>: The use of deep learning methods, such as convolutional neural networks (CNNs), was limited in the old model of waste classifier. Deep learning techniques have since demonstrated superior performance in various computer vision tasks, including waste classification, due to their ability to automatically learn hierarchical representations from data.</a:t>
            </a:r>
          </a:p>
          <a:p>
            <a:r>
              <a:rPr lang="en-US" sz="2000" dirty="0"/>
              <a:t>3.</a:t>
            </a:r>
            <a:r>
              <a:rPr lang="en-US" sz="2000" b="1" dirty="0"/>
              <a:t>Limited Real-time Processing</a:t>
            </a:r>
            <a:r>
              <a:rPr lang="en-US" sz="2000" dirty="0"/>
              <a:t>: The old model of waste classifier had limitations in real-time processing capabilities. The classification process often required manual intervention or batch processing, leading to delays in decision-making and waste sorting processes.</a:t>
            </a:r>
            <a:endParaRPr lang="en-IN" sz="2000" dirty="0"/>
          </a:p>
        </p:txBody>
      </p:sp>
    </p:spTree>
    <p:extLst>
      <p:ext uri="{BB962C8B-B14F-4D97-AF65-F5344CB8AC3E}">
        <p14:creationId xmlns:p14="http://schemas.microsoft.com/office/powerpoint/2010/main" val="1963958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094B40-74C1-6F96-21B0-2FED59669437}"/>
              </a:ext>
            </a:extLst>
          </p:cNvPr>
          <p:cNvSpPr txBox="1"/>
          <p:nvPr/>
        </p:nvSpPr>
        <p:spPr>
          <a:xfrm>
            <a:off x="837398" y="885524"/>
            <a:ext cx="10510787" cy="4893647"/>
          </a:xfrm>
          <a:prstGeom prst="rect">
            <a:avLst/>
          </a:prstGeom>
          <a:noFill/>
        </p:spPr>
        <p:txBody>
          <a:bodyPr wrap="square" rtlCol="0">
            <a:spAutoFit/>
          </a:bodyPr>
          <a:lstStyle/>
          <a:p>
            <a:r>
              <a:rPr lang="en-IN" sz="2400" b="1" dirty="0"/>
              <a:t>Proposed System :</a:t>
            </a:r>
            <a:endParaRPr lang="en-US" sz="2400" b="1" dirty="0"/>
          </a:p>
          <a:p>
            <a:r>
              <a:rPr lang="en-US" dirty="0"/>
              <a:t>The new model of waste classifier using AI refers to more recent and advanced approaches that leverage artificial intelligence techniques for waste classification. These models incorporate state-of-the-art machine learning algorithms, deep learning methods, and computer vision techniques to achieve accurate and efficient waste classification. Here is a brief description of the new model of waste classifier using AI:</a:t>
            </a:r>
          </a:p>
          <a:p>
            <a:r>
              <a:rPr lang="en-US" dirty="0"/>
              <a:t>• Advantages of Proposed System</a:t>
            </a:r>
          </a:p>
          <a:p>
            <a:r>
              <a:rPr lang="en-US" dirty="0"/>
              <a:t>1. </a:t>
            </a:r>
            <a:r>
              <a:rPr lang="en-US" b="1" dirty="0"/>
              <a:t>Deep Learning and Convolutional Neural Networks (CNNs</a:t>
            </a:r>
            <a:r>
              <a:rPr lang="en-US" dirty="0"/>
              <a:t>): The new model heavily relies on deep learning methods, particularly CNNs, for waste classification. CNNs can automatically learn hierarchical features from waste item images, enabling more accurate and robust classification performance.</a:t>
            </a:r>
          </a:p>
          <a:p>
            <a:r>
              <a:rPr lang="en-US" dirty="0"/>
              <a:t>2. </a:t>
            </a:r>
            <a:r>
              <a:rPr lang="en-US" b="1" dirty="0"/>
              <a:t>Transfer Learning</a:t>
            </a:r>
            <a:r>
              <a:rPr lang="en-US" dirty="0"/>
              <a:t>: Transfer learning is widely used in the new model to leverage pre-trained CNN models that have been trained on large-scale image datasets, such as ImageNet. By fine- tuning these pre-trained models on waste classification tasks with a smaller labelled dataset, the new model can achieve better performance with less training data.</a:t>
            </a:r>
          </a:p>
          <a:p>
            <a:r>
              <a:rPr lang="en-US" dirty="0"/>
              <a:t>3. </a:t>
            </a:r>
            <a:r>
              <a:rPr lang="en-US" b="1" dirty="0"/>
              <a:t>Large Labelled Datasets</a:t>
            </a:r>
            <a:r>
              <a:rPr lang="en-US" dirty="0"/>
              <a:t>: The new model benefits from larger and more diverse labelled datasets for training. These datasets contain a wide variety of waste items, covering different categories and variations in waste characteristics. The availability of such datasets helps improve the model's ability to generalize and accurately classify a broader range of waste materials.</a:t>
            </a:r>
          </a:p>
        </p:txBody>
      </p:sp>
    </p:spTree>
    <p:extLst>
      <p:ext uri="{BB962C8B-B14F-4D97-AF65-F5344CB8AC3E}">
        <p14:creationId xmlns:p14="http://schemas.microsoft.com/office/powerpoint/2010/main" val="3341550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A69B05-281C-BF6C-9276-396FAA160652}"/>
              </a:ext>
            </a:extLst>
          </p:cNvPr>
          <p:cNvSpPr txBox="1"/>
          <p:nvPr/>
        </p:nvSpPr>
        <p:spPr>
          <a:xfrm>
            <a:off x="814939" y="847023"/>
            <a:ext cx="10607040" cy="3046988"/>
          </a:xfrm>
          <a:prstGeom prst="rect">
            <a:avLst/>
          </a:prstGeom>
          <a:noFill/>
        </p:spPr>
        <p:txBody>
          <a:bodyPr wrap="square" rtlCol="0">
            <a:spAutoFit/>
          </a:bodyPr>
          <a:lstStyle/>
          <a:p>
            <a:r>
              <a:rPr lang="en-IN" sz="2400" b="1" dirty="0"/>
              <a:t>DATASET :</a:t>
            </a:r>
          </a:p>
          <a:p>
            <a:endParaRPr lang="en-IN" sz="2400" dirty="0">
              <a:solidFill>
                <a:schemeClr val="accent1">
                  <a:lumMod val="50000"/>
                </a:schemeClr>
              </a:solidFill>
            </a:endParaRPr>
          </a:p>
          <a:p>
            <a:r>
              <a:rPr lang="en-US" dirty="0"/>
              <a:t>The dataset is a collection of 24,705 images of solid household waste, </a:t>
            </a:r>
            <a:r>
              <a:rPr lang="en-US" dirty="0" err="1"/>
              <a:t>categorised</a:t>
            </a:r>
            <a:r>
              <a:rPr lang="en-US" dirty="0"/>
              <a:t> into two classes: organic (13,880) and recyclable (10,825) . The data is a restructured and represented version of the original dataset by </a:t>
            </a:r>
            <a:r>
              <a:rPr lang="en-US" dirty="0" err="1"/>
              <a:t>Sashaank</a:t>
            </a:r>
            <a:r>
              <a:rPr lang="en-US" dirty="0"/>
              <a:t> </a:t>
            </a:r>
            <a:r>
              <a:rPr lang="en-US" dirty="0" err="1"/>
              <a:t>Sekar</a:t>
            </a:r>
            <a:r>
              <a:rPr lang="en-US" dirty="0"/>
              <a:t> available at https://www.kaggle.com/techsash/waste-classification-data. </a:t>
            </a:r>
          </a:p>
          <a:p>
            <a:endParaRPr lang="en-US" dirty="0"/>
          </a:p>
          <a:p>
            <a:r>
              <a:rPr lang="en-US" dirty="0"/>
              <a:t>Sample data :</a:t>
            </a:r>
          </a:p>
          <a:p>
            <a:r>
              <a:rPr lang="en-US" dirty="0"/>
              <a:t> </a:t>
            </a:r>
          </a:p>
          <a:p>
            <a:r>
              <a:rPr lang="en-US" dirty="0"/>
              <a:t> </a:t>
            </a:r>
          </a:p>
          <a:p>
            <a:endParaRPr lang="en-IN" dirty="0"/>
          </a:p>
        </p:txBody>
      </p:sp>
      <p:pic>
        <p:nvPicPr>
          <p:cNvPr id="4" name="Picture 3">
            <a:extLst>
              <a:ext uri="{FF2B5EF4-FFF2-40B4-BE49-F238E27FC236}">
                <a16:creationId xmlns:a16="http://schemas.microsoft.com/office/drawing/2014/main" id="{0715424C-EC39-3DE7-76C4-7B59BE32C8E5}"/>
              </a:ext>
            </a:extLst>
          </p:cNvPr>
          <p:cNvPicPr>
            <a:picLocks noChangeAspect="1"/>
          </p:cNvPicPr>
          <p:nvPr/>
        </p:nvPicPr>
        <p:blipFill>
          <a:blip r:embed="rId2"/>
          <a:stretch>
            <a:fillRect/>
          </a:stretch>
        </p:blipFill>
        <p:spPr>
          <a:xfrm>
            <a:off x="1065904" y="3493868"/>
            <a:ext cx="4801590" cy="1337847"/>
          </a:xfrm>
          <a:prstGeom prst="rect">
            <a:avLst/>
          </a:prstGeom>
        </p:spPr>
      </p:pic>
      <p:pic>
        <p:nvPicPr>
          <p:cNvPr id="6" name="Picture 5">
            <a:extLst>
              <a:ext uri="{FF2B5EF4-FFF2-40B4-BE49-F238E27FC236}">
                <a16:creationId xmlns:a16="http://schemas.microsoft.com/office/drawing/2014/main" id="{413DC16D-8499-AB7E-589A-CE9EA777FA8A}"/>
              </a:ext>
            </a:extLst>
          </p:cNvPr>
          <p:cNvPicPr>
            <a:picLocks noChangeAspect="1"/>
          </p:cNvPicPr>
          <p:nvPr/>
        </p:nvPicPr>
        <p:blipFill>
          <a:blip r:embed="rId3"/>
          <a:stretch>
            <a:fillRect/>
          </a:stretch>
        </p:blipFill>
        <p:spPr>
          <a:xfrm>
            <a:off x="6096000" y="3429328"/>
            <a:ext cx="5016758" cy="1466925"/>
          </a:xfrm>
          <a:prstGeom prst="rect">
            <a:avLst/>
          </a:prstGeom>
        </p:spPr>
      </p:pic>
    </p:spTree>
    <p:extLst>
      <p:ext uri="{BB962C8B-B14F-4D97-AF65-F5344CB8AC3E}">
        <p14:creationId xmlns:p14="http://schemas.microsoft.com/office/powerpoint/2010/main" val="1034038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08A2C3-D7AD-79D2-25DC-8D0D9F91832C}"/>
              </a:ext>
            </a:extLst>
          </p:cNvPr>
          <p:cNvSpPr txBox="1"/>
          <p:nvPr/>
        </p:nvSpPr>
        <p:spPr>
          <a:xfrm>
            <a:off x="749166" y="770021"/>
            <a:ext cx="10693668" cy="4832092"/>
          </a:xfrm>
          <a:prstGeom prst="rect">
            <a:avLst/>
          </a:prstGeom>
          <a:noFill/>
        </p:spPr>
        <p:txBody>
          <a:bodyPr wrap="square" rtlCol="0">
            <a:spAutoFit/>
          </a:bodyPr>
          <a:lstStyle/>
          <a:p>
            <a:r>
              <a:rPr lang="en-IN" sz="2400" b="1" dirty="0"/>
              <a:t>Methodology </a:t>
            </a:r>
            <a:r>
              <a:rPr lang="en-IN" sz="2400" b="1" dirty="0">
                <a:solidFill>
                  <a:schemeClr val="accent1">
                    <a:lumMod val="50000"/>
                  </a:schemeClr>
                </a:solidFill>
              </a:rPr>
              <a:t>:</a:t>
            </a:r>
          </a:p>
          <a:p>
            <a:endParaRPr lang="en-IN" sz="2400" b="1" dirty="0">
              <a:solidFill>
                <a:schemeClr val="accent1">
                  <a:lumMod val="50000"/>
                </a:schemeClr>
              </a:solidFill>
            </a:endParaRPr>
          </a:p>
          <a:p>
            <a:r>
              <a:rPr lang="en-IN" dirty="0">
                <a:solidFill>
                  <a:schemeClr val="accent1">
                    <a:lumMod val="50000"/>
                  </a:schemeClr>
                </a:solidFill>
              </a:rPr>
              <a:t> </a:t>
            </a:r>
            <a:r>
              <a:rPr lang="en-IN" sz="2000" dirty="0"/>
              <a:t>The system is mainly based on Convolutional Neural Network(CNN) consisting of four  major layers:</a:t>
            </a:r>
          </a:p>
          <a:p>
            <a:r>
              <a:rPr lang="en-IN" sz="2000" dirty="0"/>
              <a:t> </a:t>
            </a:r>
            <a:r>
              <a:rPr lang="en-IN" sz="2000" dirty="0" err="1"/>
              <a:t>i</a:t>
            </a:r>
            <a:r>
              <a:rPr lang="en-IN" sz="2000" dirty="0"/>
              <a:t>)Convolution layer</a:t>
            </a:r>
          </a:p>
          <a:p>
            <a:r>
              <a:rPr lang="en-IN" sz="2000" dirty="0"/>
              <a:t> ii)Pooling layer</a:t>
            </a:r>
          </a:p>
          <a:p>
            <a:r>
              <a:rPr lang="en-IN" sz="2000" dirty="0"/>
              <a:t> iii)Activation layer </a:t>
            </a:r>
          </a:p>
          <a:p>
            <a:r>
              <a:rPr lang="en-IN" sz="2000" dirty="0"/>
              <a:t> iv)Fully connected layer. </a:t>
            </a:r>
          </a:p>
          <a:p>
            <a:endParaRPr lang="en-IN" sz="2000" b="1" dirty="0">
              <a:solidFill>
                <a:schemeClr val="accent1">
                  <a:lumMod val="50000"/>
                </a:schemeClr>
              </a:solidFill>
            </a:endParaRPr>
          </a:p>
          <a:p>
            <a:r>
              <a:rPr lang="en-IN" sz="2000" dirty="0"/>
              <a:t>CNN has two components:</a:t>
            </a:r>
          </a:p>
          <a:p>
            <a:r>
              <a:rPr lang="en-IN" sz="2000" dirty="0"/>
              <a:t> 1) Feature Extraction : </a:t>
            </a:r>
          </a:p>
          <a:p>
            <a:r>
              <a:rPr lang="en-IN" sz="2000" dirty="0"/>
              <a:t>                      Features are detected when network performs a series of convolution and pooling 					operations.</a:t>
            </a:r>
          </a:p>
          <a:p>
            <a:r>
              <a:rPr lang="en-IN" sz="2000" dirty="0"/>
              <a:t>2) Classification Part :</a:t>
            </a:r>
          </a:p>
          <a:p>
            <a:r>
              <a:rPr lang="en-IN" sz="2000" dirty="0"/>
              <a:t>                     Extracted features are given to fully connected layer which acts as a classifier.</a:t>
            </a:r>
          </a:p>
          <a:p>
            <a:endParaRPr lang="en-IN" sz="2000" dirty="0"/>
          </a:p>
        </p:txBody>
      </p:sp>
    </p:spTree>
    <p:extLst>
      <p:ext uri="{BB962C8B-B14F-4D97-AF65-F5344CB8AC3E}">
        <p14:creationId xmlns:p14="http://schemas.microsoft.com/office/powerpoint/2010/main" val="1348603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3C4AC2-D343-4E37-5832-827AA478F140}"/>
              </a:ext>
            </a:extLst>
          </p:cNvPr>
          <p:cNvSpPr txBox="1"/>
          <p:nvPr/>
        </p:nvSpPr>
        <p:spPr>
          <a:xfrm>
            <a:off x="914400" y="933651"/>
            <a:ext cx="10404909" cy="1015663"/>
          </a:xfrm>
          <a:prstGeom prst="rect">
            <a:avLst/>
          </a:prstGeom>
          <a:noFill/>
        </p:spPr>
        <p:txBody>
          <a:bodyPr wrap="square" rtlCol="0">
            <a:spAutoFit/>
          </a:bodyPr>
          <a:lstStyle/>
          <a:p>
            <a:r>
              <a:rPr lang="en-IN" sz="2400" b="1" dirty="0"/>
              <a:t>Sequence Diagram :</a:t>
            </a:r>
          </a:p>
          <a:p>
            <a:endParaRPr lang="en-IN" dirty="0"/>
          </a:p>
          <a:p>
            <a:endParaRPr lang="en-IN" dirty="0"/>
          </a:p>
        </p:txBody>
      </p:sp>
      <p:sp>
        <p:nvSpPr>
          <p:cNvPr id="3" name="Flowchart: Process 2">
            <a:extLst>
              <a:ext uri="{FF2B5EF4-FFF2-40B4-BE49-F238E27FC236}">
                <a16:creationId xmlns:a16="http://schemas.microsoft.com/office/drawing/2014/main" id="{D0F13A52-E53C-2707-24BB-CCA21461A686}"/>
              </a:ext>
            </a:extLst>
          </p:cNvPr>
          <p:cNvSpPr/>
          <p:nvPr/>
        </p:nvSpPr>
        <p:spPr>
          <a:xfrm>
            <a:off x="4581625" y="1569111"/>
            <a:ext cx="2079057" cy="457398"/>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Input dataset</a:t>
            </a:r>
            <a:endParaRPr lang="en-IN" dirty="0"/>
          </a:p>
        </p:txBody>
      </p:sp>
      <p:sp>
        <p:nvSpPr>
          <p:cNvPr id="5" name="Flowchart: Process 4">
            <a:extLst>
              <a:ext uri="{FF2B5EF4-FFF2-40B4-BE49-F238E27FC236}">
                <a16:creationId xmlns:a16="http://schemas.microsoft.com/office/drawing/2014/main" id="{A18BC72C-B8D8-A6DB-9D5E-C893DA501880}"/>
              </a:ext>
            </a:extLst>
          </p:cNvPr>
          <p:cNvSpPr/>
          <p:nvPr/>
        </p:nvSpPr>
        <p:spPr>
          <a:xfrm>
            <a:off x="4581625" y="2329511"/>
            <a:ext cx="2156059" cy="35613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endParaRPr lang="en-IN" dirty="0"/>
          </a:p>
        </p:txBody>
      </p:sp>
      <p:sp>
        <p:nvSpPr>
          <p:cNvPr id="6" name="Flowchart: Process 5">
            <a:extLst>
              <a:ext uri="{FF2B5EF4-FFF2-40B4-BE49-F238E27FC236}">
                <a16:creationId xmlns:a16="http://schemas.microsoft.com/office/drawing/2014/main" id="{AC7D4EB7-4CD3-1D57-6C5E-1390BC1AC9F2}"/>
              </a:ext>
            </a:extLst>
          </p:cNvPr>
          <p:cNvSpPr/>
          <p:nvPr/>
        </p:nvSpPr>
        <p:spPr>
          <a:xfrm>
            <a:off x="4581625" y="3043989"/>
            <a:ext cx="2146434" cy="385011"/>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Selection</a:t>
            </a:r>
            <a:endParaRPr lang="en-IN" dirty="0"/>
          </a:p>
        </p:txBody>
      </p:sp>
      <p:sp>
        <p:nvSpPr>
          <p:cNvPr id="7" name="Flowchart: Process 6">
            <a:extLst>
              <a:ext uri="{FF2B5EF4-FFF2-40B4-BE49-F238E27FC236}">
                <a16:creationId xmlns:a16="http://schemas.microsoft.com/office/drawing/2014/main" id="{A80DE26B-FD23-6ABD-E463-9D3C69A99080}"/>
              </a:ext>
            </a:extLst>
          </p:cNvPr>
          <p:cNvSpPr/>
          <p:nvPr/>
        </p:nvSpPr>
        <p:spPr>
          <a:xfrm>
            <a:off x="3205213" y="4172355"/>
            <a:ext cx="1645920" cy="385011"/>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Classification</a:t>
            </a:r>
            <a:endParaRPr lang="en-IN" dirty="0"/>
          </a:p>
        </p:txBody>
      </p:sp>
      <p:sp>
        <p:nvSpPr>
          <p:cNvPr id="8" name="Flowchart: Process 7">
            <a:extLst>
              <a:ext uri="{FF2B5EF4-FFF2-40B4-BE49-F238E27FC236}">
                <a16:creationId xmlns:a16="http://schemas.microsoft.com/office/drawing/2014/main" id="{C2BBAD66-489E-9954-B0C2-FB02691A203E}"/>
              </a:ext>
            </a:extLst>
          </p:cNvPr>
          <p:cNvSpPr/>
          <p:nvPr/>
        </p:nvSpPr>
        <p:spPr>
          <a:xfrm>
            <a:off x="6728059" y="4172355"/>
            <a:ext cx="1645920" cy="385011"/>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Clustering</a:t>
            </a:r>
            <a:endParaRPr lang="en-IN" dirty="0"/>
          </a:p>
        </p:txBody>
      </p:sp>
      <p:sp>
        <p:nvSpPr>
          <p:cNvPr id="9" name="Flowchart: Process 8">
            <a:extLst>
              <a:ext uri="{FF2B5EF4-FFF2-40B4-BE49-F238E27FC236}">
                <a16:creationId xmlns:a16="http://schemas.microsoft.com/office/drawing/2014/main" id="{9604FF71-86F7-9C47-6138-D6AA618AF7D6}"/>
              </a:ext>
            </a:extLst>
          </p:cNvPr>
          <p:cNvSpPr/>
          <p:nvPr/>
        </p:nvSpPr>
        <p:spPr>
          <a:xfrm>
            <a:off x="3205213" y="5197249"/>
            <a:ext cx="1771048" cy="385011"/>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Prediction</a:t>
            </a:r>
            <a:endParaRPr lang="en-IN" dirty="0"/>
          </a:p>
        </p:txBody>
      </p:sp>
      <p:sp>
        <p:nvSpPr>
          <p:cNvPr id="10" name="Flowchart: Process 9">
            <a:extLst>
              <a:ext uri="{FF2B5EF4-FFF2-40B4-BE49-F238E27FC236}">
                <a16:creationId xmlns:a16="http://schemas.microsoft.com/office/drawing/2014/main" id="{257C160E-FD8F-EA6C-5A28-9A87F437BCB9}"/>
              </a:ext>
            </a:extLst>
          </p:cNvPr>
          <p:cNvSpPr/>
          <p:nvPr/>
        </p:nvSpPr>
        <p:spPr>
          <a:xfrm>
            <a:off x="6728059" y="5197249"/>
            <a:ext cx="1771048" cy="385011"/>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Output</a:t>
            </a:r>
            <a:endParaRPr lang="en-IN" dirty="0"/>
          </a:p>
        </p:txBody>
      </p:sp>
      <p:cxnSp>
        <p:nvCxnSpPr>
          <p:cNvPr id="22" name="Straight Connector 21">
            <a:extLst>
              <a:ext uri="{FF2B5EF4-FFF2-40B4-BE49-F238E27FC236}">
                <a16:creationId xmlns:a16="http://schemas.microsoft.com/office/drawing/2014/main" id="{1DAB715B-0CD6-24A5-E751-1A462E01A214}"/>
              </a:ext>
            </a:extLst>
          </p:cNvPr>
          <p:cNvCxnSpPr>
            <a:cxnSpLocks/>
          </p:cNvCxnSpPr>
          <p:nvPr/>
        </p:nvCxnSpPr>
        <p:spPr>
          <a:xfrm>
            <a:off x="4148488" y="3792354"/>
            <a:ext cx="3166712"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9AAA81DF-47CF-96FC-3232-45452D34649F}"/>
              </a:ext>
            </a:extLst>
          </p:cNvPr>
          <p:cNvCxnSpPr>
            <a:stCxn id="9" idx="3"/>
            <a:endCxn id="10" idx="1"/>
          </p:cNvCxnSpPr>
          <p:nvPr/>
        </p:nvCxnSpPr>
        <p:spPr>
          <a:xfrm>
            <a:off x="4976261" y="5389755"/>
            <a:ext cx="17517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CCD7B39A-7322-0912-DCCA-C654CE625DBD}"/>
              </a:ext>
            </a:extLst>
          </p:cNvPr>
          <p:cNvCxnSpPr>
            <a:stCxn id="5" idx="2"/>
            <a:endCxn id="6" idx="0"/>
          </p:cNvCxnSpPr>
          <p:nvPr/>
        </p:nvCxnSpPr>
        <p:spPr>
          <a:xfrm flipH="1">
            <a:off x="5654842" y="2685646"/>
            <a:ext cx="4813" cy="3583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13B38B9C-1A6A-6D3F-2506-8A6AB877169E}"/>
              </a:ext>
            </a:extLst>
          </p:cNvPr>
          <p:cNvCxnSpPr/>
          <p:nvPr/>
        </p:nvCxnSpPr>
        <p:spPr>
          <a:xfrm>
            <a:off x="4148488" y="3792354"/>
            <a:ext cx="0" cy="380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3E3D95C-3BA3-B4A9-3F76-6AD5B8D9C173}"/>
              </a:ext>
            </a:extLst>
          </p:cNvPr>
          <p:cNvCxnSpPr/>
          <p:nvPr/>
        </p:nvCxnSpPr>
        <p:spPr>
          <a:xfrm>
            <a:off x="7315200" y="3792354"/>
            <a:ext cx="0" cy="380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9851CE35-7577-D3C9-A4AB-474162D75FCC}"/>
              </a:ext>
            </a:extLst>
          </p:cNvPr>
          <p:cNvCxnSpPr/>
          <p:nvPr/>
        </p:nvCxnSpPr>
        <p:spPr>
          <a:xfrm>
            <a:off x="4148488" y="4557366"/>
            <a:ext cx="0" cy="6398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A4588792-002F-9E22-B0CB-C765CCFFB863}"/>
              </a:ext>
            </a:extLst>
          </p:cNvPr>
          <p:cNvCxnSpPr/>
          <p:nvPr/>
        </p:nvCxnSpPr>
        <p:spPr>
          <a:xfrm>
            <a:off x="7411453" y="4557366"/>
            <a:ext cx="0" cy="6398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C4E8A4EC-F6D2-BF05-15B4-29441D163102}"/>
              </a:ext>
            </a:extLst>
          </p:cNvPr>
          <p:cNvCxnSpPr>
            <a:stCxn id="6" idx="2"/>
          </p:cNvCxnSpPr>
          <p:nvPr/>
        </p:nvCxnSpPr>
        <p:spPr>
          <a:xfrm>
            <a:off x="5654842" y="3429000"/>
            <a:ext cx="4812" cy="3608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F2D0B077-CF7D-F76D-2D37-152A382D5C2D}"/>
              </a:ext>
            </a:extLst>
          </p:cNvPr>
          <p:cNvCxnSpPr>
            <a:stCxn id="3" idx="2"/>
          </p:cNvCxnSpPr>
          <p:nvPr/>
        </p:nvCxnSpPr>
        <p:spPr>
          <a:xfrm flipH="1">
            <a:off x="5621153" y="2026509"/>
            <a:ext cx="1" cy="3798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59649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7A2F72-2D58-8F2C-4F9F-9333B1DFBD66}"/>
              </a:ext>
            </a:extLst>
          </p:cNvPr>
          <p:cNvSpPr>
            <a:spLocks noGrp="1"/>
          </p:cNvSpPr>
          <p:nvPr>
            <p:ph type="title"/>
          </p:nvPr>
        </p:nvSpPr>
        <p:spPr>
          <a:xfrm>
            <a:off x="1295402" y="982132"/>
            <a:ext cx="8974754" cy="933295"/>
          </a:xfrm>
        </p:spPr>
        <p:txBody>
          <a:bodyPr>
            <a:normAutofit fontScale="90000"/>
          </a:bodyPr>
          <a:lstStyle/>
          <a:p>
            <a:r>
              <a:rPr lang="en-IN" dirty="0"/>
              <a:t>REQUIREMENTS</a:t>
            </a:r>
            <a:br>
              <a:rPr lang="en-IN" dirty="0"/>
            </a:br>
            <a:endParaRPr lang="en-IN" dirty="0"/>
          </a:p>
        </p:txBody>
      </p:sp>
      <p:sp>
        <p:nvSpPr>
          <p:cNvPr id="4" name="Content Placeholder 3">
            <a:extLst>
              <a:ext uri="{FF2B5EF4-FFF2-40B4-BE49-F238E27FC236}">
                <a16:creationId xmlns:a16="http://schemas.microsoft.com/office/drawing/2014/main" id="{BF12154F-9250-066D-4940-0B2BF562DA80}"/>
              </a:ext>
            </a:extLst>
          </p:cNvPr>
          <p:cNvSpPr>
            <a:spLocks noGrp="1"/>
          </p:cNvSpPr>
          <p:nvPr>
            <p:ph idx="1"/>
          </p:nvPr>
        </p:nvSpPr>
        <p:spPr>
          <a:xfrm>
            <a:off x="1295402" y="2556932"/>
            <a:ext cx="9601196" cy="3318936"/>
          </a:xfrm>
        </p:spPr>
        <p:txBody>
          <a:bodyPr/>
          <a:lstStyle/>
          <a:p>
            <a:r>
              <a:rPr lang="en-US" dirty="0"/>
              <a:t>Development Platform : Windows</a:t>
            </a:r>
          </a:p>
          <a:p>
            <a:r>
              <a:rPr lang="en-US" dirty="0"/>
              <a:t>IDE : </a:t>
            </a:r>
            <a:r>
              <a:rPr lang="en-US" dirty="0" err="1"/>
              <a:t>Jupyter</a:t>
            </a:r>
            <a:r>
              <a:rPr lang="en-US" dirty="0"/>
              <a:t> Notebook, Python.</a:t>
            </a:r>
          </a:p>
          <a:p>
            <a:r>
              <a:rPr lang="en-US" dirty="0"/>
              <a:t>Libraries : </a:t>
            </a:r>
            <a:r>
              <a:rPr lang="en-US" dirty="0" err="1"/>
              <a:t>Tensorflow</a:t>
            </a:r>
            <a:r>
              <a:rPr lang="en-US" dirty="0"/>
              <a:t>, </a:t>
            </a:r>
            <a:r>
              <a:rPr lang="en-US" dirty="0" err="1"/>
              <a:t>Keras</a:t>
            </a:r>
            <a:r>
              <a:rPr lang="en-US" dirty="0"/>
              <a:t>, Matplotlib, </a:t>
            </a:r>
            <a:r>
              <a:rPr lang="en-US" dirty="0" err="1"/>
              <a:t>Numpy</a:t>
            </a:r>
            <a:r>
              <a:rPr lang="en-US" dirty="0"/>
              <a:t>, Pandas </a:t>
            </a:r>
          </a:p>
          <a:p>
            <a:endParaRPr lang="en-IN" dirty="0"/>
          </a:p>
        </p:txBody>
      </p:sp>
    </p:spTree>
    <p:extLst>
      <p:ext uri="{BB962C8B-B14F-4D97-AF65-F5344CB8AC3E}">
        <p14:creationId xmlns:p14="http://schemas.microsoft.com/office/powerpoint/2010/main" val="326866744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369</TotalTime>
  <Words>1407</Words>
  <Application>Microsoft Office PowerPoint</Application>
  <PresentationFormat>Widescreen</PresentationFormat>
  <Paragraphs>83</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Garamond</vt:lpstr>
      <vt:lpstr>Organic</vt:lpstr>
      <vt:lpstr>Classification of Organic and Inorganic Waste using Neural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REQUIREMENTS </vt:lpstr>
      <vt:lpstr>PowerPoint Presentation</vt:lpstr>
      <vt:lpstr>PowerPoint Presentation</vt:lpstr>
      <vt:lpstr>PowerPoint Presentation</vt:lpstr>
      <vt:lpstr>PowerPoint Presentation</vt:lpstr>
      <vt:lpstr>Refernces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Organic and Inorganic Waste using Neural Networks</dc:title>
  <dc:creator>Tharun Tunikipati</dc:creator>
  <cp:lastModifiedBy>Tharun Tunikipati</cp:lastModifiedBy>
  <cp:revision>7</cp:revision>
  <dcterms:created xsi:type="dcterms:W3CDTF">2023-12-13T12:22:15Z</dcterms:created>
  <dcterms:modified xsi:type="dcterms:W3CDTF">2024-06-09T12:28:00Z</dcterms:modified>
</cp:coreProperties>
</file>