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09" r:id="rId3"/>
    <p:sldId id="258" r:id="rId4"/>
    <p:sldId id="259" r:id="rId5"/>
    <p:sldId id="260" r:id="rId6"/>
    <p:sldId id="261" r:id="rId7"/>
    <p:sldId id="262" r:id="rId8"/>
    <p:sldId id="311" r:id="rId9"/>
    <p:sldId id="310" r:id="rId10"/>
    <p:sldId id="265" r:id="rId11"/>
    <p:sldId id="266" r:id="rId12"/>
    <p:sldId id="267" r:id="rId13"/>
    <p:sldId id="268" r:id="rId14"/>
    <p:sldId id="362" r:id="rId15"/>
    <p:sldId id="270" r:id="rId16"/>
    <p:sldId id="271" r:id="rId18"/>
    <p:sldId id="272" r:id="rId19"/>
  </p:sldIdLst>
  <p:sldSz cx="10080625" cy="567055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E13"/>
    <a:srgbClr val="FFE185"/>
    <a:srgbClr val="F4C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504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504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8680" y="1257300"/>
            <a:ext cx="6035040" cy="339471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240" y="4840605"/>
            <a:ext cx="6217920" cy="39604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734"/>
            <a:ext cx="3368040" cy="504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9553734"/>
            <a:ext cx="3368040" cy="504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97763" y="572306"/>
            <a:ext cx="9826859" cy="505230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751" y="454169"/>
            <a:ext cx="10080625" cy="1249621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9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103630" y="2060825"/>
            <a:ext cx="6113130" cy="1010723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833052" y="513238"/>
            <a:ext cx="8568531" cy="1215493"/>
          </a:xfrm>
        </p:spPr>
        <p:txBody>
          <a:bodyPr/>
          <a:lstStyle>
            <a:lvl1pPr>
              <a:defRPr sz="2975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504031" y="5163876"/>
            <a:ext cx="2352146" cy="39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444214" y="5163876"/>
            <a:ext cx="3192198" cy="39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7224448" y="5163876"/>
            <a:ext cx="2352146" cy="39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8182F0-CF90-4D8B-A51C-796537115A5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227085"/>
            <a:ext cx="2268141" cy="48383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227085"/>
            <a:ext cx="6636411" cy="4838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413700"/>
            <a:ext cx="8694539" cy="2358791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3794806"/>
            <a:ext cx="8694539" cy="1240432"/>
          </a:xfrm>
        </p:spPr>
        <p:txBody>
          <a:bodyPr/>
          <a:lstStyle>
            <a:lvl1pPr marL="0" indent="0">
              <a:buNone/>
              <a:defRPr sz="1985"/>
            </a:lvl1pPr>
            <a:lvl2pPr marL="377825" indent="0">
              <a:buNone/>
              <a:defRPr sz="1655"/>
            </a:lvl2pPr>
            <a:lvl3pPr marL="756285" indent="0">
              <a:buNone/>
              <a:defRPr sz="1490"/>
            </a:lvl3pPr>
            <a:lvl4pPr marL="1134110" indent="0">
              <a:buNone/>
              <a:defRPr sz="1325"/>
            </a:lvl4pPr>
            <a:lvl5pPr marL="1511935" indent="0">
              <a:buNone/>
              <a:defRPr sz="1325"/>
            </a:lvl5pPr>
            <a:lvl6pPr marL="1890395" indent="0">
              <a:buNone/>
              <a:defRPr sz="1325"/>
            </a:lvl6pPr>
            <a:lvl7pPr marL="2268220" indent="0">
              <a:buNone/>
              <a:defRPr sz="1325"/>
            </a:lvl7pPr>
            <a:lvl8pPr marL="2646045" indent="0">
              <a:buNone/>
              <a:defRPr sz="1325"/>
            </a:lvl8pPr>
            <a:lvl9pPr marL="3024505" indent="0">
              <a:buNone/>
              <a:defRPr sz="13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323128"/>
            <a:ext cx="4452276" cy="37423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323128"/>
            <a:ext cx="4452276" cy="37423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94" y="301904"/>
            <a:ext cx="8694539" cy="10960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794" y="1390073"/>
            <a:ext cx="4265014" cy="681253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794" y="2071326"/>
            <a:ext cx="4265014" cy="30466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390073"/>
            <a:ext cx="4286016" cy="681253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2071326"/>
            <a:ext cx="4286016" cy="30466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94" y="378037"/>
            <a:ext cx="3251702" cy="132312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016" y="816454"/>
            <a:ext cx="5103316" cy="4029766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794" y="1701165"/>
            <a:ext cx="3251702" cy="3151619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94" y="378037"/>
            <a:ext cx="3251702" cy="132312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016" y="816454"/>
            <a:ext cx="5103316" cy="4029766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794" y="1701165"/>
            <a:ext cx="3251702" cy="3151619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751" y="275652"/>
            <a:ext cx="10080625" cy="834831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9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6391396" y="3670106"/>
            <a:ext cx="3682228" cy="1929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504031" y="227085"/>
            <a:ext cx="9072563" cy="94509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504031" y="1323128"/>
            <a:ext cx="9072563" cy="3742301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504031" y="5163876"/>
            <a:ext cx="2352146" cy="39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16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444214" y="5163876"/>
            <a:ext cx="3192198" cy="39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16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7224448" y="5163876"/>
            <a:ext cx="2352146" cy="39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16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64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83845" indent="-283210" algn="l" rtl="0" fontAlgn="base">
        <a:spcBef>
          <a:spcPts val="80"/>
        </a:spcBef>
        <a:spcAft>
          <a:spcPct val="0"/>
        </a:spcAft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1pPr>
      <a:lvl2pPr marL="614045" indent="-236220" algn="l" rtl="0" fontAlgn="base">
        <a:spcBef>
          <a:spcPts val="80"/>
        </a:spcBef>
        <a:spcAft>
          <a:spcPct val="0"/>
        </a:spcAft>
        <a:buChar char="–"/>
        <a:defRPr sz="2315" kern="1200">
          <a:solidFill>
            <a:schemeClr val="tx1"/>
          </a:solidFill>
          <a:latin typeface="+mn-lt"/>
          <a:ea typeface="+mn-ea"/>
          <a:cs typeface="+mn-cs"/>
        </a:defRPr>
      </a:lvl2pPr>
      <a:lvl3pPr marL="944880" indent="-189230" algn="l" rtl="0" fontAlgn="base">
        <a:spcBef>
          <a:spcPts val="80"/>
        </a:spcBef>
        <a:spcAft>
          <a:spcPct val="0"/>
        </a:spcAft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323340" indent="-189230" algn="l" rtl="0" fontAlgn="base">
        <a:spcBef>
          <a:spcPts val="80"/>
        </a:spcBef>
        <a:spcAft>
          <a:spcPct val="0"/>
        </a:spcAft>
        <a:buChar char="–"/>
        <a:defRPr sz="1655" kern="1200">
          <a:solidFill>
            <a:schemeClr val="tx1"/>
          </a:solidFill>
          <a:latin typeface="+mn-lt"/>
          <a:ea typeface="+mn-ea"/>
          <a:cs typeface="+mn-cs"/>
        </a:defRPr>
      </a:lvl4pPr>
      <a:lvl5pPr marL="1701165" indent="-189230" algn="l" rtl="0" fontAlgn="base">
        <a:spcBef>
          <a:spcPts val="80"/>
        </a:spcBef>
        <a:spcAft>
          <a:spcPct val="0"/>
        </a:spcAft>
        <a:buChar char="»"/>
        <a:defRPr sz="1655" kern="1200">
          <a:solidFill>
            <a:schemeClr val="tx1"/>
          </a:solidFill>
          <a:latin typeface="+mn-lt"/>
          <a:ea typeface="+mn-ea"/>
          <a:cs typeface="+mn-cs"/>
        </a:defRPr>
      </a:lvl5pPr>
      <a:lvl6pPr marL="207899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745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7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310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628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9039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822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604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450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s 83"/>
          <p:cNvSpPr/>
          <p:nvPr/>
        </p:nvSpPr>
        <p:spPr>
          <a:xfrm>
            <a:off x="431800" y="1178560"/>
            <a:ext cx="571356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marL="431800" indent="-322580">
              <a:lnSpc>
                <a:spcPct val="100000"/>
              </a:lnSpc>
              <a:spcBef>
                <a:spcPts val="1055"/>
              </a:spcBef>
              <a:buClr>
                <a:srgbClr val="77CAEE"/>
              </a:buClr>
              <a:buSzPct val="45000"/>
              <a:buFont typeface="Wingdings" panose="05000000000000000000" pitchFamily="2" charset="2"/>
              <a:buChar char=""/>
            </a:pPr>
            <a:endParaRPr lang="en-US" sz="2400" b="0" strike="noStrike" spc="-1">
              <a:solidFill>
                <a:schemeClr val="accent4">
                  <a:lumMod val="65000"/>
                  <a:lumOff val="35000"/>
                </a:schemeClr>
              </a:solidFill>
              <a:latin typeface="Times New Roman" panose="02020603050405020304"/>
              <a:ea typeface="DejaVu Sans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080135" y="2119630"/>
            <a:ext cx="3249930" cy="1259205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scene3d>
              <a:camera prst="orthographicFront"/>
              <a:lightRig rig="threePt" dir="t"/>
            </a:scene3d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2800" b="1" u="sng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charset="0"/>
                <a:ea typeface="SimSun" panose="02010600030101010101" pitchFamily="2" charset="-122"/>
                <a:cs typeface="Arial Black" panose="020B0A04020102020204" charset="0"/>
                <a:sym typeface="+mn-ea"/>
              </a:rPr>
              <a:t>ADVANCED</a:t>
            </a:r>
            <a:endParaRPr kumimoji="0" lang="en-IN" altLang="zh-CN" sz="2800" b="1" i="0" u="sng" strike="noStrike" cap="none" normalizeH="0" baseline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charset="0"/>
              <a:ea typeface="SimSun" panose="02010600030101010101" pitchFamily="2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5184140" y="2186940"/>
            <a:ext cx="4062730" cy="1157605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scene3d>
              <a:camera prst="orthographicFront"/>
              <a:lightRig rig="threePt" dir="t"/>
            </a:scene3d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2800" b="1" u="sng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charset="0"/>
                <a:ea typeface="SimSun" panose="02010600030101010101" pitchFamily="2" charset="-122"/>
                <a:cs typeface="Arial Black" panose="020B0A04020102020204" charset="0"/>
                <a:sym typeface="+mn-ea"/>
              </a:rPr>
              <a:t>PROGRAMMING</a:t>
            </a:r>
            <a:endParaRPr kumimoji="0" lang="en-IN" altLang="zh-CN" sz="2800" b="1" i="0" u="sng" strike="noStrike" cap="none" normalizeH="0" baseline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charset="0"/>
              <a:ea typeface="SimSun" panose="02010600030101010101" pitchFamily="2" charset="-122"/>
              <a:cs typeface="Arial Black" panose="020B0A04020102020204" charset="0"/>
              <a:sym typeface="+mn-ea"/>
            </a:endParaRPr>
          </a:p>
        </p:txBody>
      </p:sp>
      <p:pic>
        <p:nvPicPr>
          <p:cNvPr id="2" name="Content Placeholder 1" descr="imag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92905" y="2028825"/>
            <a:ext cx="1440180" cy="1403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s 106"/>
          <p:cNvSpPr/>
          <p:nvPr/>
        </p:nvSpPr>
        <p:spPr>
          <a:xfrm>
            <a:off x="503555" y="387350"/>
            <a:ext cx="2234565" cy="561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3300" b="1" strike="noStrike" spc="-1">
                <a:solidFill>
                  <a:schemeClr val="accent4">
                    <a:lumMod val="65000"/>
                    <a:lumOff val="35000"/>
                  </a:schemeClr>
                </a:solidFill>
                <a:latin typeface="Arial" panose="020B0604020202020204"/>
                <a:ea typeface="DejaVu Sans"/>
              </a:rPr>
              <a:t>Attributes</a:t>
            </a:r>
            <a:endParaRPr lang="en-US" sz="3300" b="1" strike="noStrike" spc="-1">
              <a:solidFill>
                <a:schemeClr val="accent4">
                  <a:lumMod val="65000"/>
                  <a:lumOff val="35000"/>
                </a:schemeClr>
              </a:solidFill>
              <a:latin typeface="Arial" panose="020B0604020202020204"/>
              <a:ea typeface="DejaVu Sans"/>
            </a:endParaRPr>
          </a:p>
        </p:txBody>
      </p:sp>
      <p:pic>
        <p:nvPicPr>
          <p:cNvPr id="108" name="Picture 107"/>
          <p:cNvPicPr/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1280795" y="2668905"/>
            <a:ext cx="6189980" cy="2658110"/>
          </a:xfrm>
          <a:prstGeom prst="rect">
            <a:avLst/>
          </a:prstGeom>
          <a:ln w="0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993775" y="1250950"/>
            <a:ext cx="6679565" cy="10604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1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1400" spc="-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DejaVu Sans"/>
                <a:sym typeface="+mn-ea"/>
              </a:rPr>
              <a:t>Syntax for specifying an attribute is as follows - </a:t>
            </a:r>
            <a:endParaRPr lang="en-IN" altLang="en-US" sz="1400" spc="-1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DejaVu Sans"/>
              <a:sym typeface="+mn-ea"/>
            </a:endParaRPr>
          </a:p>
          <a:p>
            <a:pPr lvl="2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1400" b="1" spc="-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DejaVu Sans"/>
                <a:sym typeface="+mn-ea"/>
              </a:rPr>
              <a:t>[attribute(positional_parameters, name_parameter = value, . . . )]</a:t>
            </a:r>
            <a:endParaRPr lang="en-IN" altLang="en-US" sz="1400" b="1" spc="-1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DejaVu Sans"/>
              <a:sym typeface="+mn-ea"/>
            </a:endParaRPr>
          </a:p>
          <a:p>
            <a:pPr lvl="2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1400" b="1" spc="-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DejaVu Sans"/>
                <a:sym typeface="+mn-ea"/>
              </a:rPr>
              <a:t>element</a:t>
            </a:r>
            <a:endParaRPr lang="en-IN" altLang="en-US" sz="1400" b="1" spc="-1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DejaVu San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s 84"/>
          <p:cNvSpPr/>
          <p:nvPr/>
        </p:nvSpPr>
        <p:spPr>
          <a:xfrm>
            <a:off x="431800" y="459105"/>
            <a:ext cx="8639810" cy="47688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marL="109220" indent="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panose="05000000000000000000" pitchFamily="2" charset="2"/>
              <a:buNone/>
            </a:pPr>
            <a:r>
              <a:rPr lang="en-IN" altLang="en-US" sz="3300" b="1" strike="noStrike" spc="-1">
                <a:solidFill>
                  <a:schemeClr val="accent4">
                    <a:lumMod val="65000"/>
                    <a:lumOff val="35000"/>
                  </a:schemeClr>
                </a:solidFill>
                <a:latin typeface="Arial" panose="020B0604020202020204"/>
                <a:ea typeface="DejaVu Sans"/>
              </a:rPr>
              <a:t>Predefined .NET Framework attributes</a:t>
            </a:r>
            <a:endParaRPr lang="en-IN" altLang="en-US" sz="3300" b="1" strike="noStrike" spc="-1">
              <a:solidFill>
                <a:schemeClr val="accent4">
                  <a:lumMod val="65000"/>
                  <a:lumOff val="35000"/>
                </a:schemeClr>
              </a:solidFill>
              <a:latin typeface="Arial" panose="020B0604020202020204"/>
              <a:ea typeface="DejaVu Sans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791845" y="1610995"/>
          <a:ext cx="7682230" cy="2649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290"/>
                <a:gridCol w="6123940"/>
              </a:tblGrid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</a:rPr>
                        <a:t>Attribute Name</a:t>
                      </a:r>
                      <a:endParaRPr lang="en-I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I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589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/>
                        <a:t>Browsable</a:t>
                      </a:r>
                      <a:endParaRPr lang="en-I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/>
                        <a:t>Should a property or event be displayed in the property window</a:t>
                      </a:r>
                      <a:endParaRPr lang="en-IN" altLang="en-US" b="1"/>
                    </a:p>
                  </a:txBody>
                  <a:tcPr/>
                </a:tc>
              </a:tr>
              <a:tr h="4114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/>
                        <a:t>Serializable</a:t>
                      </a:r>
                      <a:endParaRPr lang="en-I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/>
                        <a:t>Allows a class or struct to be serialized</a:t>
                      </a:r>
                      <a:endParaRPr lang="en-IN" altLang="en-US" b="1"/>
                    </a:p>
                  </a:txBody>
                  <a:tcPr/>
                </a:tc>
              </a:tr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/>
                        <a:t>Obsolete</a:t>
                      </a:r>
                      <a:endParaRPr lang="en-I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/>
                        <a:t>Compiler will complain if target is used</a:t>
                      </a:r>
                      <a:endParaRPr lang="en-IN" altLang="en-US" b="1"/>
                    </a:p>
                  </a:txBody>
                  <a:tcPr/>
                </a:tc>
              </a:tr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/>
                        <a:t>ProgId</a:t>
                      </a:r>
                      <a:endParaRPr lang="en-I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/>
                        <a:t>COM Prog ID</a:t>
                      </a:r>
                      <a:endParaRPr lang="en-IN" altLang="en-US" b="1"/>
                    </a:p>
                  </a:txBody>
                  <a:tcPr/>
                </a:tc>
              </a:tr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/>
                        <a:t>Transaction</a:t>
                      </a:r>
                      <a:endParaRPr lang="en-I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/>
                        <a:t>Transactional characteristics of a class</a:t>
                      </a:r>
                      <a:endParaRPr lang="en-IN" altLang="en-US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s 110"/>
          <p:cNvSpPr/>
          <p:nvPr/>
        </p:nvSpPr>
        <p:spPr>
          <a:xfrm>
            <a:off x="431800" y="314960"/>
            <a:ext cx="2707640" cy="561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3300" b="1" strike="noStrike" spc="-1">
                <a:solidFill>
                  <a:schemeClr val="accent4">
                    <a:lumMod val="65000"/>
                    <a:lumOff val="35000"/>
                  </a:schemeClr>
                </a:solidFill>
                <a:latin typeface="Arial" panose="020B0604020202020204"/>
                <a:ea typeface="DejaVu Sans"/>
              </a:rPr>
              <a:t>Properties</a:t>
            </a:r>
            <a:endParaRPr lang="en-US" sz="3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3300" b="0" strike="noStrike" spc="-1">
              <a:latin typeface="Arial" panose="020B0604020202020204"/>
            </a:endParaRPr>
          </a:p>
        </p:txBody>
      </p:sp>
      <p:sp>
        <p:nvSpPr>
          <p:cNvPr id="113" name="Text Box 112"/>
          <p:cNvSpPr txBox="1"/>
          <p:nvPr/>
        </p:nvSpPr>
        <p:spPr>
          <a:xfrm>
            <a:off x="457200" y="1166495"/>
            <a:ext cx="9489440" cy="6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pPr indent="0">
              <a:buNone/>
            </a:pPr>
            <a:r>
              <a:rPr lang="en-US" sz="1800" b="0" strike="noStrike" spc="-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</a:rPr>
              <a:t>Member that </a:t>
            </a:r>
            <a:r>
              <a:rPr lang="en-US" sz="1800" b="0" strike="noStrike" spc="-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</a:rPr>
              <a:t>provides </a:t>
            </a:r>
            <a:r>
              <a:rPr lang="en-US" sz="1800" b="0" strike="noStrike" spc="-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</a:rPr>
              <a:t>a flexible mechanism to read, write, or compute the value of a private field</a:t>
            </a:r>
            <a:endParaRPr lang="en-US" sz="1800" b="0" strike="noStrike" spc="-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</a:endParaRPr>
          </a:p>
        </p:txBody>
      </p:sp>
      <p:sp>
        <p:nvSpPr>
          <p:cNvPr id="114" name="Rectangles 113"/>
          <p:cNvSpPr/>
          <p:nvPr/>
        </p:nvSpPr>
        <p:spPr>
          <a:xfrm>
            <a:off x="457200" y="25992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5000" rIns="90000" bIns="45000" anchor="ctr">
            <a:noAutofit/>
          </a:bodyPr>
          <a:p>
            <a:pPr algn="ctr"/>
            <a:r>
              <a:rPr lang="en-US" sz="1800" b="1" strike="noStrike" spc="-1">
                <a:solidFill>
                  <a:schemeClr val="tx1"/>
                </a:solidFill>
                <a:latin typeface="Arial" panose="020B0604020202020204"/>
              </a:rPr>
              <a:t>Property</a:t>
            </a:r>
            <a:endParaRPr lang="en-US" sz="1800" b="1" strike="noStrike" spc="-1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115" name="Rectangles 114"/>
          <p:cNvSpPr/>
          <p:nvPr/>
        </p:nvSpPr>
        <p:spPr>
          <a:xfrm>
            <a:off x="3445200" y="19872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5000" rIns="90000" bIns="45000" anchor="ctr">
            <a:noAutofit/>
          </a:bodyPr>
          <a:p>
            <a:pPr algn="ctr"/>
            <a:endParaRPr lang="en-US" sz="1800" b="0" strike="noStrike" spc="-1">
              <a:latin typeface="Arial" panose="020B0604020202020204"/>
            </a:endParaRPr>
          </a:p>
          <a:p>
            <a:pPr algn="ctr"/>
            <a:r>
              <a:rPr lang="en-US" sz="1800" b="1" strike="noStrike" spc="-1">
                <a:solidFill>
                  <a:schemeClr val="tx1"/>
                </a:solidFill>
                <a:latin typeface="Arial" panose="020B0604020202020204"/>
              </a:rPr>
              <a:t>Get</a:t>
            </a:r>
            <a:endParaRPr lang="en-US" sz="1800" b="0" strike="noStrike" spc="-1">
              <a:latin typeface="Arial" panose="020B0604020202020204"/>
            </a:endParaRPr>
          </a:p>
          <a:p>
            <a:pPr algn="ctr"/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16" name="Rectangles 115"/>
          <p:cNvSpPr/>
          <p:nvPr/>
        </p:nvSpPr>
        <p:spPr>
          <a:xfrm>
            <a:off x="3445200" y="33552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5000" rIns="90000" bIns="45000" anchor="ctr">
            <a:noAutofit/>
          </a:bodyPr>
          <a:p>
            <a:pPr algn="ctr"/>
            <a:r>
              <a:rPr lang="en-US" sz="1800" b="1" strike="noStrike" spc="-1">
                <a:solidFill>
                  <a:schemeClr val="tx1"/>
                </a:solidFill>
                <a:latin typeface="Arial" panose="020B0604020202020204"/>
              </a:rPr>
              <a:t>Set</a:t>
            </a:r>
            <a:endParaRPr lang="en-US" sz="1800" b="1" strike="noStrike" spc="-1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117" name="Straight Connector 116"/>
          <p:cNvSpPr/>
          <p:nvPr/>
        </p:nvSpPr>
        <p:spPr>
          <a:xfrm flipV="1">
            <a:off x="2057400" y="2286000"/>
            <a:ext cx="1371600" cy="6858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8" name="Straight Connector 117"/>
          <p:cNvSpPr/>
          <p:nvPr/>
        </p:nvSpPr>
        <p:spPr>
          <a:xfrm>
            <a:off x="2057400" y="2971800"/>
            <a:ext cx="1371600" cy="6858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" name="Text Box 6"/>
          <p:cNvSpPr txBox="1"/>
          <p:nvPr/>
        </p:nvSpPr>
        <p:spPr>
          <a:xfrm>
            <a:off x="5831840" y="1962785"/>
            <a:ext cx="3661410" cy="36353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000" b="1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chemeClr val="tx1"/>
                </a:solidFill>
                <a:sym typeface="+mn-ea"/>
              </a:rPr>
              <a:t>class </a:t>
            </a:r>
            <a:r>
              <a:rPr lang="en-IN" altLang="en-US" sz="1400" b="1">
                <a:solidFill>
                  <a:schemeClr val="tx1"/>
                </a:solidFill>
                <a:sym typeface="+mn-ea"/>
              </a:rPr>
              <a:t>Employee</a:t>
            </a:r>
            <a:endParaRPr lang="en-US" sz="1400" b="1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chemeClr val="tx1"/>
                </a:solidFill>
                <a:sym typeface="+mn-ea"/>
              </a:rPr>
              <a:t>{</a:t>
            </a:r>
            <a:endParaRPr lang="en-US" sz="1400" b="1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sz="1400" b="1">
                <a:solidFill>
                  <a:schemeClr val="tx1"/>
                </a:solidFill>
              </a:rPr>
              <a:t>    private string name;</a:t>
            </a:r>
            <a:endParaRPr lang="en-US" sz="1400" b="1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chemeClr val="tx1"/>
                </a:solidFill>
                <a:sym typeface="+mn-ea"/>
              </a:rPr>
              <a:t>    </a:t>
            </a:r>
            <a:r>
              <a:rPr lang="en-IN" altLang="en-US" sz="1400" b="1">
                <a:solidFill>
                  <a:schemeClr val="tx1"/>
                </a:solidFill>
                <a:sym typeface="+mn-ea"/>
              </a:rPr>
              <a:t>public string Name</a:t>
            </a:r>
            <a:endParaRPr lang="en-IN" altLang="en-US" sz="1400" b="1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sz="1400" b="1">
                <a:solidFill>
                  <a:schemeClr val="tx1"/>
                </a:solidFill>
                <a:sym typeface="+mn-ea"/>
              </a:rPr>
              <a:t>   {</a:t>
            </a:r>
            <a:endParaRPr lang="en-IN" altLang="en-US" sz="1400" b="1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sz="1400" b="1">
                <a:solidFill>
                  <a:schemeClr val="tx1"/>
                </a:solidFill>
                <a:sym typeface="+mn-ea"/>
              </a:rPr>
              <a:t>      get{</a:t>
            </a:r>
            <a:endParaRPr lang="en-IN" altLang="en-US" sz="1400" b="1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sz="1400" b="1">
                <a:solidFill>
                  <a:schemeClr val="tx1"/>
                </a:solidFill>
                <a:sym typeface="+mn-ea"/>
              </a:rPr>
              <a:t>               return name;</a:t>
            </a:r>
            <a:endParaRPr lang="en-IN" altLang="en-US" sz="1400" b="1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sz="1400" b="1">
                <a:solidFill>
                  <a:schemeClr val="tx1"/>
                </a:solidFill>
                <a:sym typeface="+mn-ea"/>
              </a:rPr>
              <a:t>           }</a:t>
            </a:r>
            <a:endParaRPr lang="en-IN" altLang="en-US" sz="1400" b="1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sz="1400" b="1">
                <a:solidFill>
                  <a:schemeClr val="tx1"/>
                </a:solidFill>
                <a:sym typeface="+mn-ea"/>
              </a:rPr>
              <a:t>     set{</a:t>
            </a:r>
            <a:endParaRPr lang="en-IN" altLang="en-US" sz="1400" b="1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sz="1400" b="1">
                <a:solidFill>
                  <a:schemeClr val="tx1"/>
                </a:solidFill>
                <a:sym typeface="+mn-ea"/>
              </a:rPr>
              <a:t>              name = value;</a:t>
            </a:r>
            <a:endParaRPr lang="en-IN" altLang="en-US" sz="1400" b="1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sz="1400" b="1">
                <a:solidFill>
                  <a:schemeClr val="tx1"/>
                </a:solidFill>
                <a:sym typeface="+mn-ea"/>
              </a:rPr>
              <a:t>          }</a:t>
            </a:r>
            <a:endParaRPr lang="en-IN" altLang="en-US" sz="1400" b="1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sz="1400" b="1">
                <a:solidFill>
                  <a:schemeClr val="tx1"/>
                </a:solidFill>
                <a:sym typeface="+mn-ea"/>
              </a:rPr>
              <a:t>    }</a:t>
            </a:r>
            <a:endParaRPr lang="en-US" sz="1400" b="1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chemeClr val="tx1"/>
                </a:solidFill>
                <a:sym typeface="+mn-ea"/>
              </a:rPr>
              <a:t>}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8208645" y="3051175"/>
            <a:ext cx="1148080" cy="526415"/>
          </a:xfrm>
          <a:prstGeom prst="wedgeEllipseCallout">
            <a:avLst>
              <a:gd name="adj1" fmla="val -106963"/>
              <a:gd name="adj2" fmla="val 90909"/>
            </a:avLst>
          </a:prstGeom>
          <a:solidFill>
            <a:srgbClr val="00B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zh-CN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Retrieve</a:t>
            </a:r>
            <a:endParaRPr kumimoji="0" lang="en-IN" altLang="zh-CN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zh-CN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Value</a:t>
            </a:r>
            <a:endParaRPr kumimoji="0" lang="en-IN" altLang="zh-CN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8280400" y="3987165"/>
            <a:ext cx="1202690" cy="539115"/>
          </a:xfrm>
          <a:prstGeom prst="wedgeEllipseCallout">
            <a:avLst>
              <a:gd name="adj1" fmla="val -115592"/>
              <a:gd name="adj2" fmla="val 48609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zh-CN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Assign</a:t>
            </a:r>
            <a:endParaRPr kumimoji="0" lang="en-IN" altLang="zh-CN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zh-CN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Value</a:t>
            </a:r>
            <a:endParaRPr kumimoji="0" lang="en-IN" altLang="zh-CN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75945" y="459740"/>
            <a:ext cx="3263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IN" altLang="en-US" sz="28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E</a:t>
            </a: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xtension method</a:t>
            </a:r>
            <a:endParaRPr lang="en-US" sz="2800" b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336030" y="1179195"/>
            <a:ext cx="3679825" cy="377825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tx1"/>
                </a:solidFill>
              </a:rPr>
              <a:t>namespace ExtensionMethods</a:t>
            </a:r>
            <a:endParaRPr lang="en-US" sz="12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tx1"/>
                </a:solidFill>
              </a:rPr>
              <a:t>{</a:t>
            </a:r>
            <a:endParaRPr lang="en-US" sz="12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tx1"/>
                </a:solidFill>
              </a:rPr>
              <a:t>    public static class IntExtensions</a:t>
            </a:r>
            <a:endParaRPr lang="en-US" sz="12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tx1"/>
                </a:solidFill>
              </a:rPr>
              <a:t>     {</a:t>
            </a:r>
            <a:endParaRPr lang="en-US" sz="12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tx1"/>
                </a:solidFill>
              </a:rPr>
              <a:t>        public static bool IsGreaterThan(this int i, int value)</a:t>
            </a:r>
            <a:endParaRPr lang="en-US" sz="12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tx1"/>
                </a:solidFill>
              </a:rPr>
              <a:t>        {</a:t>
            </a:r>
            <a:endParaRPr lang="en-US" sz="12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tx1"/>
                </a:solidFill>
              </a:rPr>
              <a:t>            return i &gt; value;</a:t>
            </a:r>
            <a:endParaRPr lang="en-US" sz="12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tx1"/>
                </a:solidFill>
              </a:rPr>
              <a:t>        }</a:t>
            </a:r>
            <a:endParaRPr lang="en-US" sz="12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tx1"/>
                </a:solidFill>
              </a:rPr>
              <a:t>    }</a:t>
            </a:r>
            <a:endParaRPr lang="en-US" sz="12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tx1"/>
                </a:solidFill>
              </a:rPr>
              <a:t>}</a:t>
            </a:r>
            <a:endParaRPr lang="en-US" sz="12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tx1"/>
                </a:solidFill>
                <a:sym typeface="+mn-ea"/>
              </a:rPr>
              <a:t>using ExtensionMethods;</a:t>
            </a:r>
            <a:endParaRPr lang="en-US" sz="12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tx1"/>
                </a:solidFill>
                <a:sym typeface="+mn-ea"/>
              </a:rPr>
              <a:t>class Program</a:t>
            </a:r>
            <a:endParaRPr lang="en-US" sz="12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tx1"/>
                </a:solidFill>
                <a:sym typeface="+mn-ea"/>
              </a:rPr>
              <a:t>{</a:t>
            </a:r>
            <a:endParaRPr lang="en-US" sz="12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tx1"/>
                </a:solidFill>
                <a:sym typeface="+mn-ea"/>
              </a:rPr>
              <a:t>    static void Main(string[] args)</a:t>
            </a:r>
            <a:endParaRPr lang="en-US" sz="12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tx1"/>
                </a:solidFill>
                <a:sym typeface="+mn-ea"/>
              </a:rPr>
              <a:t>    {</a:t>
            </a:r>
            <a:endParaRPr lang="en-US" sz="12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tx1"/>
                </a:solidFill>
                <a:sym typeface="+mn-ea"/>
              </a:rPr>
              <a:t>        int i = 10;</a:t>
            </a:r>
            <a:endParaRPr lang="en-US" sz="12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tx1"/>
                </a:solidFill>
                <a:sym typeface="+mn-ea"/>
              </a:rPr>
              <a:t>        bool result = i.IsGreaterThan(100); </a:t>
            </a:r>
            <a:endParaRPr lang="en-US" sz="12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tx1"/>
                </a:solidFill>
                <a:sym typeface="+mn-ea"/>
              </a:rPr>
              <a:t>        Console.WriteLine(result);</a:t>
            </a:r>
            <a:endParaRPr lang="en-US" sz="12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tx1"/>
                </a:solidFill>
                <a:sym typeface="+mn-ea"/>
              </a:rPr>
              <a:t>    }</a:t>
            </a:r>
            <a:endParaRPr lang="en-US" sz="12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tx1"/>
                </a:solidFill>
                <a:sym typeface="+mn-ea"/>
              </a:rPr>
              <a:t>}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51050" y="4099560"/>
            <a:ext cx="2520950" cy="1174115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The first parameter</a:t>
            </a:r>
            <a:r>
              <a:rPr lang="en-IN" alt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of</a:t>
            </a:r>
            <a:endParaRPr lang="en-US" sz="1200" b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the extension</a:t>
            </a:r>
            <a:r>
              <a:rPr lang="en-IN" alt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method must</a:t>
            </a:r>
            <a:r>
              <a:rPr lang="en-IN" alt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be</a:t>
            </a:r>
            <a:endParaRPr lang="en-US" sz="1200" b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of</a:t>
            </a:r>
            <a:r>
              <a:rPr lang="en-IN" alt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the type for which</a:t>
            </a:r>
            <a:r>
              <a:rPr lang="en-IN" alt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the</a:t>
            </a:r>
            <a:r>
              <a:rPr lang="en-IN" alt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endParaRPr lang="en-IN" altLang="en-US" sz="1200" b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extension method is applicable,</a:t>
            </a:r>
            <a:endParaRPr lang="en-US" sz="1200" b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preceded by this keyword.</a:t>
            </a:r>
            <a:endParaRPr lang="en-US" altLang="en-US" sz="1200" b="1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353560" y="2745740"/>
            <a:ext cx="1887855" cy="902335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These</a:t>
            </a: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are additional </a:t>
            </a:r>
            <a:endParaRPr lang="en-US" sz="1200" b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custom methods which</a:t>
            </a:r>
            <a:endParaRPr lang="en-US" sz="1200" b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were originally not</a:t>
            </a:r>
            <a:endParaRPr lang="en-US" sz="1200" b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included with the class</a:t>
            </a:r>
            <a:r>
              <a:rPr lang="en-US" sz="10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.</a:t>
            </a:r>
            <a:r>
              <a:rPr lang="zh-CN" altLang="en-US" sz="1000" b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</a:t>
            </a:r>
            <a:endParaRPr lang="zh-CN" altLang="en-US" sz="1000" b="1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000" b="1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4945" y="2821940"/>
            <a:ext cx="2098040" cy="1028065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36" tIns="45718" rIns="91436" bIns="45718" numCol="1" anchor="ctr" anchorCtr="0" compatLnSpc="1"/>
          <a:p>
            <a:pPr algn="l" eaLnBrk="1" latinLnBrk="0" hangingPunct="1">
              <a:lnSpc>
                <a:spcPct val="100000"/>
              </a:lnSpc>
              <a:spcBef>
                <a:spcPts val="0"/>
              </a:spcBef>
            </a:pPr>
            <a:r>
              <a:rPr lang="en-IN" alt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These</a:t>
            </a: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can be added </a:t>
            </a:r>
            <a:endParaRPr lang="en-US" sz="1200" b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 eaLnBrk="1" latinLnBrk="0" hangingPunct="1">
              <a:lnSpc>
                <a:spcPct val="100000"/>
              </a:lnSpc>
              <a:spcBef>
                <a:spcPts val="0"/>
              </a:spcBef>
            </a:pP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to custom, .NET </a:t>
            </a:r>
            <a:endParaRPr lang="en-US" sz="1200" b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 eaLnBrk="1" latinLnBrk="0" hangingPunct="1">
              <a:lnSpc>
                <a:spcPct val="100000"/>
              </a:lnSpc>
              <a:spcBef>
                <a:spcPts val="0"/>
              </a:spcBef>
            </a:pP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Framework</a:t>
            </a:r>
            <a:r>
              <a:rPr lang="en-IN" alt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or third party </a:t>
            </a:r>
            <a:endParaRPr lang="en-US" sz="1200" b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 eaLnBrk="1" latinLnBrk="0" hangingPunct="1">
              <a:lnSpc>
                <a:spcPct val="100000"/>
              </a:lnSpc>
              <a:spcBef>
                <a:spcPts val="0"/>
              </a:spcBef>
            </a:pP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classes, structs</a:t>
            </a:r>
            <a:r>
              <a:rPr lang="en-IN" alt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/</a:t>
            </a: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interfaces</a:t>
            </a: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.</a:t>
            </a:r>
            <a:endParaRPr kumimoji="0" lang="en-US" altLang="en-US" sz="1400" b="1" i="0" u="none" strike="noStrike" cap="none" normalizeH="0" baseline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155190" y="1438910"/>
            <a:ext cx="2312035" cy="9017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algn="l" eaLnBrk="1" latinLnBrk="0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1200" b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</a:t>
            </a:r>
            <a:r>
              <a:rPr lang="en-IN" alt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These</a:t>
            </a: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can be used </a:t>
            </a:r>
            <a:endParaRPr lang="en-US" sz="1200" b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 eaLnBrk="1" latinLnBrk="0" hangingPunct="1">
              <a:lnSpc>
                <a:spcPct val="100000"/>
              </a:lnSpc>
              <a:spcBef>
                <a:spcPts val="0"/>
              </a:spcBef>
            </a:pP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anywhere</a:t>
            </a:r>
            <a:r>
              <a:rPr lang="en-IN" alt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in the application </a:t>
            </a:r>
            <a:endParaRPr lang="en-US" sz="1200" b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 eaLnBrk="1" latinLnBrk="0" hangingPunct="1">
              <a:lnSpc>
                <a:spcPct val="100000"/>
              </a:lnSpc>
              <a:spcBef>
                <a:spcPts val="0"/>
              </a:spcBef>
            </a:pP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by including the namespace </a:t>
            </a:r>
            <a:endParaRPr lang="en-US" sz="1200" b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 eaLnBrk="1" latinLnBrk="0" hangingPunct="1">
              <a:lnSpc>
                <a:spcPct val="100000"/>
              </a:lnSpc>
              <a:spcBef>
                <a:spcPts val="0"/>
              </a:spcBef>
            </a:pP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of the</a:t>
            </a:r>
            <a:r>
              <a:rPr lang="en-IN" alt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extension method.</a:t>
            </a:r>
            <a:endParaRPr lang="en-US" altLang="en-US" sz="1200" b="1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677795" y="2803525"/>
            <a:ext cx="1301115" cy="90868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36" tIns="45718" rIns="91436" bIns="45718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Extension</a:t>
            </a:r>
            <a:endParaRPr kumimoji="0" lang="en-IN" altLang="zh-CN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method</a:t>
            </a:r>
            <a:endParaRPr kumimoji="0" lang="en-IN" altLang="zh-CN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3225165" y="3758565"/>
            <a:ext cx="99060" cy="321945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0" name="Down Arrow 29"/>
          <p:cNvSpPr/>
          <p:nvPr/>
        </p:nvSpPr>
        <p:spPr>
          <a:xfrm rot="10800000">
            <a:off x="3247390" y="2410460"/>
            <a:ext cx="98425" cy="344805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1" name="Down Arrow 30"/>
          <p:cNvSpPr/>
          <p:nvPr/>
        </p:nvSpPr>
        <p:spPr>
          <a:xfrm rot="5400000">
            <a:off x="2420620" y="3048635"/>
            <a:ext cx="93345" cy="330200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2" name="Down Arrow 31"/>
          <p:cNvSpPr/>
          <p:nvPr/>
        </p:nvSpPr>
        <p:spPr>
          <a:xfrm rot="16200000">
            <a:off x="4116070" y="2990215"/>
            <a:ext cx="76200" cy="325755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s 122"/>
          <p:cNvSpPr/>
          <p:nvPr/>
        </p:nvSpPr>
        <p:spPr>
          <a:xfrm>
            <a:off x="359135" y="314750"/>
            <a:ext cx="5347800" cy="561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3300" b="1" strike="noStrike" spc="-1">
                <a:solidFill>
                  <a:schemeClr val="accent4">
                    <a:lumMod val="65000"/>
                    <a:lumOff val="35000"/>
                  </a:schemeClr>
                </a:solidFill>
                <a:latin typeface="Arial" panose="020B0604020202020204"/>
                <a:ea typeface="DejaVu Sans"/>
              </a:rPr>
              <a:t>Lambda Expressions</a:t>
            </a:r>
            <a:endParaRPr lang="en-US" sz="3300" b="1" strike="noStrike" spc="-1">
              <a:solidFill>
                <a:schemeClr val="accent4">
                  <a:lumMod val="65000"/>
                  <a:lumOff val="35000"/>
                </a:schemeClr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24" name="Rectangles 123"/>
          <p:cNvSpPr/>
          <p:nvPr/>
        </p:nvSpPr>
        <p:spPr>
          <a:xfrm>
            <a:off x="575310" y="1323340"/>
            <a:ext cx="8190230" cy="919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strike="noStrike" spc="-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</a:rPr>
              <a:t>A lambda expression is a syntax for creating anonymous functions inline.</a:t>
            </a:r>
            <a:endParaRPr lang="en-US" b="0" strike="noStrike" spc="-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b="0" strike="noStrike" spc="-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strike="noStrike" spc="-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</a:rPr>
              <a:t>A lambda expression is created by using the =&gt; operator. </a:t>
            </a:r>
            <a:endParaRPr lang="en-US" b="0" strike="noStrike" spc="-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</a:pPr>
            <a:endParaRPr lang="en-US" sz="1400" b="0" strike="noStrike" spc="-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</a:rPr>
              <a:t> </a:t>
            </a:r>
            <a:endParaRPr lang="en-US" sz="1400" b="0" strike="noStrike" spc="-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</a:endParaRPr>
          </a:p>
        </p:txBody>
      </p:sp>
      <p:graphicFrame>
        <p:nvGraphicFramePr>
          <p:cNvPr id="125" name="Table 124"/>
          <p:cNvGraphicFramePr/>
          <p:nvPr/>
        </p:nvGraphicFramePr>
        <p:xfrm>
          <a:off x="1367790" y="2546985"/>
          <a:ext cx="6328410" cy="1854835"/>
        </p:xfrm>
        <a:graphic>
          <a:graphicData uri="http://schemas.openxmlformats.org/drawingml/2006/table">
            <a:tbl>
              <a:tblPr/>
              <a:tblGrid>
                <a:gridCol w="3108325"/>
                <a:gridCol w="3220085"/>
              </a:tblGrid>
              <a:tr h="415290">
                <a:tc>
                  <a:txBody>
                    <a:bodyPr>
                      <a:spAutoFit/>
                    </a:bodyPr>
                    <a:p>
                      <a:pPr lvl="1" algn="l"/>
                      <a:r>
                        <a:rPr lang="en-US" sz="1800" b="1" strike="noStrike" spc="-1">
                          <a:solidFill>
                            <a:schemeClr val="bg1"/>
                          </a:solidFill>
                          <a:latin typeface="Arial" panose="020B0604020202020204"/>
                        </a:rPr>
                        <a:t>Expression Lambda</a:t>
                      </a:r>
                      <a:endParaRPr lang="en-US" sz="1800" b="1" strike="noStrike" spc="-1">
                        <a:solidFill>
                          <a:schemeClr val="bg1"/>
                        </a:solidFill>
                        <a:latin typeface="Arial" panose="020B0604020202020204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lvl="1" algn="l"/>
                      <a:r>
                        <a:rPr lang="en-US" sz="1800" b="1" strike="noStrike" spc="-1">
                          <a:solidFill>
                            <a:schemeClr val="bg1"/>
                          </a:solidFill>
                          <a:latin typeface="Arial" panose="020B0604020202020204"/>
                        </a:rPr>
                        <a:t>Statement Lambda</a:t>
                      </a:r>
                      <a:endParaRPr lang="en-US" sz="1800" b="1" strike="noStrike" spc="-1">
                        <a:solidFill>
                          <a:schemeClr val="bg1"/>
                        </a:solidFill>
                        <a:latin typeface="Arial" panose="020B0604020202020204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19455">
                <a:tc>
                  <a:txBody>
                    <a:bodyPr>
                      <a:spAutoFit/>
                    </a:bodyPr>
                    <a:p>
                      <a:r>
                        <a:rPr lang="en-US" sz="1600" b="1" strike="noStrike" spc="-1">
                          <a:latin typeface="Times New Roman" panose="02020603050405020304"/>
                        </a:rPr>
                        <a:t>Consists of input and expressions</a:t>
                      </a:r>
                      <a:endParaRPr lang="en-US" sz="1600" b="1" strike="noStrike" spc="-1">
                        <a:latin typeface="Times New Roman" panose="02020603050405020304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r>
                        <a:rPr lang="en-US" sz="1600" b="1" strike="noStrike" spc="-1">
                          <a:latin typeface="Times New Roman" panose="02020603050405020304"/>
                        </a:rPr>
                        <a:t>Consists of input and set of statements to be executed</a:t>
                      </a:r>
                      <a:endParaRPr lang="en-US" sz="1600" b="1" strike="noStrike" spc="-1">
                        <a:latin typeface="Times New Roman" panose="02020603050405020304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720090">
                <a:tc>
                  <a:txBody>
                    <a:bodyPr>
                      <a:spAutoFit/>
                    </a:bodyPr>
                    <a:p>
                      <a:r>
                        <a:rPr lang="en-US" sz="1600" b="1" strike="noStrike" spc="-1">
                          <a:latin typeface="Times New Roman" panose="02020603050405020304"/>
                        </a:rPr>
                        <a:t>Input =&gt; expression ;</a:t>
                      </a:r>
                      <a:endParaRPr lang="en-US" sz="1600" b="1" strike="noStrike" spc="-1">
                        <a:latin typeface="Times New Roman" panose="02020603050405020304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r>
                        <a:rPr lang="en-US" sz="1600" b="1" strike="noStrike" spc="-1">
                          <a:latin typeface="Times New Roman" panose="02020603050405020304"/>
                        </a:rPr>
                        <a:t>Input =&gt; { statements };</a:t>
                      </a:r>
                      <a:endParaRPr lang="en-US" sz="1600" b="1" strike="noStrike" spc="-1">
                        <a:latin typeface="Times New Roman" panose="02020603050405020304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Box 126"/>
          <p:cNvSpPr txBox="1"/>
          <p:nvPr/>
        </p:nvSpPr>
        <p:spPr>
          <a:xfrm>
            <a:off x="431800" y="1322705"/>
            <a:ext cx="9573895" cy="6019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pPr indent="0">
              <a:buNone/>
            </a:pPr>
            <a:r>
              <a:rPr lang="en-US" sz="1800" b="0" strike="noStrike" spc="-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</a:rPr>
              <a:t>Allows to declare type-parameterized code, which you can instantiate with different type</a:t>
            </a:r>
            <a:r>
              <a:rPr lang="en-IN" altLang="en-US" sz="1800" b="0" strike="noStrike" spc="-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</a:rPr>
              <a:t>s.</a:t>
            </a:r>
            <a:endParaRPr lang="en-IN" altLang="en-US" sz="1800" b="0" strike="noStrike" spc="-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</a:endParaRPr>
          </a:p>
          <a:p>
            <a:pPr indent="0">
              <a:buNone/>
            </a:pPr>
            <a:endParaRPr lang="en-IN" altLang="en-US" sz="1800" b="0" strike="noStrike" spc="-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</a:endParaRPr>
          </a:p>
        </p:txBody>
      </p:sp>
      <p:sp>
        <p:nvSpPr>
          <p:cNvPr id="128" name="Rectangles 127"/>
          <p:cNvSpPr/>
          <p:nvPr/>
        </p:nvSpPr>
        <p:spPr>
          <a:xfrm>
            <a:off x="359410" y="314960"/>
            <a:ext cx="6140450" cy="561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3300" b="1" strike="noStrike" spc="-1">
                <a:solidFill>
                  <a:schemeClr val="accent4">
                    <a:lumMod val="65000"/>
                    <a:lumOff val="35000"/>
                  </a:schemeClr>
                </a:solidFill>
                <a:latin typeface="Arial" panose="020B0604020202020204"/>
                <a:ea typeface="DejaVu Sans"/>
              </a:rPr>
              <a:t>Lambda Expressions</a:t>
            </a:r>
            <a:r>
              <a:rPr lang="en-IN" altLang="en-US" sz="3300" b="1" strike="noStrike" spc="-1">
                <a:solidFill>
                  <a:schemeClr val="accent4">
                    <a:lumMod val="65000"/>
                    <a:lumOff val="35000"/>
                  </a:schemeClr>
                </a:solidFill>
                <a:latin typeface="Arial" panose="020B0604020202020204"/>
                <a:ea typeface="DejaVu Sans"/>
              </a:rPr>
              <a:t>(conti..)</a:t>
            </a:r>
            <a:endParaRPr lang="en-IN" altLang="en-US" sz="3300" b="1" strike="noStrike" spc="-1">
              <a:solidFill>
                <a:schemeClr val="accent4">
                  <a:lumMod val="65000"/>
                  <a:lumOff val="35000"/>
                </a:schemeClr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00075" y="1991995"/>
            <a:ext cx="6028690" cy="30918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1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1400" b="1" spc="-1">
                <a:solidFill>
                  <a:schemeClr val="tx2"/>
                </a:solidFill>
                <a:latin typeface="Times New Roman" panose="02020603050405020304"/>
                <a:ea typeface="DejaVu Sans"/>
                <a:sym typeface="+mn-ea"/>
              </a:rPr>
              <a:t>class SomeClass&lt; T1, T2 &gt;</a:t>
            </a:r>
            <a:endParaRPr lang="en-IN" altLang="en-US" sz="1400" b="1" spc="-1">
              <a:solidFill>
                <a:schemeClr val="tx2"/>
              </a:solidFill>
              <a:latin typeface="Times New Roman" panose="02020603050405020304"/>
              <a:ea typeface="DejaVu Sans"/>
              <a:sym typeface="+mn-ea"/>
            </a:endParaRPr>
          </a:p>
          <a:p>
            <a:pPr lvl="1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1400" b="1" spc="-1">
                <a:solidFill>
                  <a:schemeClr val="tx2"/>
                </a:solidFill>
                <a:latin typeface="Times New Roman" panose="02020603050405020304"/>
                <a:ea typeface="DejaVu Sans"/>
                <a:sym typeface="+mn-ea"/>
              </a:rPr>
              <a:t>{</a:t>
            </a:r>
            <a:endParaRPr lang="en-IN" altLang="en-US" sz="1400" b="1" spc="-1">
              <a:solidFill>
                <a:schemeClr val="tx2"/>
              </a:solidFill>
              <a:latin typeface="Times New Roman" panose="02020603050405020304"/>
              <a:ea typeface="DejaVu Sans"/>
              <a:sym typeface="+mn-ea"/>
            </a:endParaRPr>
          </a:p>
          <a:p>
            <a:pPr lvl="1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1400" b="1" spc="-1">
                <a:solidFill>
                  <a:schemeClr val="tx2"/>
                </a:solidFill>
                <a:latin typeface="Times New Roman" panose="02020603050405020304"/>
                <a:ea typeface="DejaVu Sans"/>
                <a:sym typeface="+mn-ea"/>
              </a:rPr>
              <a:t> public T1 SomeVar;   </a:t>
            </a:r>
            <a:endParaRPr lang="en-IN" altLang="en-US" sz="1400" b="1" spc="-1">
              <a:solidFill>
                <a:schemeClr val="tx2"/>
              </a:solidFill>
              <a:latin typeface="Times New Roman" panose="02020603050405020304"/>
              <a:ea typeface="DejaVu Sans"/>
              <a:sym typeface="+mn-ea"/>
            </a:endParaRPr>
          </a:p>
          <a:p>
            <a:pPr lvl="1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1400" b="1" spc="-1">
                <a:solidFill>
                  <a:schemeClr val="tx2"/>
                </a:solidFill>
                <a:latin typeface="Times New Roman" panose="02020603050405020304"/>
                <a:ea typeface="DejaVu Sans"/>
                <a:sym typeface="+mn-ea"/>
              </a:rPr>
              <a:t> public T2 OtherVar;</a:t>
            </a:r>
            <a:endParaRPr lang="en-IN" altLang="en-US" sz="1400" b="1" spc="-1">
              <a:solidFill>
                <a:schemeClr val="tx2"/>
              </a:solidFill>
              <a:latin typeface="Times New Roman" panose="02020603050405020304"/>
              <a:ea typeface="DejaVu Sans"/>
              <a:sym typeface="+mn-ea"/>
            </a:endParaRPr>
          </a:p>
          <a:p>
            <a:pPr lvl="1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1400" b="1" spc="-1">
                <a:solidFill>
                  <a:schemeClr val="tx2"/>
                </a:solidFill>
                <a:latin typeface="Times New Roman" panose="02020603050405020304"/>
                <a:ea typeface="DejaVu Sans"/>
                <a:sym typeface="+mn-ea"/>
              </a:rPr>
              <a:t>}</a:t>
            </a:r>
            <a:endParaRPr lang="en-IN" altLang="en-US" sz="1400" b="1" spc="-1">
              <a:solidFill>
                <a:schemeClr val="tx2"/>
              </a:solidFill>
              <a:latin typeface="Times New Roman" panose="02020603050405020304"/>
              <a:ea typeface="DejaVu Sans"/>
              <a:sym typeface="+mn-ea"/>
            </a:endParaRPr>
          </a:p>
          <a:p>
            <a:pPr lvl="1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1400" b="1" spc="-1">
                <a:solidFill>
                  <a:schemeClr val="tx2"/>
                </a:solidFill>
                <a:latin typeface="Times New Roman" panose="02020603050405020304"/>
                <a:ea typeface="DejaVu Sans"/>
                <a:sym typeface="+mn-ea"/>
              </a:rPr>
              <a:t>. . .</a:t>
            </a:r>
            <a:endParaRPr lang="en-IN" altLang="en-US" sz="1400" b="1" spc="-1">
              <a:solidFill>
                <a:schemeClr val="tx2"/>
              </a:solidFill>
              <a:latin typeface="Times New Roman" panose="02020603050405020304"/>
              <a:ea typeface="DejaVu Sans"/>
              <a:sym typeface="+mn-ea"/>
            </a:endParaRPr>
          </a:p>
          <a:p>
            <a:pPr lvl="1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1400" b="1" spc="-1">
                <a:solidFill>
                  <a:schemeClr val="tx2"/>
                </a:solidFill>
                <a:latin typeface="Times New Roman" panose="02020603050405020304"/>
                <a:ea typeface="DejaVu Sans"/>
                <a:sym typeface="+mn-ea"/>
              </a:rPr>
              <a:t>SomeClass&lt; short, int &gt; myInst;</a:t>
            </a:r>
            <a:endParaRPr lang="en-IN" altLang="en-US" sz="1400" b="1" spc="-1">
              <a:solidFill>
                <a:schemeClr val="tx2"/>
              </a:solidFill>
              <a:latin typeface="Times New Roman" panose="02020603050405020304"/>
              <a:ea typeface="DejaVu Sans"/>
              <a:sym typeface="+mn-ea"/>
            </a:endParaRPr>
          </a:p>
          <a:p>
            <a:pPr lvl="1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1400" b="1" spc="-1">
                <a:solidFill>
                  <a:schemeClr val="tx2"/>
                </a:solidFill>
                <a:latin typeface="Times New Roman" panose="02020603050405020304"/>
                <a:ea typeface="DejaVu Sans"/>
                <a:sym typeface="+mn-ea"/>
              </a:rPr>
              <a:t>myInst = new SomeClass&lt; short, int &gt;();</a:t>
            </a:r>
            <a:endParaRPr lang="en-IN" altLang="en-US" b="1" spc="-1">
              <a:solidFill>
                <a:schemeClr val="tx2"/>
              </a:solidFill>
              <a:latin typeface="Times New Roman" panose="02020603050405020304"/>
              <a:ea typeface="DejaVu Sans"/>
              <a:sym typeface="+mn-ea"/>
            </a:endParaRPr>
          </a:p>
          <a:p>
            <a:pPr lvl="1"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altLang="en-US" b="1" spc="-1">
              <a:solidFill>
                <a:schemeClr val="tx2"/>
              </a:solidFill>
              <a:latin typeface="Times New Roman" panose="02020603050405020304"/>
              <a:ea typeface="DejaVu Sans"/>
              <a:sym typeface="+mn-ea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2931795" y="2338705"/>
            <a:ext cx="521335" cy="121920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599815" y="2475230"/>
            <a:ext cx="1240790" cy="4603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r>
              <a:rPr lang="en-IN" altLang="en-US" sz="1200" b="1" spc="-1">
                <a:solidFill>
                  <a:schemeClr val="tx1"/>
                </a:solidFill>
                <a:latin typeface="Arial" panose="020B0604020202020204"/>
                <a:sym typeface="+mn-ea"/>
              </a:rPr>
              <a:t>Generic Class </a:t>
            </a:r>
            <a:endParaRPr lang="en-IN" altLang="en-US" sz="1200" b="1" spc="-1">
              <a:solidFill>
                <a:schemeClr val="tx1"/>
              </a:solidFill>
              <a:latin typeface="Arial" panose="020B0604020202020204"/>
              <a:sym typeface="+mn-ea"/>
            </a:endParaRPr>
          </a:p>
          <a:p>
            <a:r>
              <a:rPr lang="en-IN" altLang="en-US" sz="1200" b="1" spc="-1">
                <a:solidFill>
                  <a:schemeClr val="tx1"/>
                </a:solidFill>
                <a:latin typeface="Arial" panose="020B0604020202020204"/>
                <a:sym typeface="+mn-ea"/>
              </a:rPr>
              <a:t>Declaration</a:t>
            </a:r>
            <a:endParaRPr lang="en-IN" altLang="en-US" sz="1200" b="1" spc="-1">
              <a:solidFill>
                <a:schemeClr val="tx1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032250" y="3122930"/>
            <a:ext cx="2114550" cy="55308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IN" altLang="en-US" sz="1200" b="1" spc="-1">
                <a:solidFill>
                  <a:schemeClr val="tx1"/>
                </a:solidFill>
                <a:latin typeface="Arial" panose="020B0604020202020204"/>
                <a:sym typeface="+mn-ea"/>
              </a:rPr>
              <a:t>Allocate class variable of the constructed type</a:t>
            </a:r>
            <a:r>
              <a:rPr lang="en-IN" altLang="en-US" b="1" spc="-1">
                <a:solidFill>
                  <a:schemeClr val="tx1"/>
                </a:solidFill>
                <a:latin typeface="Arial" panose="020B0604020202020204"/>
                <a:sym typeface="+mn-ea"/>
              </a:rPr>
              <a:t>.</a:t>
            </a:r>
            <a:endParaRPr lang="en-IN" altLang="en-US" b="1" spc="-1">
              <a:solidFill>
                <a:schemeClr val="tx1"/>
              </a:solidFill>
              <a:latin typeface="Arial" panose="020B0604020202020204"/>
              <a:sym typeface="+mn-ea"/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3312160" y="3399790"/>
            <a:ext cx="720090" cy="3048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4331335" y="4418965"/>
            <a:ext cx="1478280" cy="2755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r>
              <a:rPr lang="en-IN" altLang="en-US" sz="1200" b="1" spc="-1">
                <a:solidFill>
                  <a:schemeClr val="tx1"/>
                </a:solidFill>
                <a:latin typeface="Arial" panose="020B0604020202020204"/>
                <a:sym typeface="+mn-ea"/>
              </a:rPr>
              <a:t>Allocate instance.</a:t>
            </a:r>
            <a:endParaRPr lang="en-IN" altLang="en-US" sz="1200" b="1" spc="-1">
              <a:solidFill>
                <a:schemeClr val="tx1"/>
              </a:solidFill>
              <a:latin typeface="Arial" panose="020B0604020202020204"/>
              <a:sym typeface="+mn-ea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3899535" y="4203065"/>
            <a:ext cx="431800" cy="35369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3668395" y="3927475"/>
            <a:ext cx="673735" cy="2755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r>
              <a:rPr lang="en-IN" altLang="zh-CN" sz="1200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myInst</a:t>
            </a:r>
            <a:endParaRPr lang="en-IN" altLang="zh-CN" sz="1200" b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6695440" y="2229485"/>
            <a:ext cx="3171825" cy="25520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9" name="Double Wave 28"/>
          <p:cNvSpPr/>
          <p:nvPr/>
        </p:nvSpPr>
        <p:spPr>
          <a:xfrm>
            <a:off x="7508875" y="2455545"/>
            <a:ext cx="793115" cy="1741805"/>
          </a:xfrm>
          <a:prstGeom prst="doubleWave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I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7516495" y="3077210"/>
            <a:ext cx="784225" cy="2730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7620635" y="2733675"/>
            <a:ext cx="561975" cy="260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l"/>
            <a:r>
              <a:rPr lang="en-IN" altLang="zh-CN" sz="1100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Stack</a:t>
            </a:r>
            <a:endParaRPr lang="en-IN" altLang="zh-CN" sz="1100" b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949055" y="2887345"/>
            <a:ext cx="800735" cy="83566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9129395" y="3319780"/>
            <a:ext cx="360045" cy="360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9032240" y="2959100"/>
            <a:ext cx="636905" cy="2755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en-IN" altLang="zh-CN" sz="1200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Heap</a:t>
            </a:r>
            <a:endParaRPr lang="en-IN" altLang="zh-CN" sz="1200" b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157210" y="3463290"/>
            <a:ext cx="93535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6807200" y="3180715"/>
            <a:ext cx="673735" cy="2755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r>
              <a:rPr lang="en-IN" altLang="zh-CN" sz="1200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myInst</a:t>
            </a:r>
            <a:endParaRPr lang="en-IN" altLang="zh-CN" sz="1200" b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499985" y="3634740"/>
            <a:ext cx="784225" cy="2730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s 128"/>
          <p:cNvSpPr/>
          <p:nvPr/>
        </p:nvSpPr>
        <p:spPr>
          <a:xfrm>
            <a:off x="431525" y="386505"/>
            <a:ext cx="5347800" cy="561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3300" b="1" strike="noStrike" spc="-1">
                <a:solidFill>
                  <a:schemeClr val="accent4">
                    <a:lumMod val="65000"/>
                    <a:lumOff val="35000"/>
                  </a:schemeClr>
                </a:solidFill>
                <a:latin typeface="Arial" panose="020B0604020202020204"/>
                <a:ea typeface="DejaVu Sans"/>
              </a:rPr>
              <a:t>Anonymous methods</a:t>
            </a:r>
            <a:endParaRPr lang="en-US" sz="3300" b="1" strike="noStrike" spc="-1">
              <a:solidFill>
                <a:schemeClr val="accent4">
                  <a:lumMod val="65000"/>
                  <a:lumOff val="35000"/>
                </a:schemeClr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30" name="Text Box 129"/>
          <p:cNvSpPr txBox="1"/>
          <p:nvPr/>
        </p:nvSpPr>
        <p:spPr>
          <a:xfrm>
            <a:off x="503555" y="1323340"/>
            <a:ext cx="9371330" cy="111442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</a:rPr>
              <a:t>Anonymous methods provide a technique to pass a code block as a delegate parameter. </a:t>
            </a:r>
            <a:endParaRPr lang="en-US" sz="1800" b="0" strike="noStrike" spc="-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strike="noStrike" spc="-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</a:rPr>
              <a:t>Methods without a name, just the body.</a:t>
            </a:r>
            <a:endParaRPr lang="en-US" sz="1800" b="0" strike="noStrike" spc="-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91845" y="2762885"/>
            <a:ext cx="6558280" cy="2168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1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b="1" spc="-1">
                <a:solidFill>
                  <a:schemeClr val="tx2"/>
                </a:solidFill>
                <a:latin typeface="Times New Roman" panose="02020603050405020304"/>
                <a:ea typeface="DejaVu Sans"/>
                <a:sym typeface="+mn-ea"/>
              </a:rPr>
              <a:t>delegate void NumberChanger(int n);</a:t>
            </a:r>
            <a:endParaRPr lang="en-IN" altLang="en-US" b="1" spc="-1">
              <a:solidFill>
                <a:schemeClr val="tx2"/>
              </a:solidFill>
              <a:latin typeface="Times New Roman" panose="02020603050405020304"/>
              <a:ea typeface="DejaVu Sans"/>
              <a:sym typeface="+mn-ea"/>
            </a:endParaRPr>
          </a:p>
          <a:p>
            <a:pPr lvl="1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b="1" spc="-1">
                <a:solidFill>
                  <a:schemeClr val="tx2"/>
                </a:solidFill>
                <a:latin typeface="Times New Roman" panose="02020603050405020304"/>
                <a:ea typeface="DejaVu Sans"/>
                <a:sym typeface="+mn-ea"/>
              </a:rPr>
              <a:t>. . .</a:t>
            </a:r>
            <a:endParaRPr lang="en-IN" altLang="en-US" b="1" spc="-1">
              <a:solidFill>
                <a:schemeClr val="tx2"/>
              </a:solidFill>
              <a:latin typeface="Times New Roman" panose="02020603050405020304"/>
              <a:ea typeface="DejaVu Sans"/>
              <a:sym typeface="+mn-ea"/>
            </a:endParaRPr>
          </a:p>
          <a:p>
            <a:pPr lvl="1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b="1" spc="-1">
                <a:solidFill>
                  <a:schemeClr val="tx2"/>
                </a:solidFill>
                <a:latin typeface="Times New Roman" panose="02020603050405020304"/>
                <a:ea typeface="DejaVu Sans"/>
                <a:sym typeface="+mn-ea"/>
              </a:rPr>
              <a:t>Numberchanger nc = delegate(int x){</a:t>
            </a:r>
            <a:endParaRPr lang="en-IN" altLang="en-US" b="1" spc="-1">
              <a:solidFill>
                <a:schemeClr val="tx2"/>
              </a:solidFill>
              <a:latin typeface="Times New Roman" panose="02020603050405020304"/>
              <a:ea typeface="DejaVu Sans"/>
              <a:sym typeface="+mn-ea"/>
            </a:endParaRPr>
          </a:p>
          <a:p>
            <a:pPr lvl="1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b="1" spc="-1">
                <a:solidFill>
                  <a:schemeClr val="tx2"/>
                </a:solidFill>
                <a:latin typeface="Times New Roman" panose="02020603050405020304"/>
                <a:ea typeface="DejaVu Sans"/>
                <a:sym typeface="+mn-ea"/>
              </a:rPr>
              <a:t> Console.WriteLine(“Anonymous Method: {0}”, x};</a:t>
            </a:r>
            <a:endParaRPr lang="en-IN" altLang="en-US" b="1" spc="-1">
              <a:solidFill>
                <a:schemeClr val="tx2"/>
              </a:solidFill>
              <a:latin typeface="Times New Roman" panose="02020603050405020304"/>
              <a:ea typeface="DejaVu Sans"/>
              <a:sym typeface="+mn-ea"/>
            </a:endParaRPr>
          </a:p>
          <a:p>
            <a:pPr lvl="1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b="1" spc="-1">
                <a:solidFill>
                  <a:schemeClr val="tx2"/>
                </a:solidFill>
                <a:latin typeface="Times New Roman" panose="02020603050405020304"/>
                <a:ea typeface="DejaVu Sans"/>
                <a:sym typeface="+mn-ea"/>
              </a:rPr>
              <a:t>};</a:t>
            </a:r>
            <a:endParaRPr lang="en-IN" altLang="en-US" b="1" spc="-1">
              <a:solidFill>
                <a:schemeClr val="tx2"/>
              </a:solidFill>
              <a:latin typeface="Times New Roman" panose="02020603050405020304"/>
              <a:ea typeface="DejaVu San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s 84"/>
          <p:cNvSpPr/>
          <p:nvPr/>
        </p:nvSpPr>
        <p:spPr>
          <a:xfrm>
            <a:off x="431800" y="459105"/>
            <a:ext cx="4200525" cy="47688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marL="109220" indent="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panose="05000000000000000000" pitchFamily="2" charset="2"/>
              <a:buNone/>
            </a:pPr>
            <a:r>
              <a:rPr lang="en-US" sz="3300" b="1" strike="noStrike" spc="-1">
                <a:solidFill>
                  <a:schemeClr val="accent4">
                    <a:lumMod val="65000"/>
                    <a:lumOff val="35000"/>
                  </a:schemeClr>
                </a:solidFill>
                <a:latin typeface="Arial" panose="020B0604020202020204"/>
                <a:ea typeface="DejaVu Sans"/>
              </a:rPr>
              <a:t>Class and Struct</a:t>
            </a:r>
            <a:endParaRPr lang="en-US" sz="3300" b="1" strike="noStrike" spc="-1">
              <a:solidFill>
                <a:schemeClr val="accent4">
                  <a:lumMod val="65000"/>
                  <a:lumOff val="35000"/>
                </a:schemeClr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328920" y="3122930"/>
            <a:ext cx="2880360" cy="2399665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en-IN" altLang="en-US" sz="10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public class Car : Vehicle{</a:t>
            </a:r>
            <a:endParaRPr lang="en-IN" altLang="en-US" sz="10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r>
              <a:rPr lang="en-IN" altLang="en-US" sz="10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 public enum Make { GM, Honda, BMW };</a:t>
            </a:r>
            <a:endParaRPr lang="en-IN" altLang="en-US" sz="10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r>
              <a:rPr lang="en-IN" altLang="en-US" sz="10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 Make make;</a:t>
            </a:r>
            <a:endParaRPr lang="en-IN" altLang="en-US" sz="10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r>
              <a:rPr lang="en-IN" altLang="en-US" sz="10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 string vid;</a:t>
            </a:r>
            <a:endParaRPr lang="en-IN" altLang="en-US" sz="10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r>
              <a:rPr lang="en-IN" altLang="en-US" sz="10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Point location;</a:t>
            </a:r>
            <a:endParaRPr lang="en-IN" altLang="en-US" sz="10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r>
              <a:rPr lang="en-IN" altLang="en-US" sz="10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Car( Make m, sring vid, Point loc)</a:t>
            </a:r>
            <a:endParaRPr lang="en-IN" altLang="en-US" sz="10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r>
              <a:rPr lang="en-IN" altLang="en-US" sz="10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{</a:t>
            </a:r>
            <a:endParaRPr lang="en-IN" altLang="en-US" sz="10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r>
              <a:rPr lang="en-IN" altLang="en-US" sz="10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 this.make = m;</a:t>
            </a:r>
            <a:endParaRPr lang="en-IN" altLang="en-US" sz="10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r>
              <a:rPr lang="en-IN" altLang="en-US" sz="10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 this.vid = vid;</a:t>
            </a:r>
            <a:endParaRPr lang="en-IN" altLang="en-US" sz="10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r>
              <a:rPr lang="en-IN" altLang="en-US" sz="10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 this.location = loc;</a:t>
            </a:r>
            <a:endParaRPr lang="en-IN" altLang="en-US" sz="10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r>
              <a:rPr lang="en-IN" altLang="en-US" sz="10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}</a:t>
            </a:r>
            <a:endParaRPr lang="en-IN" altLang="en-US" sz="10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r>
              <a:rPr lang="en-IN" altLang="en-US" sz="10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public void Drive()</a:t>
            </a:r>
            <a:endParaRPr lang="en-IN" altLang="en-US" sz="10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r>
              <a:rPr lang="en-IN" altLang="en-US" sz="10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{</a:t>
            </a:r>
            <a:endParaRPr lang="en-IN" altLang="en-US" sz="10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r>
              <a:rPr lang="en-IN" altLang="en-US" sz="10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 Console.WriteLine(“vroom”);</a:t>
            </a:r>
            <a:endParaRPr lang="en-IN" altLang="en-US" sz="10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r>
              <a:rPr lang="en-IN" altLang="en-US" sz="10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}</a:t>
            </a:r>
            <a:endParaRPr lang="en-IN" altLang="en-US" sz="10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328920" y="1250950"/>
            <a:ext cx="2880360" cy="1783715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sz="10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public struct Point{</a:t>
            </a:r>
            <a:endParaRPr lang="en-IN" altLang="en-US" sz="10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sz="10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  int x, y;</a:t>
            </a:r>
            <a:endParaRPr lang="en-IN" altLang="en-US" sz="10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sz="10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  public Point(int x, int y){ </a:t>
            </a:r>
            <a:endParaRPr lang="en-IN" altLang="en-US" sz="10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sz="10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     this.x = x;</a:t>
            </a:r>
            <a:endParaRPr lang="en-IN" altLang="en-US" sz="10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sz="10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     this.y = y;</a:t>
            </a:r>
            <a:endParaRPr lang="en-IN" altLang="en-US" sz="10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sz="10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  }</a:t>
            </a:r>
            <a:endParaRPr lang="en-IN" altLang="en-US" sz="10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sz="10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  public int X{ get{return x;}</a:t>
            </a:r>
            <a:endParaRPr lang="en-IN" altLang="en-US" sz="10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sz="10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                        set{x = value;}}</a:t>
            </a:r>
            <a:endParaRPr lang="en-IN" altLang="en-US" sz="10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sz="10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  public int Y{ get{return y;}</a:t>
            </a:r>
            <a:endParaRPr lang="en-IN" altLang="en-US" sz="10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sz="10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                        set{y = value;}}</a:t>
            </a:r>
            <a:endParaRPr lang="en-IN" altLang="en-US" sz="10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sz="10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}</a:t>
            </a:r>
            <a:endParaRPr lang="en-IN" altLang="en-US" sz="10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480175" y="4491355"/>
            <a:ext cx="3573145" cy="3987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en-IN" altLang="en-US" sz="10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Car c = new Car(Car,Make,BMW,”JF3559QT98”, new Point(3,7));</a:t>
            </a:r>
            <a:endParaRPr lang="en-IN" altLang="en-US" sz="10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r>
              <a:rPr lang="en-IN" altLang="en-US" sz="1000" b="1">
                <a:solidFill>
                  <a:schemeClr val="tx2"/>
                </a:solidFill>
                <a:latin typeface="Calibri" panose="020F0502020204030204" charset="0"/>
                <a:cs typeface="Calibri" panose="020F0502020204030204" charset="0"/>
              </a:rPr>
              <a:t>c.Drive();</a:t>
            </a:r>
            <a:endParaRPr lang="en-IN" altLang="en-US" sz="1000" b="1">
              <a:solidFill>
                <a:schemeClr val="tx2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632065" y="1971040"/>
            <a:ext cx="1425575" cy="8604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en-IN" altLang="en-US" sz="10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Point p = new Point(2,5);</a:t>
            </a:r>
            <a:endParaRPr lang="en-IN" altLang="en-US" sz="10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r>
              <a:rPr lang="en-IN" altLang="en-US" sz="1000" b="1">
                <a:solidFill>
                  <a:schemeClr val="tx2"/>
                </a:solidFill>
                <a:latin typeface="Calibri" panose="020F0502020204030204" charset="0"/>
                <a:cs typeface="Calibri" panose="020F0502020204030204" charset="0"/>
              </a:rPr>
              <a:t>p.y += 100;</a:t>
            </a:r>
            <a:endParaRPr lang="en-IN" altLang="en-US" sz="1000" b="1">
              <a:solidFill>
                <a:schemeClr val="tx2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1000" b="1">
                <a:solidFill>
                  <a:schemeClr val="tx2"/>
                </a:solidFill>
                <a:latin typeface="Calibri" panose="020F0502020204030204" charset="0"/>
                <a:cs typeface="Calibri" panose="020F0502020204030204" charset="0"/>
              </a:rPr>
              <a:t>int px = p.X;  // px = 102</a:t>
            </a:r>
            <a:endParaRPr lang="en-IN" altLang="en-US" sz="1000" b="1">
              <a:solidFill>
                <a:schemeClr val="tx2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215265" y="1466850"/>
          <a:ext cx="5060950" cy="2601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320"/>
                <a:gridCol w="2881630"/>
              </a:tblGrid>
              <a:tr h="3606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I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>
                          <a:solidFill>
                            <a:schemeClr val="bg1"/>
                          </a:solidFill>
                        </a:rPr>
                        <a:t>Struct</a:t>
                      </a:r>
                      <a:endParaRPr lang="en-I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40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>
                          <a:solidFill>
                            <a:schemeClr val="tx1"/>
                          </a:solidFill>
                        </a:rPr>
                        <a:t>Reference type</a:t>
                      </a:r>
                      <a:endParaRPr lang="en-I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>
                          <a:solidFill>
                            <a:schemeClr val="tx1"/>
                          </a:solidFill>
                        </a:rPr>
                        <a:t>Value type</a:t>
                      </a:r>
                      <a:endParaRPr lang="en-I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7747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>
                          <a:solidFill>
                            <a:schemeClr val="tx1"/>
                          </a:solidFill>
                        </a:rPr>
                        <a:t>Can inherit from any non-sealed reference type</a:t>
                      </a:r>
                      <a:endParaRPr lang="en-I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>
                          <a:solidFill>
                            <a:schemeClr val="tx1"/>
                          </a:solidFill>
                        </a:rPr>
                        <a:t>No inheritance(inherits only from</a:t>
                      </a:r>
                      <a:endParaRPr lang="en-IN" altLang="en-US" sz="1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IN" altLang="en-US" sz="1400">
                          <a:solidFill>
                            <a:schemeClr val="tx1"/>
                          </a:solidFill>
                        </a:rPr>
                        <a:t>System.VaalueType)</a:t>
                      </a:r>
                      <a:endParaRPr lang="en-I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511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>
                          <a:solidFill>
                            <a:schemeClr val="tx1"/>
                          </a:solidFill>
                        </a:rPr>
                        <a:t>Can have a destructor</a:t>
                      </a:r>
                      <a:endParaRPr lang="en-I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>
                          <a:solidFill>
                            <a:schemeClr val="tx1"/>
                          </a:solidFill>
                        </a:rPr>
                        <a:t>No destructor</a:t>
                      </a:r>
                      <a:endParaRPr lang="en-I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7410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>
                          <a:solidFill>
                            <a:schemeClr val="tx1"/>
                          </a:solidFill>
                        </a:rPr>
                        <a:t>Can have user - defined parameterless constructor</a:t>
                      </a:r>
                      <a:endParaRPr lang="en-I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>
                          <a:solidFill>
                            <a:schemeClr val="tx1"/>
                          </a:solidFill>
                        </a:rPr>
                        <a:t>No user-defined parameterless constructor</a:t>
                      </a:r>
                      <a:endParaRPr lang="en-I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s 88"/>
          <p:cNvSpPr/>
          <p:nvPr/>
        </p:nvSpPr>
        <p:spPr>
          <a:xfrm>
            <a:off x="220345" y="386715"/>
            <a:ext cx="2608580" cy="47688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3300" b="1" strike="noStrike" spc="-1">
                <a:solidFill>
                  <a:schemeClr val="accent4">
                    <a:lumMod val="65000"/>
                    <a:lumOff val="35000"/>
                  </a:schemeClr>
                </a:solidFill>
                <a:latin typeface="Arial" panose="020B0604020202020204"/>
                <a:ea typeface="DejaVu Sans"/>
              </a:rPr>
              <a:t>Delegates</a:t>
            </a:r>
            <a:endParaRPr lang="en-US" sz="3300" b="1" strike="noStrike" spc="-1">
              <a:solidFill>
                <a:schemeClr val="accent4">
                  <a:lumMod val="65000"/>
                  <a:lumOff val="35000"/>
                </a:schemeClr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90" name="Rectangles 89"/>
          <p:cNvSpPr/>
          <p:nvPr/>
        </p:nvSpPr>
        <p:spPr>
          <a:xfrm>
            <a:off x="360045" y="1080135"/>
            <a:ext cx="9791700" cy="35985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marL="431800" indent="-322580">
              <a:lnSpc>
                <a:spcPct val="100000"/>
              </a:lnSpc>
              <a:spcBef>
                <a:spcPts val="1055"/>
              </a:spcBef>
              <a:buClr>
                <a:srgbClr val="77CAEE"/>
              </a:buClr>
              <a:buSzPct val="45000"/>
              <a:buFont typeface="Wingdings" panose="05000000000000000000" pitchFamily="2" charset="2"/>
              <a:buChar char=""/>
            </a:pPr>
            <a:endParaRPr lang="en-US" sz="2400" b="0" strike="noStrike" spc="-1">
              <a:solidFill>
                <a:schemeClr val="accent4">
                  <a:lumMod val="65000"/>
                  <a:lumOff val="35000"/>
                </a:schemeClr>
              </a:solidFill>
              <a:latin typeface="Times New Roman" panose="02020603050405020304"/>
              <a:ea typeface="DejaVu Sans"/>
            </a:endParaRPr>
          </a:p>
          <a:p>
            <a:pPr marL="109220" indent="0">
              <a:lnSpc>
                <a:spcPct val="100000"/>
              </a:lnSpc>
              <a:spcBef>
                <a:spcPts val="1055"/>
              </a:spcBef>
              <a:buClr>
                <a:srgbClr val="000000"/>
              </a:buClr>
              <a:buSzPct val="76000"/>
              <a:buNone/>
            </a:pPr>
            <a:r>
              <a:rPr lang="en-US" b="0" strike="noStrike" spc="-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/>
                <a:ea typeface="DejaVu Sans"/>
              </a:rPr>
              <a:t>Reference type that defines a method signature and provides polymorphism for individual functions</a:t>
            </a:r>
            <a:r>
              <a:rPr lang="en-IN" altLang="en-US" b="0" strike="noStrike" spc="-1">
                <a:solidFill>
                  <a:schemeClr val="tx2"/>
                </a:solidFill>
                <a:latin typeface="Times New Roman" panose="02020603050405020304"/>
                <a:ea typeface="DejaVu Sans"/>
              </a:rPr>
              <a:t>.</a:t>
            </a:r>
            <a:endParaRPr lang="en-US" b="0" strike="noStrike" spc="-1">
              <a:solidFill>
                <a:schemeClr val="tx2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lang="en-US" b="0" strike="noStrike" spc="-1">
              <a:solidFill>
                <a:schemeClr val="tx2"/>
              </a:solidFill>
              <a:latin typeface="Arial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56080" y="2403475"/>
            <a:ext cx="5433695" cy="20612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lvl="1"/>
            <a:endParaRPr lang="en-IN" altLang="en-US" sz="1600" b="1" spc="-1">
              <a:solidFill>
                <a:schemeClr val="tx2"/>
              </a:solidFill>
              <a:latin typeface="Times New Roman" panose="02020603050405020304"/>
              <a:ea typeface="DejaVu Sans"/>
              <a:sym typeface="+mn-ea"/>
            </a:endParaRPr>
          </a:p>
          <a:p>
            <a:pPr lvl="1"/>
            <a:r>
              <a:rPr lang="en-IN" altLang="en-US" sz="1600" b="1" spc="-1">
                <a:solidFill>
                  <a:schemeClr val="tx2"/>
                </a:solidFill>
                <a:latin typeface="Times New Roman" panose="02020603050405020304"/>
                <a:ea typeface="DejaVu Sans"/>
                <a:sym typeface="+mn-ea"/>
              </a:rPr>
              <a:t>delegate double Del(double x);    	 //Declare</a:t>
            </a:r>
            <a:endParaRPr lang="en-IN" altLang="en-US" sz="1600" b="1" spc="-1">
              <a:solidFill>
                <a:schemeClr val="tx2"/>
              </a:solidFill>
              <a:latin typeface="Times New Roman" panose="02020603050405020304"/>
              <a:ea typeface="DejaVu Sans"/>
              <a:sym typeface="+mn-ea"/>
            </a:endParaRPr>
          </a:p>
          <a:p>
            <a:pPr lvl="1"/>
            <a:endParaRPr lang="en-IN" altLang="en-US" sz="1600" b="1" spc="-1">
              <a:solidFill>
                <a:schemeClr val="tx2"/>
              </a:solidFill>
              <a:latin typeface="Times New Roman" panose="02020603050405020304"/>
              <a:ea typeface="DejaVu Sans"/>
              <a:sym typeface="+mn-ea"/>
            </a:endParaRPr>
          </a:p>
          <a:p>
            <a:pPr lvl="1"/>
            <a:r>
              <a:rPr lang="en-IN" altLang="en-US" sz="1600" b="1" spc="-1">
                <a:solidFill>
                  <a:schemeClr val="tx2"/>
                </a:solidFill>
                <a:latin typeface="Times New Roman" panose="02020603050405020304"/>
                <a:ea typeface="DejaVu Sans"/>
                <a:sym typeface="+mn-ea"/>
              </a:rPr>
              <a:t>static void DemoDelegates(){</a:t>
            </a:r>
            <a:endParaRPr lang="en-IN" altLang="en-US" sz="1600" b="1" spc="-1">
              <a:solidFill>
                <a:schemeClr val="tx2"/>
              </a:solidFill>
              <a:latin typeface="Times New Roman" panose="02020603050405020304"/>
              <a:ea typeface="DejaVu Sans"/>
              <a:sym typeface="+mn-ea"/>
            </a:endParaRPr>
          </a:p>
          <a:p>
            <a:pPr lvl="1"/>
            <a:r>
              <a:rPr lang="en-IN" altLang="en-US" sz="1600" b="1" spc="-1">
                <a:solidFill>
                  <a:schemeClr val="tx2"/>
                </a:solidFill>
                <a:latin typeface="Times New Roman" panose="02020603050405020304"/>
                <a:ea typeface="DejaVu Sans"/>
                <a:sym typeface="+mn-ea"/>
              </a:rPr>
              <a:t>Del delInst = new Del(Math.Sin);	 //Instantiate</a:t>
            </a:r>
            <a:endParaRPr lang="en-IN" altLang="en-US" sz="1600" b="1" spc="-1">
              <a:solidFill>
                <a:schemeClr val="tx2"/>
              </a:solidFill>
              <a:latin typeface="Times New Roman" panose="02020603050405020304"/>
              <a:ea typeface="DejaVu Sans"/>
              <a:sym typeface="+mn-ea"/>
            </a:endParaRPr>
          </a:p>
          <a:p>
            <a:pPr lvl="1"/>
            <a:r>
              <a:rPr lang="en-IN" altLang="en-US" sz="1600" b="1" spc="-1">
                <a:solidFill>
                  <a:schemeClr val="tx2"/>
                </a:solidFill>
                <a:latin typeface="Times New Roman" panose="02020603050405020304"/>
                <a:ea typeface="DejaVu Sans"/>
                <a:sym typeface="+mn-ea"/>
              </a:rPr>
              <a:t>double x = delInst(1.0);               	 //Invoke</a:t>
            </a:r>
            <a:endParaRPr lang="en-IN" altLang="en-US" sz="1600" b="1" spc="-1">
              <a:solidFill>
                <a:schemeClr val="tx2"/>
              </a:solidFill>
              <a:latin typeface="Times New Roman" panose="02020603050405020304"/>
              <a:ea typeface="DejaVu Sans"/>
              <a:sym typeface="+mn-ea"/>
            </a:endParaRPr>
          </a:p>
          <a:p>
            <a:pPr lvl="1"/>
            <a:r>
              <a:rPr lang="en-IN" altLang="en-US" sz="1600" b="1" spc="-1">
                <a:solidFill>
                  <a:schemeClr val="tx2"/>
                </a:solidFill>
                <a:latin typeface="Times New Roman" panose="02020603050405020304"/>
                <a:ea typeface="DejaVu Sans"/>
                <a:sym typeface="+mn-ea"/>
              </a:rPr>
              <a:t>}</a:t>
            </a:r>
            <a:endParaRPr lang="en-IN" altLang="en-US" sz="1600" b="1" spc="-1">
              <a:solidFill>
                <a:schemeClr val="tx2"/>
              </a:solidFill>
              <a:latin typeface="Times New Roman" panose="02020603050405020304"/>
              <a:ea typeface="DejaVu Sans"/>
              <a:sym typeface="+mn-ea"/>
            </a:endParaRPr>
          </a:p>
          <a:p>
            <a:pPr lvl="1"/>
            <a:endParaRPr lang="en-IN" altLang="en-US" sz="1600" b="1" spc="-1">
              <a:solidFill>
                <a:schemeClr val="tx2"/>
              </a:solidFill>
              <a:latin typeface="Times New Roman" panose="02020603050405020304"/>
              <a:ea typeface="DejaVu San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s 91"/>
          <p:cNvSpPr/>
          <p:nvPr/>
        </p:nvSpPr>
        <p:spPr>
          <a:xfrm>
            <a:off x="575310" y="386715"/>
            <a:ext cx="5234940" cy="47688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r>
              <a:rPr lang="en-US" sz="3300" b="1" strike="noStrike" spc="-1">
                <a:solidFill>
                  <a:schemeClr val="accent4">
                    <a:lumMod val="65000"/>
                    <a:lumOff val="35000"/>
                  </a:schemeClr>
                </a:solidFill>
                <a:latin typeface="Arial" panose="020B0604020202020204"/>
                <a:ea typeface="DejaVu Sans"/>
              </a:rPr>
              <a:t>Multicast Delegates</a:t>
            </a:r>
            <a:endParaRPr lang="en-US" sz="3300" b="1" strike="noStrike" spc="-1">
              <a:solidFill>
                <a:schemeClr val="accent4">
                  <a:lumMod val="65000"/>
                  <a:lumOff val="35000"/>
                </a:schemeClr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93" name="Rectangles 92"/>
          <p:cNvSpPr/>
          <p:nvPr/>
        </p:nvSpPr>
        <p:spPr>
          <a:xfrm>
            <a:off x="359410" y="1178560"/>
            <a:ext cx="9508490" cy="4535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marL="431800" indent="-322580">
              <a:lnSpc>
                <a:spcPct val="100000"/>
              </a:lnSpc>
              <a:spcBef>
                <a:spcPts val="1055"/>
              </a:spcBef>
              <a:buClr>
                <a:srgbClr val="000000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b="0" strike="noStrike" spc="-1">
                <a:solidFill>
                  <a:schemeClr val="accent4">
                    <a:lumMod val="65000"/>
                    <a:lumOff val="35000"/>
                  </a:schemeClr>
                </a:solidFill>
                <a:latin typeface="Times New Roman" panose="02020603050405020304"/>
                <a:ea typeface="DejaVu Sans"/>
              </a:rPr>
              <a:t>A delegate can hold and invoke multiple methods</a:t>
            </a:r>
            <a:r>
              <a:rPr lang="en-IN" altLang="en-US" b="0" strike="noStrike" spc="-1">
                <a:solidFill>
                  <a:schemeClr val="accent4">
                    <a:lumMod val="65000"/>
                    <a:lumOff val="35000"/>
                  </a:schemeClr>
                </a:solidFill>
                <a:latin typeface="Times New Roman" panose="02020603050405020304"/>
                <a:ea typeface="DejaVu Sans"/>
              </a:rPr>
              <a:t>.</a:t>
            </a:r>
            <a:endParaRPr lang="en-US" b="0" strike="noStrike" spc="-1">
              <a:solidFill>
                <a:schemeClr val="accent4">
                  <a:lumMod val="65000"/>
                  <a:lumOff val="35000"/>
                </a:schemeClr>
              </a:solidFill>
              <a:latin typeface="Times New Roman" panose="02020603050405020304"/>
              <a:ea typeface="DejaVu Sans"/>
            </a:endParaRPr>
          </a:p>
          <a:p>
            <a:pPr marL="431800" indent="-322580">
              <a:lnSpc>
                <a:spcPct val="100000"/>
              </a:lnSpc>
              <a:spcBef>
                <a:spcPts val="1055"/>
              </a:spcBef>
              <a:buClr>
                <a:srgbClr val="000000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chemeClr val="accent4">
                    <a:lumMod val="65000"/>
                    <a:lumOff val="35000"/>
                  </a:schemeClr>
                </a:solidFill>
                <a:latin typeface="Times New Roman" panose="02020603050405020304"/>
                <a:ea typeface="DejaVu Sans"/>
              </a:rPr>
              <a:t>Multicast delegates must contain only methods that return void, else there is a run-time exception</a:t>
            </a:r>
            <a:r>
              <a:rPr lang="en-IN" altLang="en-US" sz="1800" b="0" strike="noStrike" spc="-1">
                <a:solidFill>
                  <a:schemeClr val="accent4">
                    <a:lumMod val="65000"/>
                    <a:lumOff val="35000"/>
                  </a:schemeClr>
                </a:solidFill>
                <a:latin typeface="Times New Roman" panose="02020603050405020304"/>
                <a:ea typeface="DejaVu Sans"/>
              </a:rPr>
              <a:t>.</a:t>
            </a:r>
            <a:endParaRPr lang="en-US" sz="1800" b="0" strike="noStrike" spc="-1">
              <a:solidFill>
                <a:schemeClr val="accent4">
                  <a:lumMod val="65000"/>
                  <a:lumOff val="35000"/>
                </a:schemeClr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1055"/>
              </a:spcBef>
              <a:buClr>
                <a:srgbClr val="000000"/>
              </a:buClr>
              <a:buSzPct val="90000"/>
              <a:buFont typeface="Arial" panose="020B0604020202020204" pitchFamily="34" charset="0"/>
              <a:buChar char="•"/>
            </a:pPr>
            <a:endParaRPr lang="en-US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1055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49575" y="2169160"/>
            <a:ext cx="4173220" cy="33845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endParaRPr lang="en-IN" altLang="en-US" sz="900" b="1" spc="-1">
              <a:solidFill>
                <a:schemeClr val="tx2"/>
              </a:solidFill>
              <a:latin typeface="Times New Roman" panose="02020603050405020304"/>
              <a:ea typeface="DejaVu Sans"/>
              <a:sym typeface="+mn-ea"/>
            </a:endParaRPr>
          </a:p>
          <a:p>
            <a:pPr lvl="1"/>
            <a:r>
              <a:rPr lang="en-IN" altLang="en-US" sz="14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delegate void SomeEvent(int x, int y);</a:t>
            </a:r>
            <a:endParaRPr lang="en-IN" altLang="en-US" sz="14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pPr lvl="1"/>
            <a:r>
              <a:rPr lang="en-IN" altLang="en-US" sz="14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static void Foo1(int x, int y){</a:t>
            </a:r>
            <a:endParaRPr lang="en-IN" altLang="en-US" sz="14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pPr lvl="1"/>
            <a:r>
              <a:rPr lang="en-IN" altLang="en-US" sz="14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   Console.WrteLine(“Foo1”);</a:t>
            </a:r>
            <a:endParaRPr lang="en-IN" altLang="en-US" sz="14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pPr lvl="1"/>
            <a:r>
              <a:rPr lang="en-IN" altLang="en-US" sz="14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}</a:t>
            </a:r>
            <a:endParaRPr lang="en-IN" altLang="en-US" sz="14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pPr lvl="1"/>
            <a:r>
              <a:rPr lang="en-IN" altLang="en-US" sz="14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static void Foo2(int x, int y){</a:t>
            </a:r>
            <a:endParaRPr lang="en-IN" altLang="en-US" sz="14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pPr lvl="1"/>
            <a:r>
              <a:rPr lang="en-IN" altLang="en-US" sz="14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   Console.WrteLine(“Foo2”);</a:t>
            </a:r>
            <a:endParaRPr lang="en-IN" altLang="en-US" sz="14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pPr lvl="1"/>
            <a:r>
              <a:rPr lang="en-IN" altLang="en-US" sz="14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}</a:t>
            </a:r>
            <a:endParaRPr lang="en-IN" altLang="en-US" sz="14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pPr lvl="1"/>
            <a:r>
              <a:rPr lang="en-IN" altLang="en-US" sz="14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public static void Main(){</a:t>
            </a:r>
            <a:endParaRPr lang="en-IN" altLang="en-US" sz="14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pPr lvl="1"/>
            <a:r>
              <a:rPr lang="en-IN" altLang="en-US" sz="14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    SomeEvent func = new SomeEvent(Foo1);</a:t>
            </a:r>
            <a:endParaRPr lang="en-IN" altLang="en-US" sz="14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pPr lvl="1"/>
            <a:r>
              <a:rPr lang="en-IN" altLang="en-US" sz="14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    func += new SomeEvent(Foo2);</a:t>
            </a:r>
            <a:endParaRPr lang="en-IN" altLang="en-US" sz="14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pPr lvl="1"/>
            <a:r>
              <a:rPr lang="en-IN" altLang="en-US" sz="14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    func(1,2);	//Foo1 and Foo2 are called</a:t>
            </a:r>
            <a:endParaRPr lang="en-IN" altLang="en-US" sz="14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pPr lvl="1"/>
            <a:r>
              <a:rPr lang="en-IN" altLang="en-US" sz="14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    fuc -= new SomeEvent(Foo1);</a:t>
            </a:r>
            <a:endParaRPr lang="en-IN" altLang="en-US" sz="14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pPr lvl="1"/>
            <a:r>
              <a:rPr lang="en-IN" altLang="en-US" sz="14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    func(2,3);               //Only Foo2 is called</a:t>
            </a:r>
            <a:endParaRPr lang="en-IN" altLang="en-US" sz="1400" b="1" spc="-1">
              <a:solidFill>
                <a:schemeClr val="tx2"/>
              </a:solidFill>
              <a:latin typeface="Calibri" panose="020F0502020204030204" charset="0"/>
              <a:ea typeface="DejaVu Sans"/>
              <a:cs typeface="Calibri" panose="020F0502020204030204" charset="0"/>
              <a:sym typeface="+mn-ea"/>
            </a:endParaRPr>
          </a:p>
          <a:p>
            <a:pPr lvl="1"/>
            <a:r>
              <a:rPr lang="en-IN" altLang="en-US" sz="1400" b="1" spc="-1">
                <a:solidFill>
                  <a:schemeClr val="tx2"/>
                </a:solidFill>
                <a:latin typeface="Calibri" panose="020F0502020204030204" charset="0"/>
                <a:ea typeface="DejaVu Sans"/>
                <a:cs typeface="Calibri" panose="020F0502020204030204" charset="0"/>
                <a:sym typeface="+mn-ea"/>
              </a:rPr>
              <a:t>}</a:t>
            </a:r>
            <a:endParaRPr lang="en-IN" altLang="en-US" sz="900" b="1" spc="-1">
              <a:solidFill>
                <a:schemeClr val="tx2"/>
              </a:solidFill>
              <a:latin typeface="Times New Roman" panose="02020603050405020304"/>
              <a:ea typeface="DejaVu Sans"/>
              <a:sym typeface="+mn-ea"/>
            </a:endParaRPr>
          </a:p>
          <a:p>
            <a:pPr lvl="1"/>
            <a:endParaRPr lang="en-IN" altLang="en-US" sz="900" b="1" spc="-1">
              <a:solidFill>
                <a:schemeClr val="tx2"/>
              </a:solidFill>
              <a:latin typeface="Times New Roman" panose="02020603050405020304"/>
              <a:ea typeface="DejaVu San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s 94"/>
          <p:cNvSpPr/>
          <p:nvPr/>
        </p:nvSpPr>
        <p:spPr>
          <a:xfrm>
            <a:off x="575310" y="386715"/>
            <a:ext cx="5558155" cy="47688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r>
              <a:rPr lang="en-US" sz="3300" b="1" strike="noStrike" spc="-1">
                <a:solidFill>
                  <a:schemeClr val="accent4">
                    <a:lumMod val="65000"/>
                    <a:lumOff val="35000"/>
                  </a:schemeClr>
                </a:solidFill>
                <a:latin typeface="Arial" panose="020B0604020202020204"/>
                <a:ea typeface="DejaVu Sans"/>
              </a:rPr>
              <a:t>Delegates and Interfaces</a:t>
            </a:r>
            <a:endParaRPr lang="en-US" sz="3300" b="1" strike="noStrike" spc="-1">
              <a:solidFill>
                <a:schemeClr val="accent4">
                  <a:lumMod val="65000"/>
                  <a:lumOff val="35000"/>
                </a:schemeClr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96" name="Rectangles 95"/>
          <p:cNvSpPr/>
          <p:nvPr/>
        </p:nvSpPr>
        <p:spPr>
          <a:xfrm>
            <a:off x="647700" y="1323340"/>
            <a:ext cx="7238365" cy="6864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marL="109220" indent="0">
              <a:lnSpc>
                <a:spcPct val="100000"/>
              </a:lnSpc>
              <a:spcBef>
                <a:spcPts val="1055"/>
              </a:spcBef>
              <a:buClr>
                <a:srgbClr val="000000"/>
              </a:buClr>
              <a:buSzPct val="75000"/>
              <a:buNone/>
            </a:pPr>
            <a:r>
              <a:rPr lang="en-IN" altLang="en-US" sz="2400" b="1" strike="noStrike" spc="-1">
                <a:solidFill>
                  <a:schemeClr val="accent4">
                    <a:lumMod val="65000"/>
                    <a:lumOff val="35000"/>
                  </a:schemeClr>
                </a:solidFill>
                <a:latin typeface="Times New Roman" panose="02020603050405020304"/>
                <a:ea typeface="DejaVu Sans"/>
              </a:rPr>
              <a:t> I</a:t>
            </a:r>
            <a:r>
              <a:rPr lang="en-US" sz="2400" b="1" strike="noStrike" spc="-1">
                <a:solidFill>
                  <a:schemeClr val="accent4">
                    <a:lumMod val="65000"/>
                    <a:lumOff val="35000"/>
                  </a:schemeClr>
                </a:solidFill>
                <a:latin typeface="Times New Roman" panose="02020603050405020304"/>
                <a:ea typeface="DejaVu Sans"/>
              </a:rPr>
              <a:t>nterfaces instead of delegates</a:t>
            </a:r>
            <a:endParaRPr lang="en-US" sz="1800" b="1" strike="noStrike" spc="-1">
              <a:solidFill>
                <a:schemeClr val="accent4">
                  <a:lumMod val="65000"/>
                  <a:lumOff val="35000"/>
                </a:schemeClr>
              </a:solidFill>
              <a:latin typeface="Times New Roman" panose="02020603050405020304"/>
              <a:ea typeface="DejaVu Sans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1007745" y="2186940"/>
          <a:ext cx="6915150" cy="241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7575"/>
                <a:gridCol w="3457575"/>
              </a:tblGrid>
              <a:tr h="600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600">
                          <a:solidFill>
                            <a:schemeClr val="bg1"/>
                          </a:solidFill>
                        </a:rPr>
                        <a:t>Interfaces</a:t>
                      </a:r>
                      <a:endParaRPr lang="en-IN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600">
                          <a:solidFill>
                            <a:schemeClr val="bg1"/>
                          </a:solidFill>
                        </a:rPr>
                        <a:t>Delegates</a:t>
                      </a:r>
                      <a:endParaRPr lang="en-IN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600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600">
                          <a:solidFill>
                            <a:schemeClr val="tx1"/>
                          </a:solidFill>
                        </a:rPr>
                        <a:t>More Powerful</a:t>
                      </a:r>
                      <a:endParaRPr lang="en-I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600">
                          <a:solidFill>
                            <a:schemeClr val="tx1"/>
                          </a:solidFill>
                        </a:rPr>
                        <a:t>More elegant for event handlers</a:t>
                      </a:r>
                      <a:endParaRPr lang="en-I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214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600">
                          <a:solidFill>
                            <a:schemeClr val="tx1"/>
                          </a:solidFill>
                        </a:rPr>
                        <a:t>Uses Multiple methods and Inheritance</a:t>
                      </a:r>
                      <a:endParaRPr lang="en-I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600">
                          <a:solidFill>
                            <a:schemeClr val="tx1"/>
                          </a:solidFill>
                        </a:rPr>
                        <a:t>Less code and can easily implement multiple event handlers on one class/struct</a:t>
                      </a:r>
                      <a:endParaRPr lang="en-I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s 96"/>
          <p:cNvSpPr/>
          <p:nvPr/>
        </p:nvSpPr>
        <p:spPr>
          <a:xfrm>
            <a:off x="503555" y="458470"/>
            <a:ext cx="1621790" cy="47688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r>
              <a:rPr lang="en-US" sz="3300" b="1" strike="noStrike" spc="-1">
                <a:solidFill>
                  <a:schemeClr val="accent4">
                    <a:lumMod val="65000"/>
                    <a:lumOff val="35000"/>
                  </a:schemeClr>
                </a:solidFill>
                <a:latin typeface="Arial" panose="020B0604020202020204"/>
                <a:ea typeface="DejaVu Sans"/>
              </a:rPr>
              <a:t>Events</a:t>
            </a:r>
            <a:endParaRPr lang="en-US" sz="3300" b="1" strike="noStrike" spc="-1">
              <a:solidFill>
                <a:schemeClr val="accent4">
                  <a:lumMod val="65000"/>
                  <a:lumOff val="35000"/>
                </a:schemeClr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98" name="Rectangles 97"/>
          <p:cNvSpPr/>
          <p:nvPr/>
        </p:nvSpPr>
        <p:spPr>
          <a:xfrm>
            <a:off x="503555" y="1323340"/>
            <a:ext cx="5689600" cy="42545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marL="109220" indent="0">
              <a:lnSpc>
                <a:spcPct val="100000"/>
              </a:lnSpc>
              <a:spcBef>
                <a:spcPts val="1055"/>
              </a:spcBef>
              <a:buClr>
                <a:srgbClr val="000000"/>
              </a:buClr>
              <a:buSzPct val="75000"/>
              <a:buNone/>
            </a:pPr>
            <a:r>
              <a:rPr lang="en-IN" altLang="en-US" sz="2400" b="0" strike="noStrike" spc="-1">
                <a:solidFill>
                  <a:schemeClr val="accent4">
                    <a:lumMod val="65000"/>
                    <a:lumOff val="35000"/>
                  </a:schemeClr>
                </a:solidFill>
                <a:latin typeface="Times New Roman" panose="02020603050405020304"/>
                <a:ea typeface="DejaVu Sans"/>
              </a:rPr>
              <a:t> </a:t>
            </a:r>
            <a:r>
              <a:rPr lang="en-US" sz="2400" b="0" strike="noStrike" spc="-1">
                <a:solidFill>
                  <a:schemeClr val="accent4">
                    <a:lumMod val="65000"/>
                    <a:lumOff val="35000"/>
                  </a:schemeClr>
                </a:solidFill>
                <a:latin typeface="Times New Roman" panose="02020603050405020304"/>
                <a:ea typeface="DejaVu Sans"/>
              </a:rPr>
              <a:t>A publish-subscribe programming model</a:t>
            </a:r>
            <a:endParaRPr lang="en-US" sz="2400" b="0" strike="noStrike" spc="-1">
              <a:latin typeface="Arial" panose="020B0604020202020204"/>
            </a:endParaRPr>
          </a:p>
          <a:p>
            <a:pPr indent="0">
              <a:lnSpc>
                <a:spcPct val="100000"/>
              </a:lnSpc>
              <a:spcBef>
                <a:spcPts val="1055"/>
              </a:spcBef>
              <a:buNone/>
            </a:pP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2101850" y="2233930"/>
            <a:ext cx="3671570" cy="11506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2172970" y="2331085"/>
            <a:ext cx="3509010" cy="2755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          Declare a delegate</a:t>
            </a:r>
            <a:endParaRPr kumimoji="0" lang="en-IN" altLang="zh-CN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2172335" y="2691130"/>
            <a:ext cx="3498215" cy="3181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Declare an Event based on the Delegate</a:t>
            </a:r>
            <a:endParaRPr kumimoji="0" lang="en-IN" altLang="zh-CN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2172335" y="3035300"/>
            <a:ext cx="3509010" cy="2679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	Fire the Event</a:t>
            </a:r>
            <a:endParaRPr kumimoji="0" lang="en-IN" altLang="zh-CN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1557020" y="4201795"/>
            <a:ext cx="2399030" cy="13798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              </a:t>
            </a:r>
            <a:r>
              <a:rPr lang="en-IN" altLang="zh-CN" sz="1200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Fires the </a:t>
            </a:r>
            <a:endParaRPr kumimoji="0" lang="en-IN" altLang="zh-CN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200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	   Eventhandler</a:t>
            </a:r>
            <a:endParaRPr kumimoji="0" lang="en-IN" altLang="zh-CN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1977390" y="4345305"/>
            <a:ext cx="1629410" cy="3517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Subscribed Event</a:t>
            </a:r>
            <a:endParaRPr kumimoji="0" lang="en-IN" altLang="zh-CN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1960880" y="5118100"/>
            <a:ext cx="1629410" cy="3517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Event Handler</a:t>
            </a:r>
            <a:endParaRPr kumimoji="0" lang="en-IN" altLang="zh-CN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4008755" y="4201795"/>
            <a:ext cx="2305685" cy="13849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          Fires the</a:t>
            </a:r>
            <a:endParaRPr kumimoji="0" lang="en-IN" altLang="zh-CN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              Eventhandler</a:t>
            </a:r>
            <a:endParaRPr kumimoji="0" lang="en-IN" altLang="zh-CN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4304030" y="4273550"/>
            <a:ext cx="1629410" cy="3517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Subscribed Event</a:t>
            </a:r>
            <a:endParaRPr kumimoji="0" lang="en-IN" altLang="zh-CN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4359275" y="5118100"/>
            <a:ext cx="1629410" cy="3517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Event Handler</a:t>
            </a:r>
            <a:endParaRPr kumimoji="0" lang="en-IN" altLang="zh-CN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100580" y="4704715"/>
            <a:ext cx="264795" cy="14541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101215" y="4777740"/>
            <a:ext cx="431800" cy="723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245360" y="4777740"/>
            <a:ext cx="287655" cy="2882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08475" y="4688205"/>
            <a:ext cx="264795" cy="14541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309110" y="4761230"/>
            <a:ext cx="431800" cy="723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453255" y="4761230"/>
            <a:ext cx="287655" cy="2882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965450" y="3369310"/>
            <a:ext cx="821055" cy="5454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98595" y="3375025"/>
            <a:ext cx="835025" cy="5454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1727835" y="3917950"/>
            <a:ext cx="172847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zh-CN" sz="1000" b="1" u="sng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Application 1(Subscriber)</a:t>
            </a:r>
            <a:endParaRPr lang="en-IN" altLang="zh-CN" sz="1000" b="1" u="sng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4237990" y="3909695"/>
            <a:ext cx="172847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zh-CN" sz="1000" b="1" u="sng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Application 2(Subscriber)</a:t>
            </a:r>
            <a:endParaRPr lang="en-IN" altLang="zh-CN" sz="1000" b="1" u="sng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3113405" y="1891665"/>
            <a:ext cx="161544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zh-CN" sz="1000" b="1" u="sng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User Control(Publisher)</a:t>
            </a:r>
            <a:endParaRPr lang="en-IN" altLang="zh-CN" sz="1000" b="1" u="sng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3274695" y="3442970"/>
            <a:ext cx="121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zh-CN" sz="9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          Notify</a:t>
            </a:r>
            <a:endParaRPr lang="en-IN" altLang="zh-CN" sz="9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r>
              <a:rPr lang="en-IN" altLang="zh-CN" sz="9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Subscribed Events</a:t>
            </a:r>
            <a:endParaRPr lang="en-IN" altLang="zh-CN" sz="9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Rounded Rectangle 8"/>
          <p:cNvSpPr/>
          <p:nvPr/>
        </p:nvSpPr>
        <p:spPr>
          <a:xfrm>
            <a:off x="648335" y="5173345"/>
            <a:ext cx="2275205" cy="323850"/>
          </a:xfrm>
          <a:prstGeom prst="roundRect">
            <a:avLst/>
          </a:prstGeom>
          <a:solidFill>
            <a:srgbClr val="FFE185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200" b="1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Stack&lt;T&gt;</a:t>
            </a:r>
            <a:endParaRPr kumimoji="0" lang="en-IN" altLang="zh-CN" sz="12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7700" y="4760595"/>
            <a:ext cx="2275205" cy="303530"/>
          </a:xfrm>
          <a:prstGeom prst="roundRect">
            <a:avLst/>
          </a:prstGeom>
          <a:solidFill>
            <a:srgbClr val="FFE185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200" b="1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SortedList&lt;Tkey, TValue&gt;</a:t>
            </a:r>
            <a:endParaRPr kumimoji="0" lang="en-IN" altLang="zh-CN" sz="12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7700" y="4318635"/>
            <a:ext cx="2275205" cy="309880"/>
          </a:xfrm>
          <a:prstGeom prst="roundRect">
            <a:avLst/>
          </a:prstGeom>
          <a:solidFill>
            <a:srgbClr val="FFE185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200" b="1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Queue&lt;T&gt;</a:t>
            </a:r>
            <a:endParaRPr kumimoji="0" lang="en-IN" altLang="zh-CN" sz="12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8335" y="3843020"/>
            <a:ext cx="2275205" cy="302895"/>
          </a:xfrm>
          <a:prstGeom prst="roundRect">
            <a:avLst/>
          </a:prstGeom>
          <a:solidFill>
            <a:srgbClr val="FFE185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200" b="1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List&lt;T&gt;</a:t>
            </a:r>
            <a:endParaRPr kumimoji="0" lang="en-IN" altLang="zh-CN" sz="12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7700" y="3338830"/>
            <a:ext cx="2275205" cy="300355"/>
          </a:xfrm>
          <a:prstGeom prst="roundRect">
            <a:avLst/>
          </a:prstGeom>
          <a:solidFill>
            <a:srgbClr val="FFE185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200" b="1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Dictionary&lt;TKey, TValue&gt;</a:t>
            </a:r>
            <a:endParaRPr kumimoji="0" lang="en-IN" altLang="zh-CN" sz="12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89890" y="2690495"/>
            <a:ext cx="2548890" cy="444500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200" b="1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Systems.Collections.Generics</a:t>
            </a:r>
            <a:endParaRPr kumimoji="0" lang="en-IN" altLang="zh-CN" sz="12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129915" y="2689225"/>
            <a:ext cx="3048635" cy="445770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200" b="1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Systems.Collections.Concurrent</a:t>
            </a:r>
            <a:endParaRPr kumimoji="0" lang="en-IN" altLang="zh-CN" sz="12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386455" y="5242560"/>
            <a:ext cx="2782570" cy="313055"/>
          </a:xfrm>
          <a:prstGeom prst="roundRect">
            <a:avLst/>
          </a:prstGeom>
          <a:solidFill>
            <a:srgbClr val="FFE185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200" b="1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BlockingCollection&lt;T&gt;</a:t>
            </a:r>
            <a:endParaRPr kumimoji="0" lang="en-IN" altLang="zh-CN" sz="12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386455" y="4829810"/>
            <a:ext cx="2788285" cy="289560"/>
          </a:xfrm>
          <a:prstGeom prst="roundRect">
            <a:avLst/>
          </a:prstGeom>
          <a:solidFill>
            <a:srgbClr val="FFE185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200" b="1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ConcurrentBag&lt;T&gt;</a:t>
            </a:r>
            <a:endParaRPr kumimoji="0" lang="en-IN" altLang="zh-CN" sz="12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361055" y="4387850"/>
            <a:ext cx="2819400" cy="302260"/>
          </a:xfrm>
          <a:prstGeom prst="roundRect">
            <a:avLst/>
          </a:prstGeom>
          <a:solidFill>
            <a:srgbClr val="FFE185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200" b="1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ConcurrentStack&lt;T&gt;</a:t>
            </a:r>
            <a:endParaRPr kumimoji="0" lang="en-IN" altLang="zh-CN" sz="12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353435" y="3912235"/>
            <a:ext cx="2821940" cy="290195"/>
          </a:xfrm>
          <a:prstGeom prst="roundRect">
            <a:avLst/>
          </a:prstGeom>
          <a:solidFill>
            <a:srgbClr val="FFE185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200" b="1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ConcurrentQueue&lt;T&gt;</a:t>
            </a:r>
            <a:endParaRPr kumimoji="0" lang="en-IN" altLang="zh-CN" sz="12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57245" y="3408045"/>
            <a:ext cx="2822575" cy="331470"/>
          </a:xfrm>
          <a:prstGeom prst="roundRect">
            <a:avLst/>
          </a:prstGeom>
          <a:solidFill>
            <a:srgbClr val="FFE185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200" b="1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ConcurrentDictionary&lt;TKey, TValue&gt;</a:t>
            </a:r>
            <a:endParaRPr kumimoji="0" lang="en-IN" altLang="zh-CN" sz="12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363970" y="2690495"/>
            <a:ext cx="2526665" cy="443865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200" b="1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Systems.Collections</a:t>
            </a:r>
            <a:endParaRPr kumimoji="0" lang="en-IN" altLang="zh-CN" sz="12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577965" y="4831080"/>
            <a:ext cx="2265045" cy="303530"/>
          </a:xfrm>
          <a:prstGeom prst="roundRect">
            <a:avLst/>
          </a:prstGeom>
          <a:solidFill>
            <a:srgbClr val="FFE185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200" b="1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Stack</a:t>
            </a:r>
            <a:endParaRPr kumimoji="0" lang="en-IN" altLang="zh-CN" sz="12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578600" y="4389120"/>
            <a:ext cx="2275205" cy="309880"/>
          </a:xfrm>
          <a:prstGeom prst="roundRect">
            <a:avLst/>
          </a:prstGeom>
          <a:solidFill>
            <a:srgbClr val="FFE185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200" b="1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Queue</a:t>
            </a:r>
            <a:endParaRPr kumimoji="0" lang="en-IN" altLang="zh-CN" sz="12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579235" y="3913505"/>
            <a:ext cx="2275205" cy="302895"/>
          </a:xfrm>
          <a:prstGeom prst="roundRect">
            <a:avLst/>
          </a:prstGeom>
          <a:solidFill>
            <a:srgbClr val="FFE185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200" b="1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Hashtable</a:t>
            </a:r>
            <a:endParaRPr kumimoji="0" lang="en-IN" altLang="zh-CN" sz="12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650355" y="3409315"/>
            <a:ext cx="2275205" cy="300355"/>
          </a:xfrm>
          <a:prstGeom prst="roundRect">
            <a:avLst/>
          </a:prstGeom>
          <a:solidFill>
            <a:srgbClr val="FFE185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200" b="1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ArrayList</a:t>
            </a:r>
            <a:endParaRPr kumimoji="0" lang="en-IN" altLang="zh-CN" sz="12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402330" y="1597660"/>
            <a:ext cx="2522220" cy="444500"/>
          </a:xfrm>
          <a:prstGeom prst="roundRect">
            <a:avLst/>
          </a:prstGeom>
          <a:solidFill>
            <a:srgbClr val="FB9E13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200" b="1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</a:t>
            </a:r>
            <a:r>
              <a:rPr kumimoji="0" lang="en-IN" altLang="zh-CN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Collections </a:t>
            </a:r>
            <a:endParaRPr kumimoji="0" lang="en-IN" altLang="zh-CN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86" name="Elbow Connector 85"/>
          <p:cNvCxnSpPr>
            <a:stCxn id="47" idx="2"/>
            <a:endCxn id="34" idx="0"/>
          </p:cNvCxnSpPr>
          <p:nvPr/>
        </p:nvCxnSpPr>
        <p:spPr>
          <a:xfrm rot="5400000">
            <a:off x="2839720" y="866775"/>
            <a:ext cx="648335" cy="2999105"/>
          </a:xfrm>
          <a:prstGeom prst="bentConnector3">
            <a:avLst>
              <a:gd name="adj1" fmla="val 5004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7" idx="2"/>
            <a:endCxn id="41" idx="0"/>
          </p:cNvCxnSpPr>
          <p:nvPr/>
        </p:nvCxnSpPr>
        <p:spPr>
          <a:xfrm rot="5400000" flipV="1">
            <a:off x="5821363" y="884238"/>
            <a:ext cx="648335" cy="296418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0" name="Text Box 89"/>
          <p:cNvSpPr txBox="1"/>
          <p:nvPr/>
        </p:nvSpPr>
        <p:spPr>
          <a:xfrm>
            <a:off x="503555" y="387350"/>
            <a:ext cx="28994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 spc="-1">
                <a:solidFill>
                  <a:schemeClr val="accent4">
                    <a:lumMod val="65000"/>
                    <a:lumOff val="35000"/>
                  </a:schemeClr>
                </a:solidFill>
                <a:latin typeface="Arial" panose="020B0604020202020204"/>
                <a:ea typeface="DejaVu Sans"/>
                <a:sym typeface="+mn-ea"/>
              </a:rPr>
              <a:t>Collections</a:t>
            </a:r>
            <a:endParaRPr lang="en-US" sz="3200" b="1" spc="-1">
              <a:solidFill>
                <a:schemeClr val="accent4">
                  <a:lumMod val="65000"/>
                  <a:lumOff val="35000"/>
                </a:schemeClr>
              </a:solidFill>
              <a:latin typeface="Arial" panose="020B0604020202020204"/>
              <a:ea typeface="DejaVu Sans"/>
              <a:sym typeface="+mn-ea"/>
            </a:endParaRPr>
          </a:p>
        </p:txBody>
      </p:sp>
      <p:sp>
        <p:nvSpPr>
          <p:cNvPr id="94" name="Text Box 93"/>
          <p:cNvSpPr txBox="1"/>
          <p:nvPr/>
        </p:nvSpPr>
        <p:spPr>
          <a:xfrm>
            <a:off x="215900" y="1106805"/>
            <a:ext cx="95091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IN" altLang="en-US" sz="2000">
                <a:solidFill>
                  <a:schemeClr val="bg2"/>
                </a:solidFill>
              </a:rPr>
              <a:t>D</a:t>
            </a:r>
            <a:r>
              <a:rPr lang="en-US" sz="2000">
                <a:solidFill>
                  <a:schemeClr val="bg2"/>
                </a:solidFill>
              </a:rPr>
              <a:t>esigned to store, manage and manipulate similar data more efficiently.</a:t>
            </a:r>
            <a:r>
              <a:rPr lang="en-US" sz="2400"/>
              <a:t> </a:t>
            </a:r>
            <a:endParaRPr lang="en-US" sz="2400"/>
          </a:p>
        </p:txBody>
      </p:sp>
      <p:cxnSp>
        <p:nvCxnSpPr>
          <p:cNvPr id="2" name="Elbow Connector 1"/>
          <p:cNvCxnSpPr>
            <a:endCxn id="13" idx="1"/>
          </p:cNvCxnSpPr>
          <p:nvPr/>
        </p:nvCxnSpPr>
        <p:spPr>
          <a:xfrm rot="5400000" flipV="1">
            <a:off x="284480" y="3126105"/>
            <a:ext cx="365760" cy="360045"/>
          </a:xfrm>
          <a:prstGeom prst="bentConnector2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" name="Elbow Connector 2"/>
          <p:cNvCxnSpPr>
            <a:endCxn id="12" idx="1"/>
          </p:cNvCxnSpPr>
          <p:nvPr/>
        </p:nvCxnSpPr>
        <p:spPr>
          <a:xfrm rot="5400000" flipV="1">
            <a:off x="-3810" y="3342005"/>
            <a:ext cx="1015365" cy="288925"/>
          </a:xfrm>
          <a:prstGeom prst="bentConnector2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" name="Elbow Connector 3"/>
          <p:cNvCxnSpPr>
            <a:endCxn id="11" idx="1"/>
          </p:cNvCxnSpPr>
          <p:nvPr/>
        </p:nvCxnSpPr>
        <p:spPr>
          <a:xfrm rot="5400000" flipV="1">
            <a:off x="-279400" y="3545840"/>
            <a:ext cx="1566545" cy="288290"/>
          </a:xfrm>
          <a:prstGeom prst="bentConnector2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" name="Elbow Connector 4"/>
          <p:cNvCxnSpPr>
            <a:stCxn id="34" idx="1"/>
            <a:endCxn id="10" idx="1"/>
          </p:cNvCxnSpPr>
          <p:nvPr/>
        </p:nvCxnSpPr>
        <p:spPr>
          <a:xfrm rot="10800000" flipH="1" flipV="1">
            <a:off x="389890" y="2912110"/>
            <a:ext cx="257810" cy="1999615"/>
          </a:xfrm>
          <a:prstGeom prst="bentConnector3">
            <a:avLst>
              <a:gd name="adj1" fmla="val -23645"/>
            </a:avLst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" name="Elbow Connector 5"/>
          <p:cNvCxnSpPr>
            <a:endCxn id="9" idx="1"/>
          </p:cNvCxnSpPr>
          <p:nvPr/>
        </p:nvCxnSpPr>
        <p:spPr>
          <a:xfrm rot="5400000" flipV="1">
            <a:off x="-710565" y="3976370"/>
            <a:ext cx="2428240" cy="288925"/>
          </a:xfrm>
          <a:prstGeom prst="bentConnector2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" name="Elbow Connector 7"/>
          <p:cNvCxnSpPr>
            <a:stCxn id="35" idx="1"/>
            <a:endCxn id="40" idx="1"/>
          </p:cNvCxnSpPr>
          <p:nvPr/>
        </p:nvCxnSpPr>
        <p:spPr>
          <a:xfrm rot="10800000" flipH="1" flipV="1">
            <a:off x="3129915" y="2912110"/>
            <a:ext cx="227330" cy="661670"/>
          </a:xfrm>
          <a:prstGeom prst="bentConnector3">
            <a:avLst>
              <a:gd name="adj1" fmla="val -20670"/>
            </a:avLst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4" name="Elbow Connector 13"/>
          <p:cNvCxnSpPr>
            <a:stCxn id="35" idx="1"/>
            <a:endCxn id="39" idx="1"/>
          </p:cNvCxnSpPr>
          <p:nvPr/>
        </p:nvCxnSpPr>
        <p:spPr>
          <a:xfrm rot="10800000" flipH="1" flipV="1">
            <a:off x="3129915" y="2912110"/>
            <a:ext cx="223520" cy="1145540"/>
          </a:xfrm>
          <a:prstGeom prst="bentConnector3">
            <a:avLst>
              <a:gd name="adj1" fmla="val -14772"/>
            </a:avLst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5" name="Elbow Connector 14"/>
          <p:cNvCxnSpPr>
            <a:endCxn id="38" idx="1"/>
          </p:cNvCxnSpPr>
          <p:nvPr/>
        </p:nvCxnSpPr>
        <p:spPr>
          <a:xfrm rot="5400000" flipV="1">
            <a:off x="2448560" y="3626485"/>
            <a:ext cx="1559560" cy="265430"/>
          </a:xfrm>
          <a:prstGeom prst="bentConnector2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6" name="Elbow Connector 15"/>
          <p:cNvCxnSpPr>
            <a:endCxn id="37" idx="1"/>
          </p:cNvCxnSpPr>
          <p:nvPr/>
        </p:nvCxnSpPr>
        <p:spPr>
          <a:xfrm rot="5400000" flipV="1">
            <a:off x="2207260" y="3795395"/>
            <a:ext cx="2067560" cy="290830"/>
          </a:xfrm>
          <a:prstGeom prst="bentConnector2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" name="Elbow Connector 17"/>
          <p:cNvCxnSpPr/>
          <p:nvPr/>
        </p:nvCxnSpPr>
        <p:spPr>
          <a:xfrm rot="5400000" flipV="1">
            <a:off x="2011045" y="4079875"/>
            <a:ext cx="2492375" cy="290830"/>
          </a:xfrm>
          <a:prstGeom prst="bentConnector2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0" name="Elbow Connector 19"/>
          <p:cNvCxnSpPr>
            <a:endCxn id="45" idx="1"/>
          </p:cNvCxnSpPr>
          <p:nvPr/>
        </p:nvCxnSpPr>
        <p:spPr>
          <a:xfrm rot="5400000" flipV="1">
            <a:off x="5878195" y="3364230"/>
            <a:ext cx="1158240" cy="243205"/>
          </a:xfrm>
          <a:prstGeom prst="bentConnector2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1" name="Elbow Connector 20"/>
          <p:cNvCxnSpPr>
            <a:endCxn id="44" idx="1"/>
          </p:cNvCxnSpPr>
          <p:nvPr/>
        </p:nvCxnSpPr>
        <p:spPr>
          <a:xfrm rot="5400000" flipV="1">
            <a:off x="5638800" y="3604260"/>
            <a:ext cx="1637030" cy="242570"/>
          </a:xfrm>
          <a:prstGeom prst="bentConnector2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2" name="Elbow Connector 21"/>
          <p:cNvCxnSpPr>
            <a:endCxn id="43" idx="1"/>
          </p:cNvCxnSpPr>
          <p:nvPr/>
        </p:nvCxnSpPr>
        <p:spPr>
          <a:xfrm rot="5400000" flipV="1">
            <a:off x="5419090" y="3823335"/>
            <a:ext cx="2075815" cy="241935"/>
          </a:xfrm>
          <a:prstGeom prst="bentConnector2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3" name="Can 22"/>
          <p:cNvSpPr/>
          <p:nvPr/>
        </p:nvSpPr>
        <p:spPr>
          <a:xfrm>
            <a:off x="287655" y="2979420"/>
            <a:ext cx="85090" cy="2355850"/>
          </a:xfrm>
          <a:prstGeom prst="can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Can 23"/>
          <p:cNvSpPr/>
          <p:nvPr/>
        </p:nvSpPr>
        <p:spPr>
          <a:xfrm>
            <a:off x="3069590" y="2962910"/>
            <a:ext cx="76200" cy="2497455"/>
          </a:xfrm>
          <a:prstGeom prst="can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5" name="Can 24"/>
          <p:cNvSpPr/>
          <p:nvPr/>
        </p:nvSpPr>
        <p:spPr>
          <a:xfrm>
            <a:off x="6264275" y="2979420"/>
            <a:ext cx="75565" cy="2087880"/>
          </a:xfrm>
          <a:prstGeom prst="can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7" name="Elbow Connector 26"/>
          <p:cNvCxnSpPr>
            <a:stCxn id="47" idx="2"/>
            <a:endCxn id="35" idx="0"/>
          </p:cNvCxnSpPr>
          <p:nvPr/>
        </p:nvCxnSpPr>
        <p:spPr>
          <a:xfrm rot="5400000">
            <a:off x="4335463" y="2361248"/>
            <a:ext cx="647065" cy="889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1" idx="1"/>
            <a:endCxn id="46" idx="1"/>
          </p:cNvCxnSpPr>
          <p:nvPr/>
        </p:nvCxnSpPr>
        <p:spPr>
          <a:xfrm rot="10800000" flipH="1" flipV="1">
            <a:off x="6363335" y="2912110"/>
            <a:ext cx="286385" cy="647065"/>
          </a:xfrm>
          <a:prstGeom prst="bentConnector3">
            <a:avLst>
              <a:gd name="adj1" fmla="val -21064"/>
            </a:avLst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" name="Rectangles 101"/>
          <p:cNvSpPr/>
          <p:nvPr/>
        </p:nvSpPr>
        <p:spPr>
          <a:xfrm>
            <a:off x="575310" y="386715"/>
            <a:ext cx="4137025" cy="561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3300" b="1" strike="noStrike" spc="-1">
                <a:solidFill>
                  <a:schemeClr val="accent4">
                    <a:lumMod val="65000"/>
                    <a:lumOff val="35000"/>
                  </a:schemeClr>
                </a:solidFill>
                <a:latin typeface="Arial" panose="020B0604020202020204"/>
                <a:ea typeface="DejaVu Sans"/>
              </a:rPr>
              <a:t>Garbage Collection</a:t>
            </a:r>
            <a:endParaRPr lang="en-US" sz="3300" b="1" strike="noStrike" spc="-1">
              <a:solidFill>
                <a:schemeClr val="accent4">
                  <a:lumMod val="65000"/>
                  <a:lumOff val="35000"/>
                </a:schemeClr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303145" y="2223770"/>
            <a:ext cx="2740025" cy="647065"/>
          </a:xfrm>
          <a:prstGeom prst="roundRect">
            <a:avLst/>
          </a:prstGeom>
          <a:solidFill>
            <a:srgbClr val="FB9E13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en-US" sz="1600" b="1" spc="-1">
                <a:solidFill>
                  <a:schemeClr val="accent4">
                    <a:lumMod val="65000"/>
                    <a:lumOff val="35000"/>
                  </a:schemeClr>
                </a:solidFill>
                <a:latin typeface="Arial" panose="020B0604020202020204"/>
                <a:ea typeface="DejaVu Sans"/>
                <a:sym typeface="+mn-ea"/>
              </a:rPr>
              <a:t>    </a:t>
            </a:r>
            <a:r>
              <a:rPr lang="en-US" sz="1600" b="1" spc="-1">
                <a:solidFill>
                  <a:schemeClr val="tx1"/>
                </a:solidFill>
                <a:latin typeface="Arial" panose="020B0604020202020204"/>
                <a:ea typeface="DejaVu Sans"/>
                <a:sym typeface="+mn-ea"/>
              </a:rPr>
              <a:t>Garbage Collection</a:t>
            </a:r>
            <a:endParaRPr kumimoji="0" lang="en-US" altLang="en-US" sz="1600" b="1" i="0" u="none" strike="noStrike" cap="none" spc="-1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ea typeface="DejaVu Sans"/>
              <a:sym typeface="+mn-ea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82390" y="3310890"/>
            <a:ext cx="2247900" cy="648335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UnManaged Resource</a:t>
            </a:r>
            <a:endParaRPr kumimoji="0" lang="en-IN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25880" y="3310890"/>
            <a:ext cx="2105025" cy="648335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Managed Resource</a:t>
            </a:r>
            <a:endParaRPr kumimoji="0" lang="en-IN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481195" y="2950845"/>
            <a:ext cx="215900" cy="360045"/>
          </a:xfrm>
          <a:prstGeom prst="downArrow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687320" y="2934335"/>
            <a:ext cx="215900" cy="360045"/>
          </a:xfrm>
          <a:prstGeom prst="downArrow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20115" y="4378960"/>
            <a:ext cx="2661285" cy="949960"/>
          </a:xfrm>
          <a:prstGeom prst="roundRect">
            <a:avLst/>
          </a:prstGeom>
          <a:solidFill>
            <a:srgbClr val="FFE185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Automatically released</a:t>
            </a:r>
            <a:endParaRPr kumimoji="0" lang="en-IN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by Garbage collector</a:t>
            </a:r>
            <a:endParaRPr kumimoji="0" lang="en-IN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25545" y="4399280"/>
            <a:ext cx="2727960" cy="965200"/>
          </a:xfrm>
          <a:prstGeom prst="roundRect">
            <a:avLst/>
          </a:prstGeom>
          <a:solidFill>
            <a:srgbClr val="FFE185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IDisposible interface to </a:t>
            </a:r>
            <a:endParaRPr kumimoji="0" lang="en-IN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assist with the cleanup</a:t>
            </a:r>
            <a:endParaRPr kumimoji="0" lang="en-IN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464685" y="3985260"/>
            <a:ext cx="232410" cy="385445"/>
          </a:xfrm>
          <a:prstGeom prst="downArrow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2654300" y="3994150"/>
            <a:ext cx="215900" cy="360045"/>
          </a:xfrm>
          <a:prstGeom prst="downArrow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68465" y="3627120"/>
            <a:ext cx="2811780" cy="1524635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Generation 0</a:t>
            </a:r>
            <a:r>
              <a:rPr kumimoji="0" lang="en-I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- most </a:t>
            </a:r>
            <a:endParaRPr kumimoji="0" lang="en-I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recently created objects </a:t>
            </a:r>
            <a:endParaRPr kumimoji="0" lang="en-I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Generation 1</a:t>
            </a:r>
            <a:r>
              <a:rPr kumimoji="0" lang="en-I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- mid-life </a:t>
            </a:r>
            <a:endParaRPr kumimoji="0" lang="en-I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objects</a:t>
            </a:r>
            <a:endParaRPr kumimoji="0" lang="en-I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Generation 2</a:t>
            </a:r>
            <a:r>
              <a:rPr kumimoji="0" lang="en-I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- long term </a:t>
            </a:r>
            <a:endParaRPr kumimoji="0" lang="en-I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objects</a:t>
            </a:r>
            <a:endParaRPr kumimoji="0" lang="en-I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Bent-Up Arrow 13"/>
          <p:cNvSpPr/>
          <p:nvPr/>
        </p:nvSpPr>
        <p:spPr>
          <a:xfrm rot="10800000" flipH="1">
            <a:off x="5039995" y="2546985"/>
            <a:ext cx="3258820" cy="1021080"/>
          </a:xfrm>
          <a:prstGeom prst="bentUpArrow">
            <a:avLst>
              <a:gd name="adj1" fmla="val 10137"/>
              <a:gd name="adj2" fmla="val 25000"/>
              <a:gd name="adj3" fmla="val 25000"/>
            </a:avLst>
          </a:prstGeom>
          <a:solidFill>
            <a:srgbClr val="7030A0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15265" y="1251585"/>
            <a:ext cx="9796145" cy="718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Calling the Garbage Collector directly by using System GC.Collect() method. It will be forced to tidy up resources immediately.</a:t>
            </a:r>
            <a:r>
              <a:rPr lang="en-US" sz="17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7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s 104"/>
          <p:cNvSpPr/>
          <p:nvPr/>
        </p:nvSpPr>
        <p:spPr>
          <a:xfrm>
            <a:off x="503555" y="387350"/>
            <a:ext cx="3379470" cy="561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3300" b="1" strike="noStrike" spc="-1">
                <a:solidFill>
                  <a:schemeClr val="accent4">
                    <a:lumMod val="65000"/>
                    <a:lumOff val="35000"/>
                  </a:schemeClr>
                </a:solidFill>
                <a:latin typeface="Arial" panose="020B0604020202020204"/>
                <a:ea typeface="DejaVu Sans"/>
              </a:rPr>
              <a:t>Typeof operator</a:t>
            </a:r>
            <a:endParaRPr lang="en-US" sz="3300" b="1" strike="noStrike" spc="-1">
              <a:solidFill>
                <a:schemeClr val="accent4">
                  <a:lumMod val="65000"/>
                  <a:lumOff val="35000"/>
                </a:schemeClr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47700" y="1466850"/>
            <a:ext cx="709612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pc="-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DejaVu Sans"/>
                <a:sym typeface="+mn-ea"/>
              </a:rPr>
              <a:t>The typeof operator returns the System. Type object for a specified type.</a:t>
            </a:r>
            <a:endParaRPr lang="en-IN" altLang="en-US" spc="-1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DejaVu San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pc="-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DejaVu Sans"/>
                <a:sym typeface="+mn-ea"/>
              </a:rPr>
              <a:t>Can be use reflection to dynamically obtain information about the type.</a:t>
            </a:r>
            <a:endParaRPr lang="en-IN" altLang="en-US" spc="-1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DejaVu Sans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79500" y="2691130"/>
            <a:ext cx="5979160" cy="19380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1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1600" b="1" spc="-1">
                <a:solidFill>
                  <a:schemeClr val="tx2"/>
                </a:solidFill>
                <a:latin typeface="Times New Roman" panose="02020603050405020304"/>
                <a:ea typeface="DejaVu Sans"/>
                <a:sym typeface="+mn-ea"/>
              </a:rPr>
              <a:t>Console.WriteLine(typeof(int).FullName);</a:t>
            </a:r>
            <a:endParaRPr lang="en-IN" altLang="en-US" sz="1600" b="1" spc="-1">
              <a:solidFill>
                <a:schemeClr val="tx2"/>
              </a:solidFill>
              <a:latin typeface="Times New Roman" panose="02020603050405020304"/>
              <a:ea typeface="DejaVu Sans"/>
              <a:sym typeface="+mn-ea"/>
            </a:endParaRPr>
          </a:p>
          <a:p>
            <a:pPr lvl="1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1600" b="1" spc="-1">
                <a:solidFill>
                  <a:schemeClr val="tx2"/>
                </a:solidFill>
                <a:latin typeface="Times New Roman" panose="02020603050405020304"/>
                <a:ea typeface="DejaVu Sans"/>
                <a:sym typeface="+mn-ea"/>
              </a:rPr>
              <a:t>Console.WriteLine(typeof(System.Int).Name);</a:t>
            </a:r>
            <a:endParaRPr lang="en-IN" altLang="en-US" sz="1600" b="1" spc="-1">
              <a:solidFill>
                <a:schemeClr val="tx2"/>
              </a:solidFill>
              <a:latin typeface="Times New Roman" panose="02020603050405020304"/>
              <a:ea typeface="DejaVu Sans"/>
              <a:sym typeface="+mn-ea"/>
            </a:endParaRPr>
          </a:p>
          <a:p>
            <a:pPr lvl="1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1600" b="1" spc="-1">
                <a:solidFill>
                  <a:schemeClr val="tx2"/>
                </a:solidFill>
                <a:latin typeface="Times New Roman" panose="02020603050405020304"/>
                <a:ea typeface="DejaVu Sans"/>
                <a:sym typeface="+mn-ea"/>
              </a:rPr>
              <a:t>Console.WriteLine(typeof(float).Module);</a:t>
            </a:r>
            <a:endParaRPr lang="en-IN" altLang="en-US" sz="1600" b="1" spc="-1">
              <a:solidFill>
                <a:schemeClr val="tx2"/>
              </a:solidFill>
              <a:latin typeface="Times New Roman" panose="02020603050405020304"/>
              <a:ea typeface="DejaVu Sans"/>
              <a:sym typeface="+mn-ea"/>
            </a:endParaRPr>
          </a:p>
          <a:p>
            <a:pPr lvl="1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1600" b="1" spc="-1">
                <a:solidFill>
                  <a:schemeClr val="tx2"/>
                </a:solidFill>
                <a:latin typeface="Times New Roman" panose="02020603050405020304"/>
                <a:ea typeface="DejaVu Sans"/>
                <a:sym typeface="+mn-ea"/>
              </a:rPr>
              <a:t>Console.WriteLine(typeof(double).IsPublic);</a:t>
            </a:r>
            <a:endParaRPr lang="en-IN" altLang="en-US" sz="1600" b="1" spc="-1">
              <a:solidFill>
                <a:schemeClr val="tx2"/>
              </a:solidFill>
              <a:latin typeface="Times New Roman" panose="02020603050405020304"/>
              <a:ea typeface="DejaVu Sans"/>
              <a:sym typeface="+mn-ea"/>
            </a:endParaRPr>
          </a:p>
          <a:p>
            <a:pPr lvl="1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1600" b="1" spc="-1">
                <a:solidFill>
                  <a:schemeClr val="tx2"/>
                </a:solidFill>
                <a:latin typeface="Times New Roman" panose="02020603050405020304"/>
                <a:ea typeface="DejaVu Sans"/>
                <a:sym typeface="+mn-ea"/>
              </a:rPr>
              <a:t>Console.WriteLine(typeof(Car).MemberType);</a:t>
            </a:r>
            <a:endParaRPr lang="en-IN" altLang="en-US" sz="1600" b="1" spc="-1">
              <a:solidFill>
                <a:schemeClr val="tx2"/>
              </a:solidFill>
              <a:latin typeface="Times New Roman" panose="02020603050405020304"/>
              <a:ea typeface="DejaVu San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1_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6030</Words>
  <Application>WPS Presentation</Application>
  <PresentationFormat/>
  <Paragraphs>402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SimSun</vt:lpstr>
      <vt:lpstr>Wingdings</vt:lpstr>
      <vt:lpstr>Times New Roman</vt:lpstr>
      <vt:lpstr>DejaVu Sans</vt:lpstr>
      <vt:lpstr>Arial Black</vt:lpstr>
      <vt:lpstr>Arial</vt:lpstr>
      <vt:lpstr>Calibri</vt:lpstr>
      <vt:lpstr>Microsoft YaHei</vt:lpstr>
      <vt:lpstr>Arial Unicode MS</vt:lpstr>
      <vt:lpstr>Segoe UI</vt:lpstr>
      <vt:lpstr>Calibri Light</vt:lpstr>
      <vt:lpstr>Consolas</vt:lpstr>
      <vt:lpstr>Microsoft Sans Serif</vt:lpstr>
      <vt:lpstr>Corbel</vt:lpstr>
      <vt:lpstr>1_Business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creator/>
  <cp:lastModifiedBy>Admin</cp:lastModifiedBy>
  <cp:revision>135</cp:revision>
  <dcterms:created xsi:type="dcterms:W3CDTF">2022-04-25T14:31:00Z</dcterms:created>
  <dcterms:modified xsi:type="dcterms:W3CDTF">2022-05-25T10:35:41Z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BBCCADA1CE82488AA2EDF988B2644C3B</vt:lpwstr>
  </property>
  <property fmtid="{D5CDD505-2E9C-101B-9397-08002B2CF9AE}" pid="3" name="KSOProductBuildVer">
    <vt:lpwstr>1033-11.2.0.10451</vt:lpwstr>
  </property>
</Properties>
</file>