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1" descr="images"/>
          <p:cNvPicPr>
            <a:picLocks noChangeAspect="1"/>
          </p:cNvPicPr>
          <p:nvPr/>
        </p:nvPicPr>
        <p:blipFill>
          <a:blip r:embed="rId1"/>
          <a:srcRect l="13233" t="21471" r="11197" b="22416"/>
          <a:stretch>
            <a:fillRect/>
          </a:stretch>
        </p:blipFill>
        <p:spPr>
          <a:xfrm>
            <a:off x="8013245" y="2209459"/>
            <a:ext cx="1998266" cy="144686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2699639" y="2122678"/>
            <a:ext cx="5540926" cy="1727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532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EXCEPTION HANDLING IN</a:t>
            </a:r>
            <a:endParaRPr lang="en-IN" altLang="zh-CN" sz="532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3"/>
          <p:cNvSpPr txBox="1"/>
          <p:nvPr/>
        </p:nvSpPr>
        <p:spPr>
          <a:xfrm>
            <a:off x="353260" y="6348068"/>
            <a:ext cx="160014" cy="18097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EBFFC2"/>
                </a:solidFill>
                <a:latin typeface="Corbel" panose="020B0503020204020204"/>
                <a:cs typeface="Corbel" panose="020B0503020204020204"/>
              </a:rPr>
              <a:t>14</a:t>
            </a:r>
            <a:endParaRPr sz="11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12331" y="1319391"/>
            <a:ext cx="11297524" cy="408305"/>
          </a:xfrm>
          <a:prstGeom prst="rect">
            <a:avLst/>
          </a:prstGeom>
        </p:spPr>
        <p:txBody>
          <a:bodyPr vert="horz" wrap="square" lIns="0" tIns="132074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1040"/>
              </a:spcBef>
              <a:buClr>
                <a:srgbClr val="252525"/>
              </a:buClr>
              <a:buNone/>
              <a:tabLst>
                <a:tab pos="195580" algn="l"/>
              </a:tabLst>
            </a:pPr>
            <a:r>
              <a:rPr spc="-5" dirty="0">
                <a:latin typeface="Segoe UI" panose="020B0502040204020203"/>
                <a:cs typeface="Segoe UI" panose="020B0502040204020203"/>
              </a:rPr>
              <a:t>User</a:t>
            </a:r>
            <a:r>
              <a:rPr dirty="0">
                <a:latin typeface="Segoe UI" panose="020B0502040204020203"/>
                <a:cs typeface="Segoe UI" panose="020B0502040204020203"/>
              </a:rPr>
              <a:t> defined</a:t>
            </a:r>
            <a:r>
              <a:rPr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exception</a:t>
            </a:r>
            <a:r>
              <a:rPr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classes</a:t>
            </a:r>
            <a:r>
              <a:rPr spc="-15" dirty="0">
                <a:latin typeface="Segoe UI" panose="020B0502040204020203"/>
                <a:cs typeface="Segoe UI" panose="020B0502040204020203"/>
              </a:rPr>
              <a:t> are</a:t>
            </a:r>
            <a:r>
              <a:rPr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derived</a:t>
            </a:r>
            <a:r>
              <a:rPr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</a:rPr>
              <a:t>from </a:t>
            </a:r>
            <a:r>
              <a:rPr dirty="0">
                <a:latin typeface="Segoe UI" panose="020B0502040204020203"/>
                <a:cs typeface="Segoe UI" panose="020B0502040204020203"/>
              </a:rPr>
              <a:t>the</a:t>
            </a:r>
            <a:r>
              <a:rPr lang="en-IN" dirty="0">
                <a:latin typeface="Segoe UI" panose="020B0502040204020203"/>
                <a:cs typeface="Segoe UI" panose="020B0502040204020203"/>
              </a:rPr>
              <a:t> </a:t>
            </a:r>
            <a:r>
              <a:rPr i="1" spc="-5" dirty="0">
                <a:latin typeface="Segoe UI" panose="020B0502040204020203"/>
                <a:cs typeface="Segoe UI" panose="020B0502040204020203"/>
              </a:rPr>
              <a:t>ApplicationException</a:t>
            </a:r>
            <a:r>
              <a:rPr i="1" spc="-55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class.</a:t>
            </a:r>
            <a:endParaRPr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612331" y="1897432"/>
            <a:ext cx="9270040" cy="1811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65093" rIns="0" bIns="0" rtlCol="0">
            <a:spAutoFit/>
          </a:bodyPr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95" b="1" spc="-1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MyOwnException</a:t>
            </a:r>
            <a:r>
              <a:rPr sz="1195" b="1" spc="-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195" b="1" spc="-2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Exceptio</a:t>
            </a: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n</a:t>
            </a:r>
            <a:endParaRPr lang="en-IN"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lang="en-IN"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195" b="1" spc="2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MyOwnException(string</a:t>
            </a:r>
            <a:r>
              <a:rPr sz="1195" b="1" spc="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mymessage)</a:t>
            </a:r>
            <a:r>
              <a:rPr sz="1195" b="1" spc="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195" b="1" spc="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base(mymessage)</a:t>
            </a:r>
            <a:endParaRPr sz="1195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 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Console.WriteLine("My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Own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Exception");</a:t>
            </a:r>
            <a:endParaRPr sz="1195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}</a:t>
            </a:r>
            <a:endParaRPr lang="en-IN" sz="1195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69900" lvl="1">
              <a:lnSpc>
                <a:spcPct val="50000"/>
              </a:lnSpc>
              <a:spcBef>
                <a:spcPts val="1300"/>
              </a:spcBef>
              <a:spcAft>
                <a:spcPts val="0"/>
              </a:spcAft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1936274" y="3918199"/>
            <a:ext cx="10238618" cy="2967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3333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        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try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712470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lnSpc>
                <a:spcPct val="100000"/>
              </a:lnSpc>
            </a:pPr>
            <a:r>
              <a:rPr lang="en-IN"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Console.WriteLine("Enter</a:t>
            </a:r>
            <a:r>
              <a:rPr sz="1195" b="1" spc="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username");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 marR="5389880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string s =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Console.ReadLine(); </a:t>
            </a:r>
            <a:endParaRPr sz="1195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 marR="5389880">
              <a:lnSpc>
                <a:spcPct val="100000"/>
              </a:lnSpc>
            </a:pPr>
            <a:r>
              <a:rPr sz="1195" b="1" spc="-108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95" b="1" spc="-108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   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(s.Length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15)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 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throw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195" b="1" spc="1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MyOwnException(“Cannot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195" b="1" spc="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15</a:t>
            </a:r>
            <a:r>
              <a:rPr sz="1195" b="1" spc="1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characters”);</a:t>
            </a:r>
            <a:endParaRPr sz="1195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lang="en-IN"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Console.Writ</a:t>
            </a:r>
            <a:r>
              <a:rPr lang="en-IN"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eLi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ne(s); </a:t>
            </a:r>
            <a:r>
              <a:rPr sz="1195" b="1" spc="-108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1195" b="1" spc="-1085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Console.ReadKey();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91235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atch</a:t>
            </a:r>
            <a:r>
              <a:rPr sz="1195" b="1" spc="-1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(MyOwnException</a:t>
            </a:r>
            <a:r>
              <a:rPr sz="1195" b="1" spc="-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ex)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829435" marR="4476750" indent="12065">
              <a:lnSpc>
                <a:spcPct val="100000"/>
              </a:lnSpc>
            </a:pP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Console.WriteLine(ex.Message); </a:t>
            </a:r>
            <a:r>
              <a:rPr sz="1195" b="1" spc="-108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Console.ReadKey();</a:t>
            </a:r>
            <a:endParaRPr sz="1195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lnSpc>
                <a:spcPct val="100000"/>
              </a:lnSpc>
            </a:pPr>
            <a:r>
              <a:rPr lang="en-IN"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95"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195" b="1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707493" y="2273200"/>
            <a:ext cx="2386860" cy="807140"/>
          </a:xfrm>
          <a:prstGeom prst="wedgeRoundRectCallout">
            <a:avLst>
              <a:gd name="adj1" fmla="val -174612"/>
              <a:gd name="adj2" fmla="val 42298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8" tIns="55294" rIns="110588" bIns="55294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Inherits from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Exception Class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0556" y="467696"/>
            <a:ext cx="10220960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5" b="1" spc="-10" dirty="0">
                <a:solidFill>
                  <a:schemeClr val="bg2">
                    <a:lumMod val="75000"/>
                  </a:schemeClr>
                </a:solidFill>
                <a:sym typeface="+mn-ea"/>
              </a:rPr>
              <a:t>Throwing</a:t>
            </a:r>
            <a:r>
              <a:rPr sz="4355" b="1" spc="-25" dirty="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sz="4355" b="1" spc="-10" dirty="0">
                <a:solidFill>
                  <a:schemeClr val="bg2">
                    <a:lumMod val="75000"/>
                  </a:schemeClr>
                </a:solidFill>
                <a:sym typeface="+mn-ea"/>
              </a:rPr>
              <a:t>our </a:t>
            </a:r>
            <a:r>
              <a:rPr sz="4355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own</a:t>
            </a:r>
            <a:r>
              <a:rPr sz="4355" b="1" spc="-20" dirty="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sz="4355" b="1" spc="-5" dirty="0">
                <a:solidFill>
                  <a:schemeClr val="bg2">
                    <a:lumMod val="75000"/>
                  </a:schemeClr>
                </a:solidFill>
                <a:sym typeface="+mn-ea"/>
              </a:rPr>
              <a:t>Exceptions</a:t>
            </a:r>
            <a:r>
              <a:rPr lang="en-IN" sz="4355" b="1" spc="-5" dirty="0">
                <a:solidFill>
                  <a:schemeClr val="bg2">
                    <a:lumMod val="75000"/>
                  </a:schemeClr>
                </a:solidFill>
                <a:sym typeface="+mn-ea"/>
              </a:rPr>
              <a:t> (conti..)</a:t>
            </a:r>
            <a:endParaRPr lang="en-IN" sz="4355" b="1" spc="-5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bject 3"/>
          <p:cNvSpPr txBox="1"/>
          <p:nvPr/>
        </p:nvSpPr>
        <p:spPr>
          <a:xfrm>
            <a:off x="993673" y="1391477"/>
            <a:ext cx="10358303" cy="1997710"/>
          </a:xfrm>
          <a:prstGeom prst="rect">
            <a:avLst/>
          </a:prstGeom>
        </p:spPr>
        <p:txBody>
          <a:bodyPr vert="horz" wrap="square" lIns="0" tIns="13331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IN" sz="2800" dirty="0">
                <a:latin typeface="Segoe UI" panose="020B0502040204020203"/>
                <a:cs typeface="Segoe UI" panose="020B0502040204020203"/>
              </a:rPr>
              <a:t>E</a:t>
            </a:r>
            <a:r>
              <a:rPr sz="2800" dirty="0">
                <a:latin typeface="Segoe UI" panose="020B0502040204020203"/>
                <a:cs typeface="Segoe UI" panose="020B0502040204020203"/>
              </a:rPr>
              <a:t>xception </a:t>
            </a:r>
            <a:r>
              <a:rPr lang="en-IN" sz="2800" dirty="0">
                <a:latin typeface="Segoe UI" panose="020B0502040204020203"/>
                <a:cs typeface="Segoe UI" panose="020B0502040204020203"/>
              </a:rPr>
              <a:t>- error </a:t>
            </a:r>
            <a:r>
              <a:rPr sz="2800" dirty="0">
                <a:latin typeface="Segoe UI" panose="020B0502040204020203"/>
                <a:cs typeface="Segoe UI" panose="020B0502040204020203"/>
              </a:rPr>
              <a:t>that arises during the execution of a program.</a:t>
            </a:r>
            <a:endParaRPr sz="2800" dirty="0">
              <a:latin typeface="Segoe UI" panose="020B0502040204020203"/>
              <a:cs typeface="Segoe UI" panose="020B0502040204020203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Errors may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be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5" dirty="0">
                <a:latin typeface="Segoe UI" panose="020B0502040204020203"/>
                <a:cs typeface="Segoe UI" panose="020B0502040204020203"/>
              </a:rPr>
              <a:t>broadly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classified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5" dirty="0">
                <a:latin typeface="Segoe UI" panose="020B0502040204020203"/>
                <a:cs typeface="Segoe UI" panose="020B0502040204020203"/>
              </a:rPr>
              <a:t>into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two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categories:</a:t>
            </a:r>
            <a:endParaRPr sz="2800" spc="-5" dirty="0">
              <a:latin typeface="Segoe UI" panose="020B0502040204020203"/>
              <a:cs typeface="Segoe UI" panose="020B0502040204020203"/>
            </a:endParaRPr>
          </a:p>
          <a:p>
            <a:pPr marL="629285" lvl="1" indent="-342900">
              <a:lnSpc>
                <a:spcPct val="100000"/>
              </a:lnSpc>
              <a:spcBef>
                <a:spcPts val="1935"/>
              </a:spcBef>
              <a:buClr>
                <a:srgbClr val="252525"/>
              </a:buClr>
              <a:buNone/>
              <a:tabLst>
                <a:tab pos="469900" algn="l"/>
              </a:tabLst>
            </a:pPr>
            <a:endParaRPr lang="en-IN"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6376" y="555447"/>
            <a:ext cx="4183380" cy="612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385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j-lt"/>
                <a:sym typeface="+mn-ea"/>
              </a:rPr>
              <a:t>Exception</a:t>
            </a:r>
            <a:r>
              <a:rPr sz="3385" b="1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sz="338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j-lt"/>
                <a:sym typeface="+mn-ea"/>
              </a:rPr>
              <a:t>Handling</a:t>
            </a:r>
            <a:endParaRPr lang="en-US" sz="3385">
              <a:latin typeface="+mj-lt"/>
              <a:cs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47376" y="3238512"/>
            <a:ext cx="2326476" cy="9898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31" tIns="45714" rIns="91431" bIns="45714" numCol="1" anchor="ctr" anchorCtr="0" compatLnSpc="1"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IN" altLang="zh-CN" sz="242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Errors</a:t>
            </a:r>
            <a:endParaRPr kumimoji="0" lang="en-IN" altLang="zh-CN" sz="242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73697" y="4837330"/>
            <a:ext cx="2326476" cy="989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31" tIns="45714" rIns="91431" bIns="45714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Run-time </a:t>
            </a:r>
            <a:endParaRPr kumimoji="0" lang="en-IN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Errors</a:t>
            </a:r>
            <a:endParaRPr kumimoji="0" lang="en-IN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27194" y="4837330"/>
            <a:ext cx="2326476" cy="989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31" tIns="45714" rIns="91431" bIns="45714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Compile-time </a:t>
            </a:r>
            <a:endParaRPr kumimoji="0" lang="en-IN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Errors</a:t>
            </a:r>
            <a:endParaRPr kumimoji="0" lang="en-IN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477419" y="4244558"/>
            <a:ext cx="221168" cy="594391"/>
          </a:xfrm>
          <a:prstGeom prst="downArrow">
            <a:avLst>
              <a:gd name="adj1" fmla="val 6885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31" tIns="45714" rIns="91431" bIns="45714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79690" y="4244558"/>
            <a:ext cx="221168" cy="594391"/>
          </a:xfrm>
          <a:prstGeom prst="downArrow">
            <a:avLst>
              <a:gd name="adj1" fmla="val 6885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31" tIns="45714" rIns="91431" bIns="45714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1652424065979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83994" y="6480051"/>
            <a:ext cx="598998" cy="59899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221962" y="1489936"/>
            <a:ext cx="1982070" cy="1128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dividing an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integer by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zero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87304" y="2889902"/>
            <a:ext cx="2045040" cy="1122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converting an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invalid string to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a number or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vice versa. 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43796" y="555346"/>
            <a:ext cx="2440534" cy="13938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accessing an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element that is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out of the bounds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of an array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24096" y="1301020"/>
            <a:ext cx="2021234" cy="1338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attempting to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use a negative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size for an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array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93812" y="4304458"/>
            <a:ext cx="2475858" cy="13961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assing parameter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that is not in a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valid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range or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value for a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method.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90040" y="5170703"/>
            <a:ext cx="2735425" cy="14752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using a null object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reference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as a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legitimate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en-IN" altLang="zh-CN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object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reference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to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access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 or a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variable.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85768" y="4212306"/>
            <a:ext cx="2435926" cy="1290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trying to store a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value into an array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of an incompatible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class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or type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621391" y="2819250"/>
            <a:ext cx="2110316" cy="13262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accessing a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character that is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out of bounds </a:t>
            </a:r>
            <a:endParaRPr kumimoji="0" lang="zh-CN" altLang="en-US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of a string, etc.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34514" y="2732473"/>
            <a:ext cx="1741703" cy="1654156"/>
          </a:xfrm>
          <a:prstGeom prst="ellipse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110583" tIns="55291" rIns="110583" bIns="55291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Runtime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error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77886" y="447340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6591710" y="203594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Down Arrow 30"/>
          <p:cNvSpPr/>
          <p:nvPr/>
        </p:nvSpPr>
        <p:spPr>
          <a:xfrm rot="5400000">
            <a:off x="5226301" y="316866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8040824" y="3139484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5624097" y="4135510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7520925" y="2297048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7617686" y="4145494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5660958" y="2297815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1990" y="573405"/>
            <a:ext cx="31997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3200" b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Runtime error</a:t>
            </a:r>
            <a:endParaRPr lang="en-IN" altLang="zh-CN" sz="32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1652424065979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83994" y="6480051"/>
            <a:ext cx="598998" cy="59899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221962" y="1474576"/>
            <a:ext cx="1982070" cy="1128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use of = in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the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place of == etc.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87304" y="2889902"/>
            <a:ext cx="2045040" cy="1122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mis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spelling of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identifiers and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keywords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43796" y="555346"/>
            <a:ext cx="2440534" cy="13938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missing or mismatch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of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brackets in classes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and methods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24096" y="1301020"/>
            <a:ext cx="2021234" cy="1338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missing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semicolons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93812" y="4304458"/>
            <a:ext cx="2475858" cy="13961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bad references to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objects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90040" y="5170703"/>
            <a:ext cx="2735425" cy="14752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ncompatible types in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ssignments/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initialization. .</a:t>
            </a:r>
            <a:endParaRPr kumimoji="0" lang="zh-CN" altLang="en-US" sz="169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85768" y="4212306"/>
            <a:ext cx="2435926" cy="1290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missing double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quotes</a:t>
            </a:r>
            <a:r>
              <a:rPr lang="en-IN" altLang="zh-CN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 string 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621391" y="2819250"/>
            <a:ext cx="2110316" cy="13262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use of undeclared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9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variables.</a:t>
            </a:r>
            <a:endParaRPr lang="zh-CN" altLang="en-US" sz="169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34514" y="2732473"/>
            <a:ext cx="1741703" cy="1654156"/>
          </a:xfrm>
          <a:prstGeom prst="ellipse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110583" tIns="55291" rIns="110583" bIns="55291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Compile time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9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error</a:t>
            </a:r>
            <a:endParaRPr kumimoji="0" lang="en-IN" altLang="zh-CN" sz="169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77886" y="447340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6591710" y="203594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Down Arrow 30"/>
          <p:cNvSpPr/>
          <p:nvPr/>
        </p:nvSpPr>
        <p:spPr>
          <a:xfrm rot="5400000">
            <a:off x="5226301" y="3168666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8040824" y="3139484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5624097" y="4135510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7520925" y="2297048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7617686" y="4145494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5660958" y="2297815"/>
            <a:ext cx="132087" cy="616661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10583" tIns="55291" rIns="110583" bIns="55291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7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3400" y="555625"/>
            <a:ext cx="3991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3200" b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Compile time error</a:t>
            </a:r>
            <a:endParaRPr lang="en-IN" altLang="zh-CN" sz="3200" b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783546" y="1687237"/>
          <a:ext cx="7885430" cy="417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8505"/>
                <a:gridCol w="4606925"/>
              </a:tblGrid>
              <a:tr h="749300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Exception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Class</a:t>
                      </a:r>
                      <a:endParaRPr sz="2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Cause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of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exception</a:t>
                      </a:r>
                      <a:endParaRPr sz="2200" b="1" spc="-10" dirty="0">
                        <a:solidFill>
                          <a:srgbClr val="FFFFFF"/>
                        </a:solidFill>
                        <a:latin typeface="Segoe UI" panose="020B0502040204020203"/>
                        <a:cs typeface="Segoe UI" panose="020B0502040204020203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2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</a:tr>
              <a:tr h="358775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ArgumentException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An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argument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to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 a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method</a:t>
                      </a:r>
                      <a:r>
                        <a:rPr sz="1695" spc="3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was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invalid</a:t>
                      </a:r>
                      <a:r>
                        <a:rPr lang="en-IN" sz="1695" spc="-10" dirty="0">
                          <a:latin typeface="Segoe UI" panose="020B0502040204020203"/>
                          <a:cs typeface="Segoe UI" panose="020B0502040204020203"/>
                        </a:rPr>
                        <a:t>.</a:t>
                      </a:r>
                      <a:endParaRPr lang="en-IN" sz="1695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ArithmeticException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Arithmetic</a:t>
                      </a:r>
                      <a:r>
                        <a:rPr sz="1695" spc="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Over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or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underflow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has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occurred.</a:t>
                      </a:r>
                      <a:endParaRPr sz="169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DividebyZeroException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An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attempt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was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made</a:t>
                      </a:r>
                      <a:r>
                        <a:rPr sz="1695" spc="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to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 divide</a:t>
                      </a:r>
                      <a:r>
                        <a:rPr sz="1695" spc="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by</a:t>
                      </a:r>
                      <a:r>
                        <a:rPr sz="1695" spc="-2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zero</a:t>
                      </a:r>
                      <a:r>
                        <a:rPr lang="en-IN" sz="1695" spc="-10" dirty="0">
                          <a:latin typeface="Segoe UI" panose="020B0502040204020203"/>
                          <a:cs typeface="Segoe UI" panose="020B0502040204020203"/>
                        </a:rPr>
                        <a:t>.</a:t>
                      </a:r>
                      <a:endParaRPr lang="en-IN" sz="1695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IndexOutOfRangeException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An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array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index</a:t>
                      </a:r>
                      <a:r>
                        <a:rPr sz="1695" spc="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is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out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25" dirty="0">
                          <a:latin typeface="Segoe UI" panose="020B0502040204020203"/>
                          <a:cs typeface="Segoe UI" panose="020B0502040204020203"/>
                        </a:rPr>
                        <a:t>of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 bounds</a:t>
                      </a:r>
                      <a:r>
                        <a:rPr lang="en-IN" sz="1695" spc="-5" dirty="0">
                          <a:latin typeface="Segoe UI" panose="020B0502040204020203"/>
                          <a:cs typeface="Segoe UI" panose="020B0502040204020203"/>
                        </a:rPr>
                        <a:t>.</a:t>
                      </a:r>
                      <a:endParaRPr lang="en-IN" sz="1695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NullReferenceException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Attempt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to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 use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an</a:t>
                      </a:r>
                      <a:r>
                        <a:rPr sz="1695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unassigned</a:t>
                      </a:r>
                      <a:r>
                        <a:rPr sz="1695" spc="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reference</a:t>
                      </a:r>
                      <a:r>
                        <a:rPr lang="en-IN" sz="1695" spc="-10" dirty="0">
                          <a:latin typeface="Segoe UI" panose="020B0502040204020203"/>
                          <a:cs typeface="Segoe UI" panose="020B0502040204020203"/>
                        </a:rPr>
                        <a:t>.</a:t>
                      </a:r>
                      <a:endParaRPr lang="en-IN" sz="1695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3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95" b="1" spc="-5" dirty="0">
                          <a:latin typeface="Segoe UI" panose="020B0502040204020203"/>
                          <a:cs typeface="Segoe UI" panose="020B0502040204020203"/>
                        </a:rPr>
                        <a:t>OutofMemoryException</a:t>
                      </a:r>
                      <a:endParaRPr sz="1695" b="1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9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Not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enough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memory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 to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continue</a:t>
                      </a:r>
                      <a:r>
                        <a:rPr sz="1695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execution</a:t>
                      </a:r>
                      <a:r>
                        <a:rPr lang="en-IN" sz="1695" spc="-5" dirty="0">
                          <a:latin typeface="Segoe UI" panose="020B0502040204020203"/>
                          <a:cs typeface="Segoe UI" panose="020B0502040204020203"/>
                        </a:rPr>
                        <a:t>.</a:t>
                      </a:r>
                      <a:endParaRPr lang="en-IN" sz="1695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9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9144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95" b="1" spc="-10" dirty="0">
                          <a:latin typeface="Segoe UI" panose="020B0502040204020203"/>
                          <a:cs typeface="Segoe UI" panose="020B0502040204020203"/>
                        </a:rPr>
                        <a:t>StackOverflowException</a:t>
                      </a:r>
                      <a:endParaRPr sz="1695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9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A</a:t>
                      </a:r>
                      <a:r>
                        <a:rPr sz="1695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20" dirty="0">
                          <a:latin typeface="Segoe UI" panose="020B0502040204020203"/>
                          <a:cs typeface="Segoe UI" panose="020B0502040204020203"/>
                        </a:rPr>
                        <a:t>Stack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has</a:t>
                      </a:r>
                      <a:r>
                        <a:rPr sz="169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695" spc="-5" dirty="0">
                          <a:latin typeface="Segoe UI" panose="020B0502040204020203"/>
                          <a:cs typeface="Segoe UI" panose="020B0502040204020203"/>
                        </a:rPr>
                        <a:t>overflowed.</a:t>
                      </a:r>
                      <a:endParaRPr sz="1695" spc="-5" dirty="0">
                        <a:latin typeface="Segoe UI" panose="020B0502040204020203"/>
                        <a:cs typeface="Segoe UI" panose="020B0502040204020203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9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399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09601" y="555447"/>
            <a:ext cx="4432935" cy="612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8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Some</a:t>
            </a:r>
            <a:r>
              <a:rPr sz="3385" b="1" spc="-4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338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C#</a:t>
            </a:r>
            <a:r>
              <a:rPr sz="3385" b="1" spc="-4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338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Exceptions</a:t>
            </a:r>
            <a:endParaRPr lang="en-US" sz="33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object 3"/>
          <p:cNvGrpSpPr/>
          <p:nvPr/>
        </p:nvGrpSpPr>
        <p:grpSpPr>
          <a:xfrm>
            <a:off x="3308642" y="1426126"/>
            <a:ext cx="8641234" cy="5308998"/>
            <a:chOff x="1677923" y="1100327"/>
            <a:chExt cx="8615680" cy="5382895"/>
          </a:xfrm>
        </p:grpSpPr>
        <p:sp>
          <p:nvSpPr>
            <p:cNvPr id="6" name="object 4"/>
            <p:cNvSpPr/>
            <p:nvPr/>
          </p:nvSpPr>
          <p:spPr>
            <a:xfrm>
              <a:off x="1684019" y="1106423"/>
              <a:ext cx="8602980" cy="5370830"/>
            </a:xfrm>
            <a:custGeom>
              <a:avLst/>
              <a:gdLst/>
              <a:ahLst/>
              <a:cxnLst/>
              <a:rect l="l" t="t" r="r" b="b"/>
              <a:pathLst>
                <a:path w="8602980" h="5370830">
                  <a:moveTo>
                    <a:pt x="8602980" y="0"/>
                  </a:moveTo>
                  <a:lnTo>
                    <a:pt x="0" y="0"/>
                  </a:lnTo>
                  <a:lnTo>
                    <a:pt x="0" y="5370576"/>
                  </a:lnTo>
                  <a:lnTo>
                    <a:pt x="8602980" y="5370576"/>
                  </a:lnTo>
                  <a:lnTo>
                    <a:pt x="8602980" y="0"/>
                  </a:lnTo>
                  <a:close/>
                </a:path>
              </a:pathLst>
            </a:custGeom>
            <a:solidFill>
              <a:srgbClr val="A9D7B7">
                <a:alpha val="1490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5"/>
            <p:cNvSpPr/>
            <p:nvPr/>
          </p:nvSpPr>
          <p:spPr>
            <a:xfrm>
              <a:off x="1684019" y="1106423"/>
              <a:ext cx="8602980" cy="5370830"/>
            </a:xfrm>
            <a:custGeom>
              <a:avLst/>
              <a:gdLst/>
              <a:ahLst/>
              <a:cxnLst/>
              <a:rect l="l" t="t" r="r" b="b"/>
              <a:pathLst>
                <a:path w="8602980" h="5370830">
                  <a:moveTo>
                    <a:pt x="0" y="5370576"/>
                  </a:moveTo>
                  <a:lnTo>
                    <a:pt x="8602980" y="5370576"/>
                  </a:lnTo>
                  <a:lnTo>
                    <a:pt x="8602980" y="0"/>
                  </a:lnTo>
                  <a:lnTo>
                    <a:pt x="0" y="0"/>
                  </a:lnTo>
                  <a:lnTo>
                    <a:pt x="0" y="5370576"/>
                  </a:lnTo>
                  <a:close/>
                </a:path>
              </a:pathLst>
            </a:custGeom>
            <a:ln w="12191">
              <a:solidFill>
                <a:srgbClr val="7DC49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8" name="object 6"/>
          <p:cNvSpPr txBox="1"/>
          <p:nvPr/>
        </p:nvSpPr>
        <p:spPr>
          <a:xfrm>
            <a:off x="4178755" y="1513675"/>
            <a:ext cx="8207329" cy="4493895"/>
          </a:xfrm>
          <a:prstGeom prst="rect">
            <a:avLst/>
          </a:prstGeom>
        </p:spPr>
        <p:txBody>
          <a:bodyPr vert="horz" wrap="square" lIns="0" tIns="12060" rIns="0" bIns="0" rtlCol="0">
            <a:spAutoFit/>
          </a:bodyPr>
          <a:p>
            <a:pPr marL="12700">
              <a:lnSpc>
                <a:spcPct val="90000"/>
              </a:lnSpc>
              <a:spcBef>
                <a:spcPts val="95"/>
              </a:spcBef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static</a:t>
            </a:r>
            <a:r>
              <a:rPr sz="1900" b="1" spc="-2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void</a:t>
            </a:r>
            <a:r>
              <a:rPr sz="1900" b="1" spc="-2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Main()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string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 s</a:t>
            </a:r>
            <a:r>
              <a:rPr sz="1900"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=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Console.ReadLine();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try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078230" marR="3601085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Int32.Parse(s); 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C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o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n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so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l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e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.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W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r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i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t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e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L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in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e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(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478915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"You entered</a:t>
            </a:r>
            <a:r>
              <a:rPr sz="1900" b="1" spc="-1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valid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Int32 number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{0}.", s);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catch (FormatException)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078230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Console.WriteLine("Invalid</a:t>
            </a:r>
            <a:r>
              <a:rPr sz="1900" b="1" spc="-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integer</a:t>
            </a:r>
            <a:r>
              <a:rPr sz="1900" b="1" spc="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number!");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catch</a:t>
            </a:r>
            <a:r>
              <a:rPr sz="1900" b="1" spc="-3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(OverflowException)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078230">
              <a:lnSpc>
                <a:spcPct val="90000"/>
              </a:lnSpc>
              <a:spcAft>
                <a:spcPts val="0"/>
              </a:spcAft>
            </a:pP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Console.WriteLine("The number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is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 too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big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to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 fit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in</a:t>
            </a:r>
            <a:r>
              <a:rPr sz="1900" b="1" spc="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sz="1900" b="1" dirty="0">
                <a:latin typeface="Calibri Light" panose="020F0302020204030204" charset="0"/>
                <a:cs typeface="Calibri Light" panose="020F0302020204030204" charset="0"/>
              </a:rPr>
              <a:t>Int32!");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544195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ct val="90000"/>
              </a:lnSpc>
              <a:spcAft>
                <a:spcPts val="0"/>
              </a:spcAft>
            </a:pPr>
            <a:r>
              <a:rPr sz="1900" b="1" spc="-5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 sz="19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22435" y="1512907"/>
            <a:ext cx="2613413" cy="4375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12700" lvl="0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try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7625" lvl="0">
              <a:lnSpc>
                <a:spcPct val="100000"/>
              </a:lnSpc>
              <a:spcBef>
                <a:spcPts val="265"/>
              </a:spcBef>
            </a:pPr>
            <a:r>
              <a:rPr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//Block</a:t>
            </a:r>
            <a:r>
              <a:rPr b="1" spc="-2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of</a:t>
            </a:r>
            <a:r>
              <a:rPr b="1" spc="-2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code;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catch(exception</a:t>
            </a:r>
            <a:r>
              <a:rPr b="1" spc="-5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1)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7625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…….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finally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0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{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47625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…….</a:t>
            </a:r>
            <a:endParaRPr b="1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12700" lvl="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  <a:sym typeface="+mn-ea"/>
              </a:rPr>
              <a:t>}</a:t>
            </a:r>
            <a:endParaRPr lang="en-US" b="1" spc="-5" dirty="0">
              <a:solidFill>
                <a:schemeClr val="tx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4886" y="467696"/>
            <a:ext cx="5643245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435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Handling</a:t>
            </a:r>
            <a:r>
              <a:rPr sz="4355" b="1" spc="-8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435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Exceptions</a:t>
            </a:r>
            <a:endParaRPr lang="en-US" sz="43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3"/>
          <p:cNvSpPr txBox="1"/>
          <p:nvPr/>
        </p:nvSpPr>
        <p:spPr>
          <a:xfrm>
            <a:off x="260556" y="1772482"/>
            <a:ext cx="9820840" cy="3769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0" rIns="0" bIns="0" rtlCol="0">
            <a:spAutoFit/>
          </a:bodyPr>
          <a:p>
            <a:pPr marL="195580" indent="-182880">
              <a:lnSpc>
                <a:spcPct val="8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endParaRPr sz="2495" spc="-5" dirty="0">
              <a:latin typeface="Segoe UI" panose="020B0502040204020203"/>
              <a:cs typeface="Segoe UI" panose="020B0502040204020203"/>
            </a:endParaRPr>
          </a:p>
          <a:p>
            <a:pPr marL="755650" lvl="1" indent="-28575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175" spc="-5" dirty="0">
                <a:latin typeface="Segoe UI" panose="020B0502040204020203"/>
                <a:cs typeface="Segoe UI" panose="020B0502040204020203"/>
              </a:rPr>
              <a:t>Exceptions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in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.NET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20" dirty="0">
                <a:latin typeface="Segoe UI" panose="020B0502040204020203"/>
                <a:cs typeface="Segoe UI" panose="020B0502040204020203"/>
              </a:rPr>
              <a:t>are</a:t>
            </a:r>
            <a:r>
              <a:rPr sz="2175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b="1" spc="-10" dirty="0">
                <a:latin typeface="Segoe UI" panose="020B0502040204020203"/>
                <a:cs typeface="Segoe UI" panose="020B0502040204020203"/>
              </a:rPr>
              <a:t>objects</a:t>
            </a:r>
            <a:r>
              <a:rPr lang="en-IN" sz="2175" b="1" spc="-10" dirty="0">
                <a:latin typeface="Segoe UI" panose="020B0502040204020203"/>
                <a:cs typeface="Segoe UI" panose="020B0502040204020203"/>
              </a:rPr>
              <a:t>.</a:t>
            </a:r>
            <a:endParaRPr sz="2175">
              <a:latin typeface="Segoe UI" panose="020B0502040204020203"/>
              <a:cs typeface="Segoe UI" panose="020B0502040204020203"/>
            </a:endParaRPr>
          </a:p>
          <a:p>
            <a:pPr marL="755650" lvl="1" indent="-285750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b="1" spc="-10" dirty="0">
                <a:latin typeface="Segoe UI" panose="020B0502040204020203"/>
                <a:cs typeface="Segoe UI" panose="020B0502040204020203"/>
              </a:rPr>
              <a:t>System.Exception</a:t>
            </a:r>
            <a:r>
              <a:rPr sz="2175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b="1" spc="-5" dirty="0">
                <a:latin typeface="Segoe UI" panose="020B0502040204020203"/>
                <a:cs typeface="Segoe UI" panose="020B0502040204020203"/>
              </a:rPr>
              <a:t>class</a:t>
            </a:r>
            <a:r>
              <a:rPr sz="2175" b="1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is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5" dirty="0">
                <a:latin typeface="Segoe UI" panose="020B0502040204020203"/>
                <a:cs typeface="Segoe UI" panose="020B0502040204020203"/>
              </a:rPr>
              <a:t>base</a:t>
            </a:r>
            <a:r>
              <a:rPr sz="2175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for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all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exceptions</a:t>
            </a:r>
            <a:r>
              <a:rPr sz="2175" spc="4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in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CLR</a:t>
            </a:r>
            <a:r>
              <a:rPr lang="en-IN" sz="2175" spc="-10" dirty="0">
                <a:latin typeface="Segoe UI" panose="020B0502040204020203"/>
                <a:cs typeface="Segoe UI" panose="020B0502040204020203"/>
              </a:rPr>
              <a:t>.</a:t>
            </a:r>
            <a:endParaRPr sz="2175">
              <a:latin typeface="Segoe UI" panose="020B0502040204020203"/>
              <a:cs typeface="Segoe UI" panose="020B0502040204020203"/>
            </a:endParaRPr>
          </a:p>
          <a:p>
            <a:pPr marL="755650" lvl="1" indent="-285750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175" spc="-5" dirty="0">
                <a:latin typeface="Segoe UI" panose="020B0502040204020203"/>
                <a:cs typeface="Segoe UI" panose="020B0502040204020203"/>
              </a:rPr>
              <a:t>Contains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information</a:t>
            </a:r>
            <a:r>
              <a:rPr sz="2175" spc="4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for</a:t>
            </a:r>
            <a:r>
              <a:rPr sz="2175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cause</a:t>
            </a:r>
            <a:r>
              <a:rPr sz="2175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30" dirty="0">
                <a:latin typeface="Segoe UI" panose="020B0502040204020203"/>
                <a:cs typeface="Segoe UI" panose="020B0502040204020203"/>
              </a:rPr>
              <a:t>of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5" dirty="0">
                <a:latin typeface="Segoe UI" panose="020B0502040204020203"/>
                <a:cs typeface="Segoe UI" panose="020B0502040204020203"/>
              </a:rPr>
              <a:t>error</a:t>
            </a:r>
            <a:r>
              <a:rPr sz="2175" spc="5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or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unusual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situation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.</a:t>
            </a:r>
            <a:endParaRPr sz="2175">
              <a:latin typeface="Segoe UI" panose="020B0502040204020203"/>
              <a:cs typeface="Segoe UI" panose="020B0502040204020203"/>
            </a:endParaRPr>
          </a:p>
          <a:p>
            <a:pPr marL="755650" lvl="1" indent="-285750">
              <a:lnSpc>
                <a:spcPct val="100000"/>
              </a:lnSpc>
              <a:spcBef>
                <a:spcPts val="199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175" b="1" spc="-5" dirty="0">
                <a:latin typeface="Segoe UI" panose="020B0502040204020203"/>
                <a:cs typeface="Segoe UI" panose="020B0502040204020203"/>
              </a:rPr>
              <a:t>Message</a:t>
            </a:r>
            <a:r>
              <a:rPr sz="2175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–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text</a:t>
            </a:r>
            <a:r>
              <a:rPr sz="2175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description</a:t>
            </a:r>
            <a:r>
              <a:rPr sz="2175" spc="5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30" dirty="0">
                <a:latin typeface="Segoe UI" panose="020B0502040204020203"/>
                <a:cs typeface="Segoe UI" panose="020B0502040204020203"/>
              </a:rPr>
              <a:t>of</a:t>
            </a:r>
            <a:r>
              <a:rPr sz="2175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exception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.</a:t>
            </a:r>
            <a:endParaRPr sz="2175">
              <a:latin typeface="Segoe UI" panose="020B0502040204020203"/>
              <a:cs typeface="Segoe UI" panose="020B0502040204020203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  <a:tab pos="1938655" algn="l"/>
                <a:tab pos="2260600" algn="l"/>
                <a:tab pos="2877820" algn="l"/>
                <a:tab pos="4312285" algn="l"/>
                <a:tab pos="4757420" algn="l"/>
                <a:tab pos="5374640" algn="l"/>
                <a:tab pos="6246495" algn="l"/>
                <a:tab pos="6680200" algn="l"/>
                <a:tab pos="7298055" algn="l"/>
                <a:tab pos="8646795" algn="l"/>
                <a:tab pos="9090660" algn="l"/>
              </a:tabLst>
            </a:pPr>
            <a:r>
              <a:rPr sz="2175" b="1" spc="-60" dirty="0">
                <a:latin typeface="Segoe UI" panose="020B0502040204020203"/>
                <a:cs typeface="Segoe UI" panose="020B0502040204020203"/>
              </a:rPr>
              <a:t>S</a:t>
            </a:r>
            <a:r>
              <a:rPr sz="2175" b="1" spc="-10" dirty="0">
                <a:latin typeface="Segoe UI" panose="020B0502040204020203"/>
                <a:cs typeface="Segoe UI" panose="020B0502040204020203"/>
              </a:rPr>
              <a:t>ta</a:t>
            </a:r>
            <a:r>
              <a:rPr sz="2175" b="1" dirty="0">
                <a:latin typeface="Segoe UI" panose="020B0502040204020203"/>
                <a:cs typeface="Segoe UI" panose="020B0502040204020203"/>
              </a:rPr>
              <a:t>c</a:t>
            </a:r>
            <a:r>
              <a:rPr sz="2175" b="1" spc="-10" dirty="0">
                <a:latin typeface="Segoe UI" panose="020B0502040204020203"/>
                <a:cs typeface="Segoe UI" panose="020B0502040204020203"/>
              </a:rPr>
              <a:t>k</a:t>
            </a:r>
            <a:r>
              <a:rPr sz="2175" b="1" spc="-195" dirty="0">
                <a:latin typeface="Segoe UI" panose="020B0502040204020203"/>
                <a:cs typeface="Segoe UI" panose="020B0502040204020203"/>
              </a:rPr>
              <a:t>T</a:t>
            </a:r>
            <a:r>
              <a:rPr sz="2175" b="1" spc="10" dirty="0">
                <a:latin typeface="Segoe UI" panose="020B0502040204020203"/>
                <a:cs typeface="Segoe UI" panose="020B0502040204020203"/>
              </a:rPr>
              <a:t>r</a:t>
            </a:r>
            <a:r>
              <a:rPr sz="2175" b="1" spc="-10" dirty="0">
                <a:latin typeface="Segoe UI" panose="020B0502040204020203"/>
                <a:cs typeface="Segoe UI" panose="020B0502040204020203"/>
              </a:rPr>
              <a:t>a</a:t>
            </a:r>
            <a:r>
              <a:rPr sz="2175" b="1" spc="10" dirty="0">
                <a:latin typeface="Segoe UI" panose="020B0502040204020203"/>
                <a:cs typeface="Segoe UI" panose="020B0502040204020203"/>
              </a:rPr>
              <a:t>c</a:t>
            </a:r>
            <a:r>
              <a:rPr sz="2175" b="1" spc="-5" dirty="0">
                <a:latin typeface="Segoe UI" panose="020B0502040204020203"/>
                <a:cs typeface="Segoe UI" panose="020B0502040204020203"/>
              </a:rPr>
              <a:t>e</a:t>
            </a:r>
            <a:r>
              <a:rPr lang="en-IN" sz="2175"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–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dirty="0">
                <a:latin typeface="Segoe UI" panose="020B0502040204020203"/>
                <a:cs typeface="Segoe UI" panose="020B0502040204020203"/>
              </a:rPr>
              <a:t>s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napsh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o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40" dirty="0">
                <a:latin typeface="Segoe UI" panose="020B0502040204020203"/>
                <a:cs typeface="Segoe UI" panose="020B0502040204020203"/>
              </a:rPr>
              <a:t>o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f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dirty="0">
                <a:latin typeface="Segoe UI" panose="020B0502040204020203"/>
                <a:cs typeface="Segoe UI" panose="020B0502040204020203"/>
              </a:rPr>
              <a:t>s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tack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a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mom</a:t>
            </a:r>
            <a:r>
              <a:rPr sz="2175" dirty="0">
                <a:latin typeface="Segoe UI" panose="020B0502040204020203"/>
                <a:cs typeface="Segoe UI" panose="020B0502040204020203"/>
              </a:rPr>
              <a:t>e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nt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40" dirty="0">
                <a:latin typeface="Segoe UI" panose="020B0502040204020203"/>
                <a:cs typeface="Segoe UI" panose="020B0502040204020203"/>
              </a:rPr>
              <a:t>o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f</a:t>
            </a:r>
            <a:r>
              <a:rPr lang="en-IN" sz="2175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e</a:t>
            </a:r>
            <a:r>
              <a:rPr sz="2175" spc="-35" dirty="0">
                <a:latin typeface="Segoe UI" panose="020B0502040204020203"/>
                <a:cs typeface="Segoe UI" panose="020B0502040204020203"/>
              </a:rPr>
              <a:t>x</a:t>
            </a:r>
            <a:r>
              <a:rPr sz="2175" dirty="0">
                <a:latin typeface="Segoe UI" panose="020B0502040204020203"/>
                <a:cs typeface="Segoe UI" panose="020B0502040204020203"/>
              </a:rPr>
              <a:t>c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e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p</a:t>
            </a:r>
            <a:r>
              <a:rPr sz="2175" spc="-15" dirty="0">
                <a:latin typeface="Segoe UI" panose="020B0502040204020203"/>
                <a:cs typeface="Segoe UI" panose="020B0502040204020203"/>
              </a:rPr>
              <a:t>t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i</a:t>
            </a:r>
            <a:r>
              <a:rPr sz="2175" dirty="0">
                <a:latin typeface="Segoe UI" panose="020B0502040204020203"/>
                <a:cs typeface="Segoe UI" panose="020B0502040204020203"/>
              </a:rPr>
              <a:t>o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n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throwing</a:t>
            </a:r>
            <a:r>
              <a:rPr lang="en-IN" sz="2175" spc="-10" dirty="0">
                <a:latin typeface="Segoe UI" panose="020B0502040204020203"/>
                <a:cs typeface="Segoe UI" panose="020B0502040204020203"/>
              </a:rPr>
              <a:t>.</a:t>
            </a:r>
            <a:endParaRPr sz="2175">
              <a:latin typeface="Segoe UI" panose="020B0502040204020203"/>
              <a:cs typeface="Segoe UI" panose="020B0502040204020203"/>
            </a:endParaRPr>
          </a:p>
          <a:p>
            <a:pPr marL="755650" lvl="1" indent="-2857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175" b="1" spc="-5" dirty="0">
                <a:latin typeface="Segoe UI" panose="020B0502040204020203"/>
                <a:cs typeface="Segoe UI" panose="020B0502040204020203"/>
              </a:rPr>
              <a:t>InnerException</a:t>
            </a:r>
            <a:r>
              <a:rPr sz="2175" b="1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–</a:t>
            </a:r>
            <a:r>
              <a:rPr sz="2175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exception</a:t>
            </a:r>
            <a:r>
              <a:rPr sz="2175" spc="5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caused</a:t>
            </a:r>
            <a:r>
              <a:rPr sz="2175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175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current</a:t>
            </a:r>
            <a:r>
              <a:rPr sz="2175" spc="3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10" dirty="0">
                <a:latin typeface="Segoe UI" panose="020B0502040204020203"/>
                <a:cs typeface="Segoe UI" panose="020B0502040204020203"/>
              </a:rPr>
              <a:t>exception</a:t>
            </a:r>
            <a:r>
              <a:rPr sz="2175" spc="35" dirty="0">
                <a:latin typeface="Segoe UI" panose="020B0502040204020203"/>
                <a:cs typeface="Segoe UI" panose="020B0502040204020203"/>
              </a:rPr>
              <a:t> </a:t>
            </a:r>
            <a:r>
              <a:rPr sz="2175" spc="-5" dirty="0">
                <a:latin typeface="Segoe UI" panose="020B0502040204020203"/>
                <a:cs typeface="Segoe UI" panose="020B0502040204020203"/>
              </a:rPr>
              <a:t>(if </a:t>
            </a:r>
            <a:r>
              <a:rPr sz="2175" dirty="0">
                <a:latin typeface="Segoe UI" panose="020B0502040204020203"/>
                <a:cs typeface="Segoe UI" panose="020B0502040204020203"/>
              </a:rPr>
              <a:t>any)</a:t>
            </a:r>
            <a:r>
              <a:rPr lang="en-IN" sz="2175" dirty="0">
                <a:latin typeface="Segoe UI" panose="020B0502040204020203"/>
                <a:cs typeface="Segoe UI" panose="020B0502040204020203"/>
              </a:rPr>
              <a:t>.</a:t>
            </a:r>
            <a:endParaRPr lang="en-IN" sz="2175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886" y="467696"/>
            <a:ext cx="7788910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435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Handling</a:t>
            </a:r>
            <a:r>
              <a:rPr sz="4355" b="1" spc="-8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435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Exceptions</a:t>
            </a:r>
            <a:r>
              <a:rPr lang="en-IN" sz="435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(conti..)</a:t>
            </a:r>
            <a:endParaRPr lang="en-IN" sz="4355" b="1" spc="-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3"/>
          <p:cNvSpPr txBox="1"/>
          <p:nvPr/>
        </p:nvSpPr>
        <p:spPr>
          <a:xfrm>
            <a:off x="1567195" y="1338723"/>
            <a:ext cx="4687379" cy="15703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static</a:t>
            </a:r>
            <a:r>
              <a:rPr b="1" spc="-3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void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Main(string[]</a:t>
            </a:r>
            <a:r>
              <a:rPr b="1" spc="-3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args)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1945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512445" marR="5080">
              <a:lnSpc>
                <a:spcPts val="1940"/>
              </a:lnSpc>
              <a:spcBef>
                <a:spcPts val="14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string</a:t>
            </a:r>
            <a:r>
              <a:rPr b="1" spc="-3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s</a:t>
            </a:r>
            <a:r>
              <a:rPr b="1" spc="-2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=</a:t>
            </a:r>
            <a:r>
              <a:rPr b="1" spc="-3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Console.ReadLine();</a:t>
            </a:r>
            <a:r>
              <a:rPr b="1" spc="-97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b="1" spc="-975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512445" marR="5080">
              <a:lnSpc>
                <a:spcPts val="1940"/>
              </a:lnSpc>
              <a:spcBef>
                <a:spcPts val="14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try</a:t>
            </a:r>
            <a:r>
              <a:rPr lang="en-IN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 lang="en-IN" b="1" spc="-5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512445" marR="5080">
              <a:lnSpc>
                <a:spcPts val="1940"/>
              </a:lnSpc>
              <a:spcBef>
                <a:spcPts val="140"/>
              </a:spcBef>
            </a:pP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512445">
              <a:lnSpc>
                <a:spcPts val="1920"/>
              </a:lnSpc>
            </a:pP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873651" y="2433865"/>
            <a:ext cx="1656540" cy="28892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int.Parse(s);</a:t>
            </a:r>
            <a:endParaRPr b="1" spc="-5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002605" y="2756304"/>
            <a:ext cx="7791310" cy="1285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lang="en-IN" b="1" dirty="0">
                <a:latin typeface="Calibri Light" panose="020F0302020204030204" charset="0"/>
                <a:cs typeface="Calibri Light" panose="020F0302020204030204" charset="0"/>
              </a:rPr>
              <a:t>        </a:t>
            </a: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1945"/>
              </a:lnSpc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catch</a:t>
            </a:r>
            <a:r>
              <a:rPr b="1" spc="-6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(Exception)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1945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514985">
              <a:lnSpc>
                <a:spcPts val="1945"/>
              </a:lnSpc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Console.WriteLine("Can</a:t>
            </a:r>
            <a:r>
              <a:rPr b="1" spc="-2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not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parse</a:t>
            </a:r>
            <a:r>
              <a:rPr b="1" spc="-1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the</a:t>
            </a:r>
            <a:r>
              <a:rPr b="1" spc="-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number!");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2050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163354" y="3951507"/>
            <a:ext cx="2908629" cy="5378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catch</a:t>
            </a:r>
            <a:r>
              <a:rPr b="1" spc="-7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(FormatException)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2050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438240" y="4342207"/>
            <a:ext cx="5664240" cy="5784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1" spc="-5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Console.WriteLine("Invalid</a:t>
            </a:r>
            <a:r>
              <a:rPr b="1" spc="-35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integer</a:t>
            </a:r>
            <a:r>
              <a:rPr b="1" spc="-3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number!");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2163101" y="4961767"/>
            <a:ext cx="4827910" cy="787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1945"/>
              </a:lnSpc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catch</a:t>
            </a:r>
            <a:r>
              <a:rPr b="1" spc="-7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(OverflowException)</a:t>
            </a:r>
            <a:r>
              <a:rPr lang="en-IN" b="1" spc="-5" dirty="0">
                <a:latin typeface="Calibri Light" panose="020F0302020204030204" charset="0"/>
                <a:cs typeface="Calibri Light" panose="020F0302020204030204" charset="0"/>
              </a:rPr>
              <a:t>{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514985">
              <a:lnSpc>
                <a:spcPts val="2055"/>
              </a:lnSpc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Console.WriteLine(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567195" y="5867144"/>
            <a:ext cx="7350525" cy="7867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wrap="square" lIns="0" tIns="12695" rIns="0" bIns="0" rtlCol="0">
            <a:spAutoFit/>
          </a:bodyPr>
          <a:p>
            <a:pPr marL="1516380">
              <a:lnSpc>
                <a:spcPts val="2050"/>
              </a:lnSpc>
              <a:spcBef>
                <a:spcPts val="100"/>
              </a:spcBef>
            </a:pP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"The</a:t>
            </a:r>
            <a:r>
              <a:rPr b="1" spc="-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number</a:t>
            </a:r>
            <a:r>
              <a:rPr b="1" spc="-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is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too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big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to</a:t>
            </a:r>
            <a:r>
              <a:rPr b="1" spc="-2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fit</a:t>
            </a:r>
            <a:r>
              <a:rPr b="1" spc="-1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in</a:t>
            </a: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b="1" spc="-5" dirty="0">
                <a:latin typeface="Calibri Light" panose="020F0302020204030204" charset="0"/>
                <a:cs typeface="Calibri Light" panose="020F0302020204030204" charset="0"/>
              </a:rPr>
              <a:t>int!!");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512445">
              <a:lnSpc>
                <a:spcPts val="1945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  <a:p>
            <a:pPr marL="12700">
              <a:lnSpc>
                <a:spcPts val="2050"/>
              </a:lnSpc>
            </a:pPr>
            <a:r>
              <a:rPr b="1" dirty="0">
                <a:latin typeface="Calibri Light" panose="020F0302020204030204" charset="0"/>
                <a:cs typeface="Calibri Light" panose="020F0302020204030204" charset="0"/>
              </a:rPr>
              <a:t>}</a:t>
            </a:r>
            <a:endParaRPr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09216" y="381683"/>
            <a:ext cx="4505325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55" b="1" spc="-1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Find</a:t>
            </a:r>
            <a:r>
              <a:rPr sz="4355" b="1" spc="-3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4355" b="1" spc="-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the</a:t>
            </a:r>
            <a:r>
              <a:rPr sz="4355" b="1" spc="-3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4355" b="1" spc="-1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Mistake</a:t>
            </a:r>
            <a:endParaRPr lang="en-US" sz="4355"/>
          </a:p>
        </p:txBody>
      </p:sp>
      <p:sp>
        <p:nvSpPr>
          <p:cNvPr id="2" name="Rounded Rectangular Callout 1"/>
          <p:cNvSpPr/>
          <p:nvPr/>
        </p:nvSpPr>
        <p:spPr>
          <a:xfrm>
            <a:off x="6990715" y="1788160"/>
            <a:ext cx="3399155" cy="609600"/>
          </a:xfrm>
          <a:prstGeom prst="wedgeRoundRectCallout">
            <a:avLst>
              <a:gd name="adj1" fmla="val -107500"/>
              <a:gd name="adj2" fmla="val 151875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This should be last</a:t>
            </a:r>
            <a:endParaRPr kumimoji="0" lang="en-I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235315" y="3745865"/>
            <a:ext cx="3399155" cy="595630"/>
          </a:xfrm>
          <a:prstGeom prst="wedgeRoundRectCallout">
            <a:avLst>
              <a:gd name="adj1" fmla="val -125453"/>
              <a:gd name="adj2" fmla="val -46410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Unreachable code</a:t>
            </a:r>
            <a:endParaRPr kumimoji="0" lang="en-I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653020" y="5655310"/>
            <a:ext cx="3399155" cy="610870"/>
          </a:xfrm>
          <a:prstGeom prst="wedgeRoundRectCallout">
            <a:avLst>
              <a:gd name="adj1" fmla="val -125453"/>
              <a:gd name="adj2" fmla="val -46410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Unreachable code</a:t>
            </a:r>
            <a:endParaRPr kumimoji="0" lang="en-I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2561671" y="3569895"/>
            <a:ext cx="1690886" cy="9283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We can throw 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our own 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exceptions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95975" y="1711053"/>
            <a:ext cx="2017890" cy="11524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Throw keyword used 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Throw new 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Throwable_Subclass;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64060" y="5241835"/>
            <a:ext cx="2047096" cy="1154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The user-defined 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exception classes 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must inherit from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Exception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27236" y="5260616"/>
            <a:ext cx="2075063" cy="1065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Example: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throw new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37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ArithmetucException();</a:t>
            </a: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79822" y="3516086"/>
            <a:ext cx="1744858" cy="10965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Exception must be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the ultimate base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class for all 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5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exceptions in C#</a:t>
            </a:r>
            <a:endParaRPr lang="en-IN" altLang="zh-CN" sz="1405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25993" y="3517317"/>
            <a:ext cx="1214166" cy="1141976"/>
          </a:xfrm>
          <a:prstGeom prst="ellipse">
            <a:avLst/>
          </a:prstGeom>
          <a:solidFill>
            <a:srgbClr val="FFE185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2" tIns="45715" rIns="91432" bIns="45715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 </a:t>
            </a:r>
            <a:endParaRPr kumimoji="0" lang="en-IN" altLang="zh-CN" sz="140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5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Exception</a:t>
            </a:r>
            <a:endParaRPr kumimoji="0" lang="en-IN" altLang="zh-CN" sz="1405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5450214" y="2929103"/>
            <a:ext cx="109212" cy="509869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Down Arrow 30"/>
          <p:cNvSpPr/>
          <p:nvPr/>
        </p:nvSpPr>
        <p:spPr>
          <a:xfrm rot="5400000">
            <a:off x="4494824" y="3778880"/>
            <a:ext cx="109212" cy="509869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6474813" y="3754751"/>
            <a:ext cx="109212" cy="509869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1560000">
            <a:off x="4930194" y="4695760"/>
            <a:ext cx="109212" cy="509869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20520000">
            <a:off x="6041348" y="4695760"/>
            <a:ext cx="109212" cy="509869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2" tIns="45715" rIns="91432" bIns="45715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0556" y="467696"/>
            <a:ext cx="8075295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5" b="1" spc="-10" dirty="0">
                <a:solidFill>
                  <a:schemeClr val="bg2">
                    <a:lumMod val="75000"/>
                  </a:schemeClr>
                </a:solidFill>
                <a:sym typeface="+mn-ea"/>
              </a:rPr>
              <a:t>Throwing</a:t>
            </a:r>
            <a:r>
              <a:rPr sz="4355" b="1" spc="-25" dirty="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sz="4355" b="1" spc="-10" dirty="0">
                <a:solidFill>
                  <a:schemeClr val="bg2">
                    <a:lumMod val="75000"/>
                  </a:schemeClr>
                </a:solidFill>
                <a:sym typeface="+mn-ea"/>
              </a:rPr>
              <a:t>our </a:t>
            </a:r>
            <a:r>
              <a:rPr sz="4355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own</a:t>
            </a:r>
            <a:r>
              <a:rPr sz="4355" b="1" spc="-20" dirty="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sz="4355" b="1" spc="-5" dirty="0">
                <a:solidFill>
                  <a:schemeClr val="bg2">
                    <a:lumMod val="75000"/>
                  </a:schemeClr>
                </a:solidFill>
                <a:sym typeface="+mn-ea"/>
              </a:rPr>
              <a:t>Exceptions</a:t>
            </a:r>
            <a:endParaRPr lang="en-US" sz="4355" b="1" spc="-5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3484</Words>
  <Application>WPS Presentation</Application>
  <PresentationFormat>Widescreen</PresentationFormat>
  <Paragraphs>269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Microsoft Sans Serif</vt:lpstr>
      <vt:lpstr>Segoe UI</vt:lpstr>
      <vt:lpstr>Consolas</vt:lpstr>
      <vt:lpstr>Calibri</vt:lpstr>
      <vt:lpstr>Microsoft YaHei</vt:lpstr>
      <vt:lpstr>Arial Unicode MS</vt:lpstr>
      <vt:lpstr>Arial Black</vt:lpstr>
      <vt:lpstr>Calibri Light</vt:lpstr>
      <vt:lpstr>Corbel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7</cp:revision>
  <dcterms:created xsi:type="dcterms:W3CDTF">2022-05-20T07:06:00Z</dcterms:created>
  <dcterms:modified xsi:type="dcterms:W3CDTF">2022-05-25T10:26:09Z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C9A3B006499247968FBE6FC2C6EAEFF5</vt:lpwstr>
  </property>
  <property fmtid="{D5CDD505-2E9C-101B-9397-08002B2CF9AE}" pid="3" name="KSOProductBuildVer">
    <vt:lpwstr>1033-11.2.0.10451</vt:lpwstr>
  </property>
</Properties>
</file>