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3"/>
    <p:sldId id="258" r:id="rId4"/>
    <p:sldId id="260" r:id="rId5"/>
    <p:sldId id="264" r:id="rId6"/>
    <p:sldId id="265" r:id="rId7"/>
    <p:sldId id="312" r:id="rId8"/>
    <p:sldId id="267" r:id="rId9"/>
    <p:sldId id="332" r:id="rId10"/>
    <p:sldId id="306" r:id="rId11"/>
    <p:sldId id="313" r:id="rId12"/>
    <p:sldId id="289" r:id="rId13"/>
    <p:sldId id="308" r:id="rId14"/>
    <p:sldId id="333" r:id="rId15"/>
    <p:sldId id="334" r:id="rId16"/>
    <p:sldId id="292" r:id="rId17"/>
    <p:sldId id="314" r:id="rId18"/>
    <p:sldId id="294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media" Target="../media/media2.mp3"/><Relationship Id="rId5" Type="http://schemas.openxmlformats.org/officeDocument/2006/relationships/audio" Target="../media/media2.mp3"/><Relationship Id="rId4" Type="http://schemas.openxmlformats.org/officeDocument/2006/relationships/image" Target="../media/image3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microsoft.com/office/2007/relationships/media" Target="../media/media24.mp3"/><Relationship Id="rId7" Type="http://schemas.openxmlformats.org/officeDocument/2006/relationships/audio" Target="../media/media24.mp3"/><Relationship Id="rId6" Type="http://schemas.microsoft.com/office/2007/relationships/media" Target="../media/media23.mp3"/><Relationship Id="rId5" Type="http://schemas.openxmlformats.org/officeDocument/2006/relationships/audio" Target="../media/media23.mp3"/><Relationship Id="rId4" Type="http://schemas.openxmlformats.org/officeDocument/2006/relationships/image" Target="../media/image3.png"/><Relationship Id="rId3" Type="http://schemas.microsoft.com/office/2007/relationships/media" Target="../media/media22.mp3"/><Relationship Id="rId2" Type="http://schemas.openxmlformats.org/officeDocument/2006/relationships/audio" Target="../media/media22.mp3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../media/media25.mp3"/><Relationship Id="rId1" Type="http://schemas.openxmlformats.org/officeDocument/2006/relationships/audio" Target="../media/media25.mp3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microsoft.com/office/2007/relationships/media" Target="../media/media26.mp3"/><Relationship Id="rId2" Type="http://schemas.openxmlformats.org/officeDocument/2006/relationships/audio" Target="../media/media26.mp3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../media/media27.mp3"/><Relationship Id="rId1" Type="http://schemas.openxmlformats.org/officeDocument/2006/relationships/audio" Target="../media/media27.mp3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media" Target="../media/media27.mp3"/><Relationship Id="rId4" Type="http://schemas.openxmlformats.org/officeDocument/2006/relationships/audio" Target="../media/media27.mp3"/><Relationship Id="rId3" Type="http://schemas.openxmlformats.org/officeDocument/2006/relationships/image" Target="../media/image3.png"/><Relationship Id="rId2" Type="http://schemas.microsoft.com/office/2007/relationships/media" Target="../media/media28.mp3"/><Relationship Id="rId1" Type="http://schemas.openxmlformats.org/officeDocument/2006/relationships/audio" Target="../media/media28.mp3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microsoft.com/office/2007/relationships/media" Target="../media/media29.mp3"/><Relationship Id="rId1" Type="http://schemas.openxmlformats.org/officeDocument/2006/relationships/audio" Target="../media/media29.mp3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media" Target="../media/media30.mp3"/><Relationship Id="rId3" Type="http://schemas.openxmlformats.org/officeDocument/2006/relationships/audio" Target="../media/media30.mp3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microsoft.com/office/2007/relationships/media" Target="../media/media31.mp3"/><Relationship Id="rId1" Type="http://schemas.openxmlformats.org/officeDocument/2006/relationships/audio" Target="../media/media31.mp3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../media/media32.mp3"/><Relationship Id="rId1" Type="http://schemas.openxmlformats.org/officeDocument/2006/relationships/audio" Target="../media/media32.mp3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media" Target="../media/media4.mp3"/><Relationship Id="rId5" Type="http://schemas.openxmlformats.org/officeDocument/2006/relationships/audio" Target="../media/media4.mp3"/><Relationship Id="rId4" Type="http://schemas.openxmlformats.org/officeDocument/2006/relationships/image" Target="../media/image3.png"/><Relationship Id="rId3" Type="http://schemas.microsoft.com/office/2007/relationships/media" Target="../media/media3.mp3"/><Relationship Id="rId2" Type="http://schemas.openxmlformats.org/officeDocument/2006/relationships/audio" Target="../media/media3.mp3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audio" Target="../media/media8.mp3"/><Relationship Id="rId8" Type="http://schemas.microsoft.com/office/2007/relationships/media" Target="../media/media7.mp3"/><Relationship Id="rId7" Type="http://schemas.openxmlformats.org/officeDocument/2006/relationships/audio" Target="../media/media7.mp3"/><Relationship Id="rId6" Type="http://schemas.microsoft.com/office/2007/relationships/media" Target="../media/media6.mp3"/><Relationship Id="rId5" Type="http://schemas.openxmlformats.org/officeDocument/2006/relationships/audio" Target="../media/media6.mp3"/><Relationship Id="rId4" Type="http://schemas.openxmlformats.org/officeDocument/2006/relationships/image" Target="../media/image3.png"/><Relationship Id="rId3" Type="http://schemas.microsoft.com/office/2007/relationships/media" Target="../media/media5.mp3"/><Relationship Id="rId2" Type="http://schemas.openxmlformats.org/officeDocument/2006/relationships/audio" Target="../media/media5.mp3"/><Relationship Id="rId11" Type="http://schemas.openxmlformats.org/officeDocument/2006/relationships/slideLayout" Target="../slideLayouts/slideLayout4.xml"/><Relationship Id="rId10" Type="http://schemas.microsoft.com/office/2007/relationships/media" Target="../media/media8.mp3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microsoft.com/office/2007/relationships/media" Target="../media/media10.mp3"/><Relationship Id="rId7" Type="http://schemas.openxmlformats.org/officeDocument/2006/relationships/audio" Target="../media/media10.mp3"/><Relationship Id="rId6" Type="http://schemas.openxmlformats.org/officeDocument/2006/relationships/image" Target="../media/image3.png"/><Relationship Id="rId5" Type="http://schemas.microsoft.com/office/2007/relationships/media" Target="../media/media9.mp3"/><Relationship Id="rId4" Type="http://schemas.openxmlformats.org/officeDocument/2006/relationships/audio" Target="../media/media9.mp3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microsoft.com/office/2007/relationships/media" Target="../media/media13.mp3"/><Relationship Id="rId7" Type="http://schemas.openxmlformats.org/officeDocument/2006/relationships/audio" Target="../media/media13.mp3"/><Relationship Id="rId6" Type="http://schemas.microsoft.com/office/2007/relationships/media" Target="../media/media12.mp3"/><Relationship Id="rId5" Type="http://schemas.openxmlformats.org/officeDocument/2006/relationships/audio" Target="../media/media12.mp3"/><Relationship Id="rId4" Type="http://schemas.openxmlformats.org/officeDocument/2006/relationships/image" Target="../media/image3.png"/><Relationship Id="rId3" Type="http://schemas.microsoft.com/office/2007/relationships/media" Target="../media/media11.mp3"/><Relationship Id="rId2" Type="http://schemas.openxmlformats.org/officeDocument/2006/relationships/audio" Target="../media/media11.mp3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media" Target="../media/media15.mp3"/><Relationship Id="rId4" Type="http://schemas.openxmlformats.org/officeDocument/2006/relationships/audio" Target="../media/media15.mp3"/><Relationship Id="rId3" Type="http://schemas.openxmlformats.org/officeDocument/2006/relationships/image" Target="../media/image3.png"/><Relationship Id="rId2" Type="http://schemas.microsoft.com/office/2007/relationships/media" Target="../media/media14.mp3"/><Relationship Id="rId1" Type="http://schemas.openxmlformats.org/officeDocument/2006/relationships/audio" Target="../media/media14.mp3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../media/media16.mp3"/><Relationship Id="rId1" Type="http://schemas.openxmlformats.org/officeDocument/2006/relationships/audio" Target="../media/media16.mp3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media" Target="../media/media19.mp3"/><Relationship Id="rId6" Type="http://schemas.openxmlformats.org/officeDocument/2006/relationships/audio" Target="../media/media19.mp3"/><Relationship Id="rId5" Type="http://schemas.microsoft.com/office/2007/relationships/media" Target="../media/media18.mp3"/><Relationship Id="rId4" Type="http://schemas.openxmlformats.org/officeDocument/2006/relationships/audio" Target="../media/media18.mp3"/><Relationship Id="rId3" Type="http://schemas.openxmlformats.org/officeDocument/2006/relationships/image" Target="../media/image3.png"/><Relationship Id="rId2" Type="http://schemas.microsoft.com/office/2007/relationships/media" Target="../media/media17.mp3"/><Relationship Id="rId1" Type="http://schemas.openxmlformats.org/officeDocument/2006/relationships/audio" Target="../media/media17.mp3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media" Target="../media/media21.mp3"/><Relationship Id="rId4" Type="http://schemas.openxmlformats.org/officeDocument/2006/relationships/audio" Target="../media/media21.mp3"/><Relationship Id="rId3" Type="http://schemas.openxmlformats.org/officeDocument/2006/relationships/image" Target="../media/image3.png"/><Relationship Id="rId2" Type="http://schemas.microsoft.com/office/2007/relationships/media" Target="../media/media20.mp3"/><Relationship Id="rId1" Type="http://schemas.openxmlformats.org/officeDocument/2006/relationships/audio" Target="../media/media20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1-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670" y="279400"/>
            <a:ext cx="11631295" cy="6299200"/>
          </a:xfrm>
          <a:prstGeom prst="rect">
            <a:avLst/>
          </a:prstGeom>
        </p:spPr>
      </p:pic>
      <p:pic>
        <p:nvPicPr>
          <p:cNvPr id="6" name="1651842386553-voicemaker.in-speech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44555" y="6510020"/>
            <a:ext cx="355600" cy="313690"/>
          </a:xfrm>
          <a:prstGeom prst="rect">
            <a:avLst/>
          </a:prstGeom>
        </p:spPr>
      </p:pic>
      <p:pic>
        <p:nvPicPr>
          <p:cNvPr id="7" name="1651842525076-voicemaker.in-speech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H="1">
            <a:off x="11557000" y="6546850"/>
            <a:ext cx="165100" cy="27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880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" dur="787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0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-48895" y="3201035"/>
          <a:ext cx="12240895" cy="365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3735"/>
                <a:gridCol w="6487160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3200" b="0">
                          <a:solidFill>
                            <a:schemeClr val="tx1"/>
                          </a:solidFill>
                        </a:rPr>
                        <a:t>Constructor</a:t>
                      </a:r>
                      <a:endParaRPr lang="en-IN" alt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3200" b="0">
                          <a:solidFill>
                            <a:schemeClr val="tx1"/>
                          </a:solidFill>
                        </a:rPr>
                        <a:t>Destructor</a:t>
                      </a:r>
                      <a:endParaRPr lang="en-IN" alt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72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500"/>
                        <a:t>Used to initialize an instance of a class</a:t>
                      </a:r>
                      <a:endParaRPr lang="en-IN" altLang="en-US" sz="250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500"/>
                        <a:t>Used to delete or destroy the objects </a:t>
                      </a:r>
                      <a:endParaRPr lang="en-IN" altLang="en-US" sz="250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500"/>
                        <a:t>Invokes when Class instance created</a:t>
                      </a:r>
                      <a:endParaRPr lang="en-IN" altLang="en-US" sz="250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500"/>
                        <a:t>Invokes when instance is destroyed</a:t>
                      </a:r>
                      <a:endParaRPr lang="en-IN" altLang="en-US" sz="250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500"/>
                        <a:t>memory allocation</a:t>
                      </a:r>
                      <a:endParaRPr lang="en-IN" altLang="en-US" sz="250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500"/>
                        <a:t>Releases the memory</a:t>
                      </a:r>
                      <a:endParaRPr lang="en-IN" altLang="en-US" sz="250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500"/>
                        <a:t>Overloang is possible</a:t>
                      </a:r>
                      <a:endParaRPr lang="en-IN" altLang="en-US" sz="250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500"/>
                        <a:t>Overloading is not allowed</a:t>
                      </a:r>
                      <a:endParaRPr lang="en-IN" altLang="en-US" sz="250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56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500"/>
                        <a:t>They are allowed to have arguments</a:t>
                      </a:r>
                      <a:endParaRPr lang="en-IN" altLang="en-US" sz="250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500"/>
                        <a:t>No arguments can be passed in a destructor</a:t>
                      </a:r>
                      <a:endParaRPr lang="en-IN" altLang="en-US" sz="250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500"/>
                        <a:t>same name as the class</a:t>
                      </a:r>
                      <a:endParaRPr lang="en-IN" altLang="en-US" sz="250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500"/>
                        <a:t>starts with a tilde(~)</a:t>
                      </a:r>
                      <a:endParaRPr lang="en-IN" altLang="en-US" sz="250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pic>
        <p:nvPicPr>
          <p:cNvPr id="7" name="Content Placeholder 6" descr="Screenshot (298)"/>
          <p:cNvPicPr>
            <a:picLocks noChangeAspect="1"/>
          </p:cNvPicPr>
          <p:nvPr>
            <p:ph idx="1"/>
          </p:nvPr>
        </p:nvPicPr>
        <p:blipFill>
          <a:blip r:embed="rId1"/>
          <a:srcRect l="3825" t="15306" r="3856" b="20412"/>
          <a:stretch>
            <a:fillRect/>
          </a:stretch>
        </p:blipFill>
        <p:spPr>
          <a:xfrm>
            <a:off x="3067685" y="100330"/>
            <a:ext cx="9124315" cy="3100705"/>
          </a:xfrm>
          <a:prstGeom prst="rect">
            <a:avLst/>
          </a:prstGeom>
        </p:spPr>
      </p:pic>
      <p:pic>
        <p:nvPicPr>
          <p:cNvPr id="4" name="1651839382203-voicemaker.in-speech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37035" y="6464300"/>
            <a:ext cx="495300" cy="495300"/>
          </a:xfrm>
          <a:prstGeom prst="rect">
            <a:avLst/>
          </a:prstGeom>
        </p:spPr>
      </p:pic>
      <p:pic>
        <p:nvPicPr>
          <p:cNvPr id="5" name="1651839493371-voicemaker.in-speech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37035" y="6464300"/>
            <a:ext cx="495300" cy="495300"/>
          </a:xfrm>
          <a:prstGeom prst="rect">
            <a:avLst/>
          </a:prstGeom>
        </p:spPr>
      </p:pic>
      <p:pic>
        <p:nvPicPr>
          <p:cNvPr id="6" name="1651839549026-voicemaker.in-speech">
            <a:hlinkClick r:id="" action="ppaction://media"/>
          </p:cNvPr>
          <p:cNvPicPr/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37035" y="6464300"/>
            <a:ext cx="4953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39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" dur="1207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2" dur="10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3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14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>
                <p:cTn id="15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225" y="389890"/>
            <a:ext cx="2790825" cy="875030"/>
          </a:xfrm>
        </p:spPr>
        <p:txBody>
          <a:bodyPr/>
          <a:p>
            <a:r>
              <a:rPr lang="en-IN" altLang="en-US" b="1"/>
              <a:t>Interface</a:t>
            </a:r>
            <a:endParaRPr lang="en-IN" altLang="en-US" b="1"/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408305" y="2015490"/>
            <a:ext cx="6490335" cy="3446780"/>
          </a:xfrm>
        </p:spPr>
        <p:txBody>
          <a:bodyPr>
            <a:normAutofit/>
          </a:bodyPr>
          <a:p>
            <a:pPr marL="584200" lvl="1" indent="-34290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</a:pPr>
            <a:r>
              <a:rPr sz="2000" dirty="0">
                <a:cs typeface="+mn-lt"/>
                <a:sym typeface="+mn-ea"/>
              </a:rPr>
              <a:t>An</a:t>
            </a:r>
            <a:r>
              <a:rPr sz="2000" spc="-15" dirty="0">
                <a:cs typeface="+mn-lt"/>
                <a:sym typeface="+mn-ea"/>
              </a:rPr>
              <a:t> </a:t>
            </a:r>
            <a:r>
              <a:rPr sz="2000" dirty="0">
                <a:cs typeface="+mn-lt"/>
                <a:sym typeface="+mn-ea"/>
              </a:rPr>
              <a:t>interface</a:t>
            </a:r>
            <a:r>
              <a:rPr sz="2000" spc="-15" dirty="0">
                <a:cs typeface="+mn-lt"/>
                <a:sym typeface="+mn-ea"/>
              </a:rPr>
              <a:t> </a:t>
            </a:r>
            <a:r>
              <a:rPr sz="2000" dirty="0">
                <a:cs typeface="+mn-lt"/>
                <a:sym typeface="+mn-ea"/>
              </a:rPr>
              <a:t>is</a:t>
            </a:r>
            <a:r>
              <a:rPr sz="2000" spc="-20" dirty="0">
                <a:cs typeface="+mn-lt"/>
                <a:sym typeface="+mn-ea"/>
              </a:rPr>
              <a:t> </a:t>
            </a:r>
            <a:r>
              <a:rPr sz="2000" dirty="0">
                <a:cs typeface="+mn-lt"/>
                <a:sym typeface="+mn-ea"/>
              </a:rPr>
              <a:t>a</a:t>
            </a:r>
            <a:r>
              <a:rPr sz="2000" spc="-20" dirty="0">
                <a:cs typeface="+mn-lt"/>
                <a:sym typeface="+mn-ea"/>
              </a:rPr>
              <a:t> </a:t>
            </a:r>
            <a:r>
              <a:rPr sz="2000" dirty="0">
                <a:cs typeface="+mn-lt"/>
                <a:sym typeface="+mn-ea"/>
              </a:rPr>
              <a:t>type</a:t>
            </a:r>
            <a:r>
              <a:rPr lang="en-IN" sz="2000" dirty="0">
                <a:cs typeface="+mn-lt"/>
                <a:sym typeface="+mn-ea"/>
              </a:rPr>
              <a:t> &amp; </a:t>
            </a:r>
            <a:r>
              <a:rPr sz="2000" dirty="0">
                <a:cs typeface="+mn-lt"/>
                <a:sym typeface="+mn-ea"/>
              </a:rPr>
              <a:t>defines</a:t>
            </a:r>
            <a:r>
              <a:rPr sz="2000" spc="-15" dirty="0">
                <a:cs typeface="+mn-lt"/>
                <a:sym typeface="+mn-ea"/>
              </a:rPr>
              <a:t> </a:t>
            </a:r>
            <a:r>
              <a:rPr sz="2000" dirty="0">
                <a:cs typeface="+mn-lt"/>
                <a:sym typeface="+mn-ea"/>
              </a:rPr>
              <a:t>a</a:t>
            </a:r>
            <a:r>
              <a:rPr sz="2000" spc="-15" dirty="0">
                <a:cs typeface="+mn-lt"/>
                <a:sym typeface="+mn-ea"/>
              </a:rPr>
              <a:t> </a:t>
            </a:r>
            <a:r>
              <a:rPr sz="2000" dirty="0">
                <a:cs typeface="+mn-lt"/>
                <a:sym typeface="+mn-ea"/>
              </a:rPr>
              <a:t>contract</a:t>
            </a:r>
            <a:endParaRPr sz="2000" dirty="0">
              <a:cs typeface="+mn-lt"/>
              <a:sym typeface="+mn-ea"/>
            </a:endParaRPr>
          </a:p>
          <a:p>
            <a:pPr marL="584200" lvl="1" indent="-34290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</a:pPr>
            <a:r>
              <a:rPr sz="2000" dirty="0">
                <a:cs typeface="+mn-lt"/>
                <a:sym typeface="+mn-ea"/>
              </a:rPr>
              <a:t>Includes methods, properties, indexers, eventsWhen</a:t>
            </a:r>
            <a:r>
              <a:rPr sz="2000" spc="-10" dirty="0">
                <a:cs typeface="+mn-lt"/>
                <a:sym typeface="+mn-ea"/>
              </a:rPr>
              <a:t> </a:t>
            </a:r>
            <a:r>
              <a:rPr sz="2000" dirty="0">
                <a:cs typeface="+mn-lt"/>
                <a:sym typeface="+mn-ea"/>
              </a:rPr>
              <a:t>a</a:t>
            </a:r>
            <a:r>
              <a:rPr sz="2000" spc="-10" dirty="0">
                <a:cs typeface="+mn-lt"/>
                <a:sym typeface="+mn-ea"/>
              </a:rPr>
              <a:t> </a:t>
            </a:r>
            <a:r>
              <a:rPr sz="2000" dirty="0">
                <a:cs typeface="+mn-lt"/>
                <a:sym typeface="+mn-ea"/>
              </a:rPr>
              <a:t>class</a:t>
            </a:r>
            <a:r>
              <a:rPr sz="2000" spc="-5" dirty="0">
                <a:cs typeface="+mn-lt"/>
                <a:sym typeface="+mn-ea"/>
              </a:rPr>
              <a:t> </a:t>
            </a:r>
            <a:r>
              <a:rPr sz="2000" dirty="0">
                <a:cs typeface="+mn-lt"/>
                <a:sym typeface="+mn-ea"/>
              </a:rPr>
              <a:t>or</a:t>
            </a:r>
            <a:r>
              <a:rPr sz="2000" spc="-10" dirty="0">
                <a:cs typeface="+mn-lt"/>
                <a:sym typeface="+mn-ea"/>
              </a:rPr>
              <a:t> </a:t>
            </a:r>
            <a:r>
              <a:rPr sz="2000" spc="-5" dirty="0">
                <a:cs typeface="+mn-lt"/>
                <a:sym typeface="+mn-ea"/>
              </a:rPr>
              <a:t>struct</a:t>
            </a:r>
            <a:r>
              <a:rPr sz="2000" spc="-10" dirty="0">
                <a:cs typeface="+mn-lt"/>
                <a:sym typeface="+mn-ea"/>
              </a:rPr>
              <a:t> </a:t>
            </a:r>
            <a:r>
              <a:rPr sz="2000" dirty="0">
                <a:cs typeface="+mn-lt"/>
                <a:sym typeface="+mn-ea"/>
              </a:rPr>
              <a:t>implements</a:t>
            </a:r>
            <a:r>
              <a:rPr sz="2000" spc="-10" dirty="0">
                <a:cs typeface="+mn-lt"/>
                <a:sym typeface="+mn-ea"/>
              </a:rPr>
              <a:t> </a:t>
            </a:r>
            <a:r>
              <a:rPr sz="2000" dirty="0">
                <a:cs typeface="+mn-lt"/>
                <a:sym typeface="+mn-ea"/>
              </a:rPr>
              <a:t>an</a:t>
            </a:r>
            <a:r>
              <a:rPr sz="2000" spc="-5" dirty="0">
                <a:cs typeface="+mn-lt"/>
                <a:sym typeface="+mn-ea"/>
              </a:rPr>
              <a:t> </a:t>
            </a:r>
            <a:r>
              <a:rPr sz="2000" dirty="0">
                <a:cs typeface="+mn-lt"/>
                <a:sym typeface="+mn-ea"/>
              </a:rPr>
              <a:t>interface</a:t>
            </a:r>
            <a:r>
              <a:rPr lang="en-IN" sz="2000" dirty="0">
                <a:cs typeface="+mn-lt"/>
                <a:sym typeface="+mn-ea"/>
              </a:rPr>
              <a:t>.</a:t>
            </a:r>
            <a:endParaRPr lang="en-IN" sz="2000" dirty="0">
              <a:cs typeface="+mn-lt"/>
              <a:sym typeface="+mn-ea"/>
            </a:endParaRPr>
          </a:p>
          <a:p>
            <a:pPr marL="584200" lvl="1" indent="-342900">
              <a:lnSpc>
                <a:spcPct val="150000"/>
              </a:lnSpc>
              <a:spcBef>
                <a:spcPts val="175"/>
              </a:spcBef>
              <a:spcAft>
                <a:spcPts val="0"/>
              </a:spcAft>
            </a:pPr>
            <a:r>
              <a:rPr lang="en-IN" sz="2000" dirty="0">
                <a:cs typeface="+mn-lt"/>
                <a:sym typeface="+mn-ea"/>
              </a:rPr>
              <a:t>This </a:t>
            </a:r>
            <a:r>
              <a:rPr sz="2000" dirty="0">
                <a:cs typeface="+mn-lt"/>
                <a:sym typeface="+mn-ea"/>
              </a:rPr>
              <a:t>provide</a:t>
            </a:r>
            <a:r>
              <a:rPr sz="2000" spc="385" dirty="0">
                <a:cs typeface="+mn-lt"/>
                <a:sym typeface="+mn-ea"/>
              </a:rPr>
              <a:t> </a:t>
            </a:r>
            <a:r>
              <a:rPr sz="2000" dirty="0">
                <a:cs typeface="+mn-lt"/>
                <a:sym typeface="+mn-ea"/>
              </a:rPr>
              <a:t>polymorphism</a:t>
            </a:r>
            <a:endParaRPr sz="20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584200" lvl="1" indent="-342900">
              <a:lnSpc>
                <a:spcPct val="150000"/>
              </a:lnSpc>
              <a:spcBef>
                <a:spcPts val="175"/>
              </a:spcBef>
              <a:spcAft>
                <a:spcPts val="0"/>
              </a:spcAft>
            </a:pPr>
            <a:r>
              <a:rPr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Interfaces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can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inherit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from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multiple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interfaces</a:t>
            </a:r>
            <a:endParaRPr sz="20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/>
          </a:p>
        </p:txBody>
      </p:sp>
      <p:sp>
        <p:nvSpPr>
          <p:cNvPr id="10" name="Content Placeholder 7"/>
          <p:cNvSpPr>
            <a:spLocks noGrp="1"/>
          </p:cNvSpPr>
          <p:nvPr/>
        </p:nvSpPr>
        <p:spPr>
          <a:xfrm>
            <a:off x="6898640" y="1438275"/>
            <a:ext cx="4986020" cy="4253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lnSpc>
                <a:spcPct val="100000"/>
              </a:lnSpc>
              <a:spcBef>
                <a:spcPts val="345"/>
              </a:spcBef>
            </a:pPr>
            <a:r>
              <a:rPr lang="en-IN" sz="1700">
                <a:latin typeface="Arial MT"/>
                <a:cs typeface="Arial MT"/>
              </a:rPr>
              <a:t>eg:</a:t>
            </a:r>
            <a:endParaRPr lang="en-IN" sz="1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</a:pPr>
            <a:endParaRPr sz="1700">
              <a:latin typeface="Arial MT"/>
              <a:cs typeface="Arial MT"/>
            </a:endParaRPr>
          </a:p>
          <a:p>
            <a:pPr marL="506095" marR="1684655" lvl="1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interface</a:t>
            </a:r>
            <a:r>
              <a:rPr sz="1700" b="1" spc="-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IControl</a:t>
            </a:r>
            <a:r>
              <a:rPr sz="1700" b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sz="1700" b="1" spc="-1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506095" marR="1684655" lvl="1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{ </a:t>
            </a:r>
            <a:r>
              <a:rPr sz="1700" b="1" spc="-52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sz="1700" b="1" spc="-52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506095" marR="1684655" lvl="1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700" b="1" spc="-525" dirty="0">
                <a:latin typeface="Calibri" panose="020F0502020204030204" charset="0"/>
                <a:cs typeface="Calibri" panose="020F0502020204030204" charset="0"/>
                <a:sym typeface="+mn-ea"/>
              </a:rPr>
              <a:t>	</a:t>
            </a: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void</a:t>
            </a:r>
            <a:r>
              <a:rPr sz="1700" b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Paint();</a:t>
            </a:r>
            <a:endParaRPr sz="1700" b="1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}</a:t>
            </a:r>
            <a:endParaRPr sz="1700" b="1">
              <a:latin typeface="Calibri" panose="020F0502020204030204" charset="0"/>
              <a:cs typeface="Calibri" panose="020F0502020204030204" charset="0"/>
            </a:endParaRPr>
          </a:p>
          <a:p>
            <a:pPr marL="506095" marR="855980" lvl="1" indent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interface IListBox: IControl </a:t>
            </a:r>
            <a:endParaRPr sz="1700" b="1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506095" marR="855980" lvl="1" indent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{ </a:t>
            </a:r>
            <a:r>
              <a:rPr sz="1700" b="1" spc="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sz="1700" b="1" spc="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506095" marR="855980" lvl="1" indent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IN"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	</a:t>
            </a: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void SetItems(string[] items);</a:t>
            </a:r>
            <a:endParaRPr sz="1700" b="1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}</a:t>
            </a:r>
            <a:endParaRPr sz="1700" b="1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interface IComboBox:</a:t>
            </a:r>
            <a:r>
              <a:rPr sz="1700" b="1" spc="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ITextBox,</a:t>
            </a:r>
            <a:r>
              <a:rPr sz="1700" b="1" spc="1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IListBox </a:t>
            </a:r>
            <a:endParaRPr sz="1700" b="1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{</a:t>
            </a:r>
            <a:endParaRPr sz="1700" b="1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sz="1700" b="1" dirty="0">
                <a:latin typeface="Calibri" panose="020F0502020204030204" charset="0"/>
                <a:cs typeface="Calibri" panose="020F0502020204030204" charset="0"/>
                <a:sym typeface="+mn-ea"/>
              </a:rPr>
              <a:t>}</a:t>
            </a:r>
            <a:endParaRPr sz="1700" b="1">
              <a:latin typeface="Calibri" panose="020F0502020204030204" charset="0"/>
              <a:cs typeface="Calibri" panose="020F0502020204030204" charset="0"/>
            </a:endParaRPr>
          </a:p>
          <a:p>
            <a:pPr marL="0" lvl="0" indent="0">
              <a:lnSpc>
                <a:spcPct val="60000"/>
              </a:lnSpc>
              <a:spcAft>
                <a:spcPts val="0"/>
              </a:spcAft>
              <a:buNone/>
            </a:pPr>
            <a:endParaRPr lang="en-US" sz="10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1652421278125-voicemaker.in-speech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490960" y="6035675"/>
            <a:ext cx="4953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94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image (2)"/>
          <p:cNvPicPr>
            <a:picLocks noChangeAspect="1"/>
          </p:cNvPicPr>
          <p:nvPr>
            <p:ph idx="1"/>
          </p:nvPr>
        </p:nvPicPr>
        <p:blipFill>
          <a:blip r:embed="rId1"/>
          <a:srcRect t="12750" b="13713"/>
          <a:stretch>
            <a:fillRect/>
          </a:stretch>
        </p:blipFill>
        <p:spPr>
          <a:xfrm>
            <a:off x="0" y="99695"/>
            <a:ext cx="12192635" cy="6758940"/>
          </a:xfrm>
          <a:prstGeom prst="rect">
            <a:avLst/>
          </a:prstGeom>
        </p:spPr>
      </p:pic>
      <p:pic>
        <p:nvPicPr>
          <p:cNvPr id="2" name="1652421687663-voicemaker.in-speech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96700" y="6363335"/>
            <a:ext cx="4953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50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88670" y="513715"/>
            <a:ext cx="2315845" cy="715645"/>
          </a:xfrm>
        </p:spPr>
        <p:txBody>
          <a:bodyPr>
            <a:normAutofit/>
          </a:bodyPr>
          <a:p>
            <a:r>
              <a:rPr lang="en-IN" altLang="en-US" sz="2665" b="1"/>
              <a:t>Sealed Class</a:t>
            </a:r>
            <a:endParaRPr lang="en-IN" altLang="en-US" sz="2665" b="1"/>
          </a:p>
        </p:txBody>
      </p:sp>
      <p:pic>
        <p:nvPicPr>
          <p:cNvPr id="4" name="1651839803362-voicemaker.in-speech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573510" y="6250305"/>
            <a:ext cx="495300" cy="4953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584409" y="1901881"/>
            <a:ext cx="1638878" cy="933417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Using Sealed 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keyword</a:t>
            </a: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04127" y="1774251"/>
            <a:ext cx="1671261" cy="1106766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No name can be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derived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04122" y="4526254"/>
            <a:ext cx="2047168" cy="11543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Declared as a method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 as sealed, declare 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as virtual in its base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class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96461" y="4526258"/>
            <a:ext cx="2014150" cy="106676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Used to restrict the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users from inheriting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the class</a:t>
            </a:r>
            <a:r>
              <a:rPr lang="zh-CN" altLang="en-US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endParaRPr lang="zh-CN" altLang="en-US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76675" y="3172460"/>
            <a:ext cx="1214755" cy="9880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36" tIns="45718" rIns="91436" bIns="45718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Sealed </a:t>
            </a: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Class</a:t>
            </a: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Down Arrow 32"/>
          <p:cNvSpPr/>
          <p:nvPr/>
        </p:nvSpPr>
        <p:spPr>
          <a:xfrm rot="3300000">
            <a:off x="3605544" y="4080489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Down Arrow 33"/>
          <p:cNvSpPr/>
          <p:nvPr/>
        </p:nvSpPr>
        <p:spPr>
          <a:xfrm rot="13800000">
            <a:off x="5219024" y="2785778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Down Arrow 34"/>
          <p:cNvSpPr/>
          <p:nvPr/>
        </p:nvSpPr>
        <p:spPr>
          <a:xfrm rot="18600000">
            <a:off x="5135201" y="4126844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Down Arrow 36"/>
          <p:cNvSpPr/>
          <p:nvPr/>
        </p:nvSpPr>
        <p:spPr>
          <a:xfrm rot="7860000">
            <a:off x="3593477" y="2788953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10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05180" y="421005"/>
            <a:ext cx="2431415" cy="690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2800" b="1">
                <a:latin typeface="+mn-lt"/>
                <a:cs typeface="+mn-lt"/>
              </a:rPr>
              <a:t>Static Class</a:t>
            </a:r>
            <a:endParaRPr lang="en-IN" altLang="en-US" sz="2800" b="1">
              <a:latin typeface="+mn-lt"/>
              <a:cs typeface="+mn-lt"/>
            </a:endParaRPr>
          </a:p>
        </p:txBody>
      </p:sp>
      <p:pic>
        <p:nvPicPr>
          <p:cNvPr id="2" name="1651839832215-voicemaker.in-speech">
            <a:hlinkClick r:id="" action="ppaction://media"/>
          </p:cNvPr>
          <p:cNvPicPr>
            <a:picLocks noChangeAspect="1"/>
          </p:cNvPicPr>
          <p:nvPr>
            <p:ph sz="half" idx="2"/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582400" y="6238875"/>
            <a:ext cx="619125" cy="619125"/>
          </a:xfrm>
          <a:prstGeom prst="rect">
            <a:avLst/>
          </a:prstGeom>
        </p:spPr>
      </p:pic>
      <p:pic>
        <p:nvPicPr>
          <p:cNvPr id="5" name="1651839803362-voicemaker.in-speech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573510" y="6250305"/>
            <a:ext cx="495300" cy="4953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84409" y="1901881"/>
            <a:ext cx="1638878" cy="933417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Using Static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keyword</a:t>
            </a: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04127" y="1774251"/>
            <a:ext cx="1671261" cy="1106766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Can be accessed 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using Classname.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MemberName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04122" y="4526254"/>
            <a:ext cx="2047168" cy="115438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Defined as static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using the static 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modifier keyword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96461" y="4526258"/>
            <a:ext cx="2014150" cy="106676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Cannot be 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instantiated</a:t>
            </a:r>
            <a:r>
              <a:rPr lang="zh-CN" altLang="en-US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endParaRPr lang="zh-CN" altLang="en-US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76675" y="3172460"/>
            <a:ext cx="1214755" cy="9880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36" tIns="45718" rIns="91436" bIns="45718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Static</a:t>
            </a: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Class</a:t>
            </a: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Down Arrow 32"/>
          <p:cNvSpPr/>
          <p:nvPr/>
        </p:nvSpPr>
        <p:spPr>
          <a:xfrm rot="3300000">
            <a:off x="3605544" y="4080489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Down Arrow 33"/>
          <p:cNvSpPr/>
          <p:nvPr/>
        </p:nvSpPr>
        <p:spPr>
          <a:xfrm rot="13800000">
            <a:off x="5219024" y="2785778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Down Arrow 34"/>
          <p:cNvSpPr/>
          <p:nvPr/>
        </p:nvSpPr>
        <p:spPr>
          <a:xfrm rot="18600000">
            <a:off x="5135201" y="4126844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Down Arrow 36"/>
          <p:cNvSpPr/>
          <p:nvPr/>
        </p:nvSpPr>
        <p:spPr>
          <a:xfrm rot="7860000">
            <a:off x="3593477" y="2788953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06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" dur="110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80" y="629285"/>
            <a:ext cx="4031615" cy="748030"/>
          </a:xfrm>
        </p:spPr>
        <p:txBody>
          <a:bodyPr>
            <a:normAutofit fontScale="90000"/>
          </a:bodyPr>
          <a:p>
            <a:r>
              <a:rPr lang="en-IN" altLang="en-US" b="1"/>
              <a:t>Abstract Class</a:t>
            </a:r>
            <a:endParaRPr lang="en-IN" altLang="en-US" b="1"/>
          </a:p>
        </p:txBody>
      </p:sp>
      <p:pic>
        <p:nvPicPr>
          <p:cNvPr id="3" name="1651839922060-voicemaker.in-speech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523980" y="6231255"/>
            <a:ext cx="495300" cy="4953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882224" y="3025831"/>
            <a:ext cx="1638878" cy="933417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Declared with 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keyword abstract</a:t>
            </a: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94682" y="2233356"/>
            <a:ext cx="1671261" cy="1106766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Abstract class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can have abstract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and non-abstract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methods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371465" y="3012440"/>
            <a:ext cx="1833245" cy="100584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It can have 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constructors and 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static  methods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83761" y="4152878"/>
            <a:ext cx="2014150" cy="106676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Cannot be 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instantiated</a:t>
            </a:r>
            <a:r>
              <a:rPr lang="zh-CN" altLang="en-US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endParaRPr lang="zh-CN" altLang="en-US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806825" y="3815715"/>
            <a:ext cx="1279525" cy="13246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36" tIns="45718" rIns="91436" bIns="45718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Abstract</a:t>
            </a: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Class</a:t>
            </a: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26501" y="4232253"/>
            <a:ext cx="2014150" cy="106676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It can have final 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method</a:t>
            </a:r>
            <a:r>
              <a:rPr lang="zh-CN" altLang="en-US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</a:t>
            </a:r>
            <a:endParaRPr lang="zh-CN" altLang="en-US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431540" y="4690745"/>
            <a:ext cx="330200" cy="19748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ight Arrow 8"/>
          <p:cNvSpPr/>
          <p:nvPr/>
        </p:nvSpPr>
        <p:spPr>
          <a:xfrm rot="10620000">
            <a:off x="5160010" y="4650740"/>
            <a:ext cx="330200" cy="19748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Right Arrow 9"/>
          <p:cNvSpPr/>
          <p:nvPr/>
        </p:nvSpPr>
        <p:spPr>
          <a:xfrm rot="2280000">
            <a:off x="3445510" y="3979545"/>
            <a:ext cx="330200" cy="19748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Right Arrow 10"/>
          <p:cNvSpPr/>
          <p:nvPr/>
        </p:nvSpPr>
        <p:spPr>
          <a:xfrm rot="8940000">
            <a:off x="5057775" y="3970020"/>
            <a:ext cx="330200" cy="19748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4281170" y="3467100"/>
            <a:ext cx="330200" cy="19748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96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0" y="410210"/>
            <a:ext cx="3862070" cy="941705"/>
          </a:xfrm>
        </p:spPr>
        <p:txBody>
          <a:bodyPr/>
          <a:p>
            <a:r>
              <a:rPr lang="en-IN" altLang="en-US" sz="4000" b="1"/>
              <a:t>Partial Class</a:t>
            </a:r>
            <a:endParaRPr lang="en-IN" altLang="en-US" sz="4000" b="1"/>
          </a:p>
        </p:txBody>
      </p:sp>
      <p:pic>
        <p:nvPicPr>
          <p:cNvPr id="4" name="Content Placeholder 3" descr="11"/>
          <p:cNvPicPr>
            <a:picLocks noChangeAspect="1"/>
          </p:cNvPicPr>
          <p:nvPr>
            <p:ph sz="half" idx="1"/>
          </p:nvPr>
        </p:nvPicPr>
        <p:blipFill>
          <a:blip r:embed="rId1"/>
          <a:srcRect l="19994"/>
          <a:stretch>
            <a:fillRect/>
          </a:stretch>
        </p:blipFill>
        <p:spPr>
          <a:xfrm>
            <a:off x="1757045" y="3001010"/>
            <a:ext cx="3343275" cy="20002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298440" y="1494155"/>
            <a:ext cx="6893560" cy="21958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indent="0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altLang="en-US" sz="2200" b="1">
                <a:sym typeface="+mn-ea"/>
              </a:rPr>
              <a:t>Partial Class</a:t>
            </a:r>
            <a:endParaRPr lang="en-IN" altLang="en-US" sz="2200" b="1">
              <a:sym typeface="+mn-ea"/>
            </a:endParaRPr>
          </a:p>
          <a:p>
            <a:pPr indent="0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200">
              <a:sym typeface="+mn-ea"/>
            </a:endParaRPr>
          </a:p>
          <a:p>
            <a:pPr marL="285750" indent="-28575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000">
                <a:sym typeface="+mn-ea"/>
              </a:rPr>
              <a:t>M</a:t>
            </a:r>
            <a:r>
              <a:rPr lang="en-US" sz="2000">
                <a:sym typeface="+mn-ea"/>
              </a:rPr>
              <a:t>ust be in the same assembly and namespace.</a:t>
            </a:r>
            <a:endParaRPr lang="en-US" sz="200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 Partial modifier</a:t>
            </a:r>
            <a:r>
              <a:rPr lang="en-IN" altLang="en-US" sz="2000">
                <a:sym typeface="+mn-ea"/>
              </a:rPr>
              <a:t> can</a:t>
            </a:r>
            <a:r>
              <a:rPr lang="en-US" sz="2000">
                <a:sym typeface="+mn-ea"/>
              </a:rPr>
              <a:t> </a:t>
            </a:r>
            <a:r>
              <a:rPr lang="en-IN" altLang="en-US" sz="2000">
                <a:sym typeface="+mn-ea"/>
              </a:rPr>
              <a:t>only appears </a:t>
            </a:r>
            <a:r>
              <a:rPr lang="en-US" sz="2000">
                <a:sym typeface="+mn-ea"/>
              </a:rPr>
              <a:t>before the keywords class, struct, or interface.</a:t>
            </a:r>
            <a:endParaRPr lang="en-US" sz="200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Nested partial types are allowed.</a:t>
            </a:r>
            <a:endParaRPr lang="en-US" sz="2000"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en-IN" altLang="en-US" sz="200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5298440" y="3696335"/>
            <a:ext cx="6893560" cy="2954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altLang="en-US" sz="2200" b="1">
                <a:sym typeface="+mn-ea"/>
              </a:rPr>
              <a:t>Partial Method</a:t>
            </a:r>
            <a:endParaRPr lang="en-US" sz="22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IN" altLang="en-US" sz="1900">
                <a:sym typeface="+mn-ea"/>
              </a:rPr>
              <a:t>M</a:t>
            </a:r>
            <a:r>
              <a:rPr lang="en-US" sz="1900">
                <a:sym typeface="+mn-ea"/>
              </a:rPr>
              <a:t>ust use the partial keyword and must return void.</a:t>
            </a:r>
            <a:endParaRPr lang="en-US" sz="1900"/>
          </a:p>
          <a:p>
            <a:pPr>
              <a:lnSpc>
                <a:spcPct val="100000"/>
              </a:lnSpc>
            </a:pPr>
            <a:r>
              <a:rPr lang="en-IN" altLang="en-US" sz="1900">
                <a:sym typeface="+mn-ea"/>
              </a:rPr>
              <a:t>C</a:t>
            </a:r>
            <a:r>
              <a:rPr lang="en-US" sz="1900">
                <a:sym typeface="+mn-ea"/>
              </a:rPr>
              <a:t>an have in or ref but not out parameters.</a:t>
            </a:r>
            <a:endParaRPr lang="en-US" sz="1900"/>
          </a:p>
          <a:p>
            <a:pPr>
              <a:lnSpc>
                <a:spcPct val="100000"/>
              </a:lnSpc>
            </a:pPr>
            <a:r>
              <a:rPr lang="en-IN" altLang="en-US" sz="1900">
                <a:sym typeface="+mn-ea"/>
              </a:rPr>
              <a:t>I</a:t>
            </a:r>
            <a:r>
              <a:rPr lang="en-US" sz="1900">
                <a:sym typeface="+mn-ea"/>
              </a:rPr>
              <a:t>mplicitly private methods, so cannot be virtual.</a:t>
            </a:r>
            <a:endParaRPr lang="en-US" sz="1900"/>
          </a:p>
          <a:p>
            <a:pPr>
              <a:lnSpc>
                <a:spcPct val="100000"/>
              </a:lnSpc>
            </a:pPr>
            <a:r>
              <a:rPr lang="en-IN" altLang="en-US" sz="1900">
                <a:sym typeface="+mn-ea"/>
              </a:rPr>
              <a:t>C</a:t>
            </a:r>
            <a:r>
              <a:rPr lang="en-US" sz="1900">
                <a:sym typeface="+mn-ea"/>
              </a:rPr>
              <a:t>an be static methods.</a:t>
            </a:r>
            <a:endParaRPr lang="en-US" sz="1900"/>
          </a:p>
          <a:p>
            <a:pPr>
              <a:lnSpc>
                <a:spcPct val="100000"/>
              </a:lnSpc>
            </a:pPr>
            <a:r>
              <a:rPr lang="en-IN" altLang="en-US" sz="1900">
                <a:sym typeface="+mn-ea"/>
              </a:rPr>
              <a:t>C</a:t>
            </a:r>
            <a:r>
              <a:rPr lang="en-US" sz="1900">
                <a:sym typeface="+mn-ea"/>
              </a:rPr>
              <a:t>an be generic.</a:t>
            </a:r>
            <a:endParaRPr lang="en-US" sz="1900"/>
          </a:p>
          <a:p>
            <a:endParaRPr lang="en-US" sz="900"/>
          </a:p>
        </p:txBody>
      </p:sp>
      <p:pic>
        <p:nvPicPr>
          <p:cNvPr id="3" name="Content Placeholder 2" descr="user-icon-with-laptop-computer-male-person-vector-19299833"/>
          <p:cNvPicPr>
            <a:picLocks noChangeAspect="1"/>
          </p:cNvPicPr>
          <p:nvPr>
            <p:ph sz="half" idx="2"/>
          </p:nvPr>
        </p:nvPicPr>
        <p:blipFill>
          <a:blip r:embed="rId2"/>
          <a:srcRect l="15571" t="5312" r="13522" b="12885"/>
          <a:stretch>
            <a:fillRect/>
          </a:stretch>
        </p:blipFill>
        <p:spPr>
          <a:xfrm>
            <a:off x="1058545" y="2993390"/>
            <a:ext cx="698500" cy="870585"/>
          </a:xfrm>
          <a:prstGeom prst="rect">
            <a:avLst/>
          </a:prstGeom>
        </p:spPr>
      </p:pic>
      <p:pic>
        <p:nvPicPr>
          <p:cNvPr id="8" name="Content Placeholder 2" descr="user-icon-with-laptop-computer-male-person-vector-19299833"/>
          <p:cNvPicPr>
            <a:picLocks noChangeAspect="1"/>
          </p:cNvPicPr>
          <p:nvPr/>
        </p:nvPicPr>
        <p:blipFill>
          <a:blip r:embed="rId2"/>
          <a:srcRect l="15571" t="5312" r="13522" b="12885"/>
          <a:stretch>
            <a:fillRect/>
          </a:stretch>
        </p:blipFill>
        <p:spPr>
          <a:xfrm>
            <a:off x="1058545" y="4011295"/>
            <a:ext cx="698500" cy="870585"/>
          </a:xfrm>
          <a:prstGeom prst="rect">
            <a:avLst/>
          </a:prstGeom>
        </p:spPr>
      </p:pic>
      <p:pic>
        <p:nvPicPr>
          <p:cNvPr id="9" name="1651840202151-voicemaker.in-speech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9670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788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3600" b="1"/>
              <a:t>Virtual Methods</a:t>
            </a:r>
            <a:endParaRPr lang="en-IN" altLang="en-US" sz="3600" b="1"/>
          </a:p>
        </p:txBody>
      </p:sp>
      <p:sp>
        <p:nvSpPr>
          <p:cNvPr id="7" name="object 6"/>
          <p:cNvSpPr/>
          <p:nvPr/>
        </p:nvSpPr>
        <p:spPr>
          <a:xfrm>
            <a:off x="1346835" y="5199380"/>
            <a:ext cx="3188335" cy="961390"/>
          </a:xfrm>
          <a:custGeom>
            <a:avLst/>
            <a:gdLst/>
            <a:ahLst/>
            <a:cxnLst/>
            <a:rect l="l" t="t" r="r" b="b"/>
            <a:pathLst>
              <a:path w="2019300" h="447675">
                <a:moveTo>
                  <a:pt x="0" y="0"/>
                </a:moveTo>
                <a:lnTo>
                  <a:pt x="2018963" y="0"/>
                </a:lnTo>
                <a:lnTo>
                  <a:pt x="2018963" y="447219"/>
                </a:lnTo>
                <a:lnTo>
                  <a:pt x="0" y="4472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p>
            <a:pPr marL="469900" marR="5080" lvl="1">
              <a:lnSpc>
                <a:spcPct val="100000"/>
              </a:lnSpc>
              <a:spcBef>
                <a:spcPts val="100"/>
              </a:spcBef>
            </a:pPr>
            <a:endParaRPr lang="en-IN" b="1" spc="-35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469900" marR="5080" lvl="1">
              <a:lnSpc>
                <a:spcPct val="100000"/>
              </a:lnSpc>
              <a:spcBef>
                <a:spcPts val="100"/>
              </a:spcBef>
            </a:pPr>
            <a:r>
              <a:rPr lang="en-IN" b="1" spc="-35" dirty="0">
                <a:latin typeface="Courier New" panose="02070309020205020404"/>
                <a:cs typeface="Courier New" panose="02070309020205020404"/>
                <a:sym typeface="+mn-ea"/>
              </a:rPr>
              <a:t>Pgm</a:t>
            </a:r>
            <a:r>
              <a:rPr b="1" spc="-3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IN" b="1" spc="-35" dirty="0">
                <a:latin typeface="Courier New" panose="02070309020205020404"/>
                <a:cs typeface="Courier New" panose="02070309020205020404"/>
                <a:sym typeface="+mn-ea"/>
              </a:rPr>
              <a:t>p</a:t>
            </a:r>
            <a:r>
              <a:rPr b="1" spc="-2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=</a:t>
            </a:r>
            <a:r>
              <a:rPr b="1" spc="-1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new</a:t>
            </a:r>
            <a:r>
              <a:rPr b="1" spc="-3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IN" b="1" spc="-35" dirty="0">
                <a:latin typeface="Courier New" panose="02070309020205020404"/>
                <a:cs typeface="Courier New" panose="02070309020205020404"/>
                <a:sym typeface="+mn-ea"/>
              </a:rPr>
              <a:t>Pgm</a:t>
            </a:r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(); </a:t>
            </a:r>
            <a:r>
              <a:rPr b="1" spc="-58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f.DoSomething();</a:t>
            </a:r>
            <a:endParaRPr b="1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38200" y="2545080"/>
            <a:ext cx="3945890" cy="21685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41910">
              <a:lnSpc>
                <a:spcPct val="100000"/>
              </a:lnSpc>
              <a:spcBef>
                <a:spcPts val="1080"/>
              </a:spcBef>
            </a:pPr>
            <a:endParaRPr b="1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41910">
              <a:lnSpc>
                <a:spcPct val="100000"/>
              </a:lnSpc>
              <a:spcBef>
                <a:spcPts val="1080"/>
              </a:spcBef>
            </a:pPr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class</a:t>
            </a:r>
            <a:r>
              <a:rPr b="1" spc="-4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IN" b="1" spc="-45" dirty="0">
                <a:latin typeface="Courier New" panose="02070309020205020404"/>
                <a:cs typeface="Courier New" panose="02070309020205020404"/>
                <a:sym typeface="+mn-ea"/>
              </a:rPr>
              <a:t>Pgm</a:t>
            </a:r>
            <a:r>
              <a:rPr b="1" spc="-4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{</a:t>
            </a:r>
            <a:endParaRPr b="1">
              <a:latin typeface="Courier New" panose="02070309020205020404"/>
              <a:cs typeface="Courier New" panose="02070309020205020404"/>
            </a:endParaRPr>
          </a:p>
          <a:p>
            <a:pPr marL="194310">
              <a:lnSpc>
                <a:spcPct val="100000"/>
              </a:lnSpc>
            </a:pPr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public</a:t>
            </a:r>
            <a:r>
              <a:rPr b="1" spc="-2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void</a:t>
            </a:r>
            <a:r>
              <a:rPr b="1" spc="-3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DoSomething(int</a:t>
            </a:r>
            <a:r>
              <a:rPr lang="en-IN" b="1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i)</a:t>
            </a:r>
            <a:r>
              <a:rPr b="1" spc="-1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{</a:t>
            </a:r>
            <a:endParaRPr b="1">
              <a:latin typeface="Courier New" panose="02070309020205020404"/>
              <a:cs typeface="Courier New" panose="02070309020205020404"/>
            </a:endParaRPr>
          </a:p>
          <a:p>
            <a:pPr marL="346710">
              <a:lnSpc>
                <a:spcPct val="100000"/>
              </a:lnSpc>
            </a:pPr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...</a:t>
            </a:r>
            <a:endParaRPr b="1">
              <a:latin typeface="Courier New" panose="02070309020205020404"/>
              <a:cs typeface="Courier New" panose="02070309020205020404"/>
            </a:endParaRPr>
          </a:p>
          <a:p>
            <a:pPr marL="194310">
              <a:lnSpc>
                <a:spcPct val="100000"/>
              </a:lnSpc>
            </a:pPr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r>
              <a:rPr lang="en-IN" b="1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IN" b="1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194310">
              <a:lnSpc>
                <a:spcPct val="100000"/>
              </a:lnSpc>
            </a:pPr>
            <a:endParaRPr lang="en-IN" b="1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pic>
        <p:nvPicPr>
          <p:cNvPr id="3" name="1651840310927-voicemaker.in-speech">
            <a:hlinkClick r:id="" action="ppaction://media"/>
          </p:cNvPr>
          <p:cNvPicPr>
            <a:picLocks noChangeAspect="1"/>
          </p:cNvPicPr>
          <p:nvPr>
            <p:ph sz="half" idx="2"/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318875" y="6160770"/>
            <a:ext cx="619125" cy="6191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886534" y="1822506"/>
            <a:ext cx="1638878" cy="933417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Methods may be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virtual or 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non-virtual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(default)</a:t>
            </a: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663377" y="1663126"/>
            <a:ext cx="1671261" cy="1106766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Non-virtual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methods are not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polymorphic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63430" y="4415155"/>
            <a:ext cx="1670685" cy="115443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Non-virtual 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methods cannot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be abstract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43575" y="4415155"/>
            <a:ext cx="1826260" cy="1066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They cannot be 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overridden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35925" y="3061335"/>
            <a:ext cx="1214755" cy="9880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36" tIns="45718" rIns="91436" bIns="45718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Virtual</a:t>
            </a: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Methods</a:t>
            </a: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Down Arrow 32"/>
          <p:cNvSpPr/>
          <p:nvPr/>
        </p:nvSpPr>
        <p:spPr>
          <a:xfrm rot="3300000">
            <a:off x="7764794" y="3969364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Down Arrow 33"/>
          <p:cNvSpPr/>
          <p:nvPr/>
        </p:nvSpPr>
        <p:spPr>
          <a:xfrm rot="13800000">
            <a:off x="9378274" y="2674653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Down Arrow 34"/>
          <p:cNvSpPr/>
          <p:nvPr/>
        </p:nvSpPr>
        <p:spPr>
          <a:xfrm rot="18600000">
            <a:off x="9294451" y="4015719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Down Arrow 36"/>
          <p:cNvSpPr/>
          <p:nvPr/>
        </p:nvSpPr>
        <p:spPr>
          <a:xfrm rot="7860000">
            <a:off x="7752727" y="2677828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62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160" y="340360"/>
            <a:ext cx="4163695" cy="930275"/>
          </a:xfrm>
        </p:spPr>
        <p:txBody>
          <a:bodyPr/>
          <a:p>
            <a:r>
              <a:rPr lang="en-IN" altLang="en-US" sz="4000" b="1"/>
              <a:t>This Keyword</a:t>
            </a:r>
            <a:endParaRPr lang="en-IN" altLang="en-US" sz="4000" b="1"/>
          </a:p>
        </p:txBody>
      </p:sp>
      <p:sp>
        <p:nvSpPr>
          <p:cNvPr id="4" name="Text Box 3"/>
          <p:cNvSpPr txBox="1"/>
          <p:nvPr/>
        </p:nvSpPr>
        <p:spPr>
          <a:xfrm>
            <a:off x="5576570" y="4916805"/>
            <a:ext cx="3629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203950" y="4389755"/>
            <a:ext cx="5988050" cy="23691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45720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IN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ublic Student(int id, String name, int age, String subject) 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{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this.id = id;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this.name = name;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this.subject = subject;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this.age = age;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}</a:t>
            </a:r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3" name="1651840472018-voicemaker.in-speech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696700" y="6362700"/>
            <a:ext cx="495300" cy="4953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72244" y="1790756"/>
            <a:ext cx="1638878" cy="933417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Predefined 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variable available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 nonstatic</a:t>
            </a: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function members</a:t>
            </a: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35752" y="1663126"/>
            <a:ext cx="1671261" cy="1106766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Static members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of a class/struct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do not have a 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this pointer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35805" y="4415155"/>
            <a:ext cx="1603375" cy="870585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It is also used on 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zh-C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hidden fields</a:t>
            </a:r>
            <a:endParaRPr lang="en-IN" altLang="zh-C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5950" y="4415155"/>
            <a:ext cx="1826260" cy="870585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Represents the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 current instance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400" b="1" smtClean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of a class/struct</a:t>
            </a:r>
            <a:endParaRPr lang="en-IN" sz="1400" b="1" smtClean="0">
              <a:ln>
                <a:noFill/>
              </a:ln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08300" y="3061335"/>
            <a:ext cx="1214755" cy="9880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36" tIns="45718" rIns="91436" bIns="45718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this</a:t>
            </a: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altLang="zh-CN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Down Arrow 32"/>
          <p:cNvSpPr/>
          <p:nvPr/>
        </p:nvSpPr>
        <p:spPr>
          <a:xfrm rot="3300000">
            <a:off x="2637169" y="3969364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Down Arrow 33"/>
          <p:cNvSpPr/>
          <p:nvPr/>
        </p:nvSpPr>
        <p:spPr>
          <a:xfrm rot="13800000">
            <a:off x="4250649" y="2674653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Down Arrow 34"/>
          <p:cNvSpPr/>
          <p:nvPr/>
        </p:nvSpPr>
        <p:spPr>
          <a:xfrm rot="18600000">
            <a:off x="4166826" y="4015719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Down Arrow 36"/>
          <p:cNvSpPr/>
          <p:nvPr/>
        </p:nvSpPr>
        <p:spPr>
          <a:xfrm rot="7860000">
            <a:off x="2625102" y="2677828"/>
            <a:ext cx="109216" cy="509887"/>
          </a:xfrm>
          <a:prstGeom prst="downArrow">
            <a:avLst>
              <a:gd name="adj1" fmla="val 5034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36" tIns="45718" rIns="91436" bIns="45718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84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838200" y="612775"/>
            <a:ext cx="66865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Object</a:t>
            </a:r>
            <a:r>
              <a:rPr sz="3600" b="1" spc="-30" dirty="0"/>
              <a:t> </a:t>
            </a:r>
            <a:r>
              <a:rPr sz="3600" b="1" spc="-5" dirty="0"/>
              <a:t>Oriented</a:t>
            </a:r>
            <a:r>
              <a:rPr sz="3600" b="1" spc="-25" dirty="0"/>
              <a:t> </a:t>
            </a:r>
            <a:r>
              <a:rPr sz="3600" b="1" spc="-10" dirty="0"/>
              <a:t>Programming</a:t>
            </a:r>
            <a:endParaRPr sz="3600" b="1" spc="-10" dirty="0"/>
          </a:p>
        </p:txBody>
      </p:sp>
      <p:sp>
        <p:nvSpPr>
          <p:cNvPr id="7" name="object 3"/>
          <p:cNvSpPr txBox="1"/>
          <p:nvPr/>
        </p:nvSpPr>
        <p:spPr>
          <a:xfrm>
            <a:off x="838200" y="1450340"/>
            <a:ext cx="10340975" cy="1536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marR="12065" indent="-183515" algn="just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Char char="◦"/>
              <a:tabLst>
                <a:tab pos="196215" algn="l"/>
              </a:tabLst>
            </a:pPr>
            <a:r>
              <a:rPr sz="2400" spc="-5" dirty="0">
                <a:latin typeface="Segoe UI" panose="020B0502040204020203"/>
                <a:cs typeface="Segoe UI" panose="020B0502040204020203"/>
              </a:rPr>
              <a:t>C# </a:t>
            </a:r>
            <a:r>
              <a:rPr sz="2400" dirty="0">
                <a:latin typeface="Segoe UI" panose="020B0502040204020203"/>
                <a:cs typeface="Segoe UI" panose="020B0502040204020203"/>
              </a:rPr>
              <a:t>is 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an true </a:t>
            </a:r>
            <a:r>
              <a:rPr lang="en-IN" sz="2400" spc="-5" dirty="0">
                <a:latin typeface="Segoe UI" panose="020B0502040204020203"/>
                <a:cs typeface="Segoe UI" panose="020B0502040204020203"/>
              </a:rPr>
              <a:t>O</a:t>
            </a:r>
            <a:r>
              <a:rPr sz="2400" spc="-5" dirty="0">
                <a:latin typeface="Segoe UI" panose="020B0502040204020203"/>
                <a:cs typeface="Segoe UI" panose="020B0502040204020203"/>
              </a:rPr>
              <a:t>bject oriented language based on classes</a:t>
            </a:r>
            <a:endParaRPr sz="2400" spc="-5" dirty="0">
              <a:latin typeface="Segoe UI" panose="020B0502040204020203"/>
              <a:cs typeface="Segoe UI" panose="020B0502040204020203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52525"/>
              </a:buClr>
              <a:buFont typeface="Microsoft Sans Serif" panose="020B0604020202020204"/>
              <a:buChar char="◦"/>
              <a:tabLst>
                <a:tab pos="196215" algn="l"/>
              </a:tabLst>
            </a:pPr>
            <a:r>
              <a:rPr lang="en-IN" sz="2400" dirty="0">
                <a:latin typeface="Segoe UI" panose="020B0502040204020203"/>
                <a:cs typeface="Segoe UI" panose="020B0502040204020203"/>
              </a:rPr>
              <a:t>O</a:t>
            </a:r>
            <a:r>
              <a:rPr sz="2400" dirty="0">
                <a:latin typeface="Segoe UI" panose="020B0502040204020203"/>
                <a:cs typeface="Segoe UI" panose="020B0502040204020203"/>
              </a:rPr>
              <a:t>bject is an entity that has state and behavior</a:t>
            </a:r>
            <a:endParaRPr sz="2400" dirty="0">
              <a:latin typeface="Segoe UI" panose="020B0502040204020203"/>
              <a:cs typeface="Segoe UI" panose="020B0502040204020203"/>
            </a:endParaRPr>
          </a:p>
          <a:p>
            <a:pPr marL="195580" indent="-183515" algn="just">
              <a:lnSpc>
                <a:spcPct val="150000"/>
              </a:lnSpc>
              <a:spcBef>
                <a:spcPts val="89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6215" algn="l"/>
              </a:tabLst>
            </a:pPr>
            <a:endParaRPr lang="en-IN" sz="2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Content Placeholder 8" descr="Screenshot (313)"/>
          <p:cNvPicPr>
            <a:picLocks noChangeAspect="1"/>
          </p:cNvPicPr>
          <p:nvPr>
            <p:ph idx="1"/>
          </p:nvPr>
        </p:nvPicPr>
        <p:blipFill>
          <a:blip r:embed="rId1"/>
          <a:srcRect l="8525" t="23873" r="17271" b="7588"/>
          <a:stretch>
            <a:fillRect/>
          </a:stretch>
        </p:blipFill>
        <p:spPr>
          <a:xfrm>
            <a:off x="1830070" y="2316480"/>
            <a:ext cx="8685530" cy="4511040"/>
          </a:xfrm>
          <a:prstGeom prst="rect">
            <a:avLst/>
          </a:prstGeom>
        </p:spPr>
      </p:pic>
      <p:pic>
        <p:nvPicPr>
          <p:cNvPr id="4" name="1651842564193-voicemaker.in-speech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73510" y="6167755"/>
            <a:ext cx="495300" cy="495300"/>
          </a:xfrm>
          <a:prstGeom prst="rect">
            <a:avLst/>
          </a:prstGeom>
        </p:spPr>
      </p:pic>
      <p:pic>
        <p:nvPicPr>
          <p:cNvPr id="5" name="1651842637125-voicemaker.in-speech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88140" y="6283325"/>
            <a:ext cx="280670" cy="379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6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" dur="133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0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92150" y="645160"/>
            <a:ext cx="59239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Encapsulation</a:t>
            </a:r>
            <a:r>
              <a:rPr lang="en-IN" sz="3600" b="1" dirty="0"/>
              <a:t>/Data Hiding</a:t>
            </a:r>
            <a:endParaRPr lang="en-IN" sz="3600" b="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ph sz="half" idx="1"/>
          </p:nvPr>
        </p:nvGraphicFramePr>
        <p:xfrm>
          <a:off x="809625" y="2538095"/>
          <a:ext cx="6322695" cy="3714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685"/>
                <a:gridCol w="5033010"/>
              </a:tblGrid>
              <a:tr h="862330">
                <a:tc>
                  <a:txBody>
                    <a:bodyPr/>
                    <a:p>
                      <a:pPr marL="27940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Modifier</a:t>
                      </a:r>
                      <a:endParaRPr sz="1800" b="1" spc="-5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635" algn="l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lang="en-IN" sz="1800" b="1" spc="-5" dirty="0">
                          <a:latin typeface="Segoe UI" panose="020B0502040204020203"/>
                          <a:cs typeface="Segoe UI" panose="020B0502040204020203"/>
                        </a:rPr>
                        <a:t>    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Description</a:t>
                      </a:r>
                      <a:endParaRPr sz="1800" b="1" spc="-5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07365">
                <a:tc>
                  <a:txBody>
                    <a:bodyPr/>
                    <a:p>
                      <a:pPr marL="1524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public</a:t>
                      </a:r>
                      <a:endParaRPr sz="1800" b="1" spc="-5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952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marL="762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en-IN" sz="1800" b="1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accessible</a:t>
                      </a:r>
                      <a:r>
                        <a:rPr sz="1800" b="1" spc="-2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for</a:t>
                      </a:r>
                      <a:r>
                        <a:rPr sz="1800" b="1" spc="-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all</a:t>
                      </a:r>
                      <a:r>
                        <a:rPr sz="1800" b="1" spc="-2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dirty="0">
                          <a:latin typeface="Segoe UI" panose="020B0502040204020203"/>
                          <a:cs typeface="Segoe UI" panose="020B0502040204020203"/>
                        </a:rPr>
                        <a:t>classes</a:t>
                      </a:r>
                      <a:endParaRPr sz="1800" b="1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952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508000">
                <a:tc>
                  <a:txBody>
                    <a:bodyPr/>
                    <a:p>
                      <a:pPr marL="1524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spc="-10" dirty="0">
                          <a:latin typeface="Segoe UI" panose="020B0502040204020203"/>
                          <a:cs typeface="Segoe UI" panose="020B0502040204020203"/>
                        </a:rPr>
                        <a:t>private</a:t>
                      </a:r>
                      <a:endParaRPr sz="1800" b="1" spc="-10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952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762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en-IN" sz="1800" b="1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only</a:t>
                      </a:r>
                      <a:r>
                        <a:rPr sz="1800" b="1" spc="-2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accessible</a:t>
                      </a:r>
                      <a:r>
                        <a:rPr sz="1800" b="1" spc="-2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within</a:t>
                      </a:r>
                      <a:r>
                        <a:rPr sz="1800" b="1" spc="-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the</a:t>
                      </a:r>
                      <a:r>
                        <a:rPr sz="1800" b="1" spc="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dirty="0">
                          <a:latin typeface="Segoe UI" panose="020B0502040204020203"/>
                          <a:cs typeface="Segoe UI" panose="020B0502040204020203"/>
                        </a:rPr>
                        <a:t>same</a:t>
                      </a:r>
                      <a:r>
                        <a:rPr sz="1800" b="1" spc="-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dirty="0">
                          <a:latin typeface="Segoe UI" panose="020B0502040204020203"/>
                          <a:cs typeface="Segoe UI" panose="020B0502040204020203"/>
                        </a:rPr>
                        <a:t>class</a:t>
                      </a:r>
                      <a:endParaRPr sz="1800" b="1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952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18210">
                <a:tc>
                  <a:txBody>
                    <a:bodyPr/>
                    <a:p>
                      <a:pPr marL="1524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spc="-10" dirty="0">
                          <a:latin typeface="Segoe UI" panose="020B0502040204020203"/>
                          <a:cs typeface="Segoe UI" panose="020B0502040204020203"/>
                        </a:rPr>
                        <a:t>protected</a:t>
                      </a:r>
                      <a:endParaRPr sz="1800" b="1" spc="-10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952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marL="76200" marR="11068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en-IN" sz="1800" b="1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accessible within the </a:t>
                      </a:r>
                      <a:r>
                        <a:rPr sz="1800" b="1" dirty="0">
                          <a:latin typeface="Segoe UI" panose="020B0502040204020203"/>
                          <a:cs typeface="Segoe UI" panose="020B0502040204020203"/>
                        </a:rPr>
                        <a:t>same class,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or in </a:t>
                      </a:r>
                      <a:r>
                        <a:rPr sz="1800" b="1" dirty="0">
                          <a:latin typeface="Segoe UI" panose="020B0502040204020203"/>
                          <a:cs typeface="Segoe UI" panose="020B0502040204020203"/>
                        </a:rPr>
                        <a:t>a class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that is </a:t>
                      </a:r>
                      <a:r>
                        <a:rPr lang="en-IN" sz="1800" b="1" spc="-5" dirty="0">
                          <a:latin typeface="Segoe UI" panose="020B0502040204020203"/>
                          <a:cs typeface="Segoe UI" panose="020B0502040204020203"/>
                        </a:rPr>
                        <a:t>inherited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spc="-10" dirty="0">
                          <a:latin typeface="Segoe UI" panose="020B0502040204020203"/>
                          <a:cs typeface="Segoe UI" panose="020B0502040204020203"/>
                        </a:rPr>
                        <a:t>from</a:t>
                      </a:r>
                      <a:r>
                        <a:rPr sz="1800" b="1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that</a:t>
                      </a:r>
                      <a:r>
                        <a:rPr sz="1800" b="1" spc="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dirty="0">
                          <a:latin typeface="Segoe UI" panose="020B0502040204020203"/>
                          <a:cs typeface="Segoe UI" panose="020B0502040204020203"/>
                        </a:rPr>
                        <a:t>class.</a:t>
                      </a:r>
                      <a:endParaRPr sz="1800" b="1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952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895985">
                <a:tc>
                  <a:txBody>
                    <a:bodyPr/>
                    <a:p>
                      <a:pPr marL="1524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internal</a:t>
                      </a:r>
                      <a:endParaRPr sz="1800" b="1" spc="-5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952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76200" marR="8813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en-IN" sz="1800" b="1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only accessible within its own </a:t>
                      </a:r>
                      <a:r>
                        <a:rPr sz="1800" b="1" spc="-15" dirty="0">
                          <a:latin typeface="Segoe UI" panose="020B0502040204020203"/>
                          <a:cs typeface="Segoe UI" panose="020B0502040204020203"/>
                        </a:rPr>
                        <a:t>assembly,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but </a:t>
                      </a:r>
                      <a:r>
                        <a:rPr sz="1800" b="1" dirty="0">
                          <a:latin typeface="Segoe UI" panose="020B0502040204020203"/>
                          <a:cs typeface="Segoe UI" panose="020B0502040204020203"/>
                        </a:rPr>
                        <a:t>not </a:t>
                      </a:r>
                      <a:r>
                        <a:rPr sz="1800" b="1" spc="-10" dirty="0">
                          <a:latin typeface="Segoe UI" panose="020B0502040204020203"/>
                          <a:cs typeface="Segoe UI" panose="020B0502040204020203"/>
                        </a:rPr>
                        <a:t>from</a:t>
                      </a:r>
                      <a:r>
                        <a:rPr lang="en-IN" sz="1800" b="1" spc="-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800" b="1" spc="-5" dirty="0">
                          <a:latin typeface="Segoe UI" panose="020B0502040204020203"/>
                          <a:cs typeface="Segoe UI" panose="020B0502040204020203"/>
                        </a:rPr>
                        <a:t>another </a:t>
                      </a:r>
                      <a:r>
                        <a:rPr sz="1800" b="1" spc="-15" dirty="0">
                          <a:latin typeface="Segoe UI" panose="020B0502040204020203"/>
                          <a:cs typeface="Segoe UI" panose="020B0502040204020203"/>
                        </a:rPr>
                        <a:t>assembly.</a:t>
                      </a:r>
                      <a:endParaRPr sz="1800" b="1" dirty="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952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993140" y="1644650"/>
            <a:ext cx="7595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" panose="020B0502040204020203"/>
                <a:cs typeface="Segoe UI" panose="020B0502040204020203"/>
                <a:sym typeface="+mn-ea"/>
              </a:rPr>
              <a:t>H</a:t>
            </a:r>
            <a:r>
              <a:rPr sz="2400" dirty="0">
                <a:latin typeface="Segoe UI" panose="020B0502040204020203"/>
                <a:cs typeface="Segoe UI" panose="020B0502040204020203"/>
                <a:sym typeface="+mn-ea"/>
              </a:rPr>
              <a:t>ide</a:t>
            </a:r>
            <a:r>
              <a:rPr lang="en-IN" sz="240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  <a:sym typeface="+mn-ea"/>
              </a:rPr>
              <a:t>the</a:t>
            </a:r>
            <a:r>
              <a:rPr lang="en-IN" sz="240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  <a:sym typeface="+mn-ea"/>
              </a:rPr>
              <a:t>in</a:t>
            </a:r>
            <a:r>
              <a:rPr sz="2400" spc="-30" dirty="0">
                <a:latin typeface="Segoe UI" panose="020B0502040204020203"/>
                <a:cs typeface="Segoe UI" panose="020B0502040204020203"/>
                <a:sym typeface="+mn-ea"/>
              </a:rPr>
              <a:t>t</a:t>
            </a:r>
            <a:r>
              <a:rPr sz="2400" dirty="0">
                <a:latin typeface="Segoe UI" panose="020B0502040204020203"/>
                <a:cs typeface="Segoe UI" panose="020B0502040204020203"/>
                <a:sym typeface="+mn-ea"/>
              </a:rPr>
              <a:t>e</a:t>
            </a:r>
            <a:r>
              <a:rPr sz="2400" spc="5" dirty="0">
                <a:latin typeface="Segoe UI" panose="020B0502040204020203"/>
                <a:cs typeface="Segoe UI" panose="020B0502040204020203"/>
                <a:sym typeface="+mn-ea"/>
              </a:rPr>
              <a:t>r</a:t>
            </a:r>
            <a:r>
              <a:rPr sz="2400" dirty="0">
                <a:latin typeface="Segoe UI" panose="020B0502040204020203"/>
                <a:cs typeface="Segoe UI" panose="020B0502040204020203"/>
                <a:sym typeface="+mn-ea"/>
              </a:rPr>
              <a:t>n</a:t>
            </a:r>
            <a:r>
              <a:rPr sz="2400" spc="5" dirty="0">
                <a:latin typeface="Segoe UI" panose="020B0502040204020203"/>
                <a:cs typeface="Segoe UI" panose="020B0502040204020203"/>
                <a:sym typeface="+mn-ea"/>
              </a:rPr>
              <a:t>a</a:t>
            </a:r>
            <a:r>
              <a:rPr sz="2400" dirty="0">
                <a:latin typeface="Segoe UI" panose="020B0502040204020203"/>
                <a:cs typeface="Segoe UI" panose="020B0502040204020203"/>
                <a:sym typeface="+mn-ea"/>
              </a:rPr>
              <a:t>l</a:t>
            </a:r>
            <a:r>
              <a:rPr lang="en-IN" sz="240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  <a:sym typeface="+mn-ea"/>
              </a:rPr>
              <a:t>d</a:t>
            </a:r>
            <a:r>
              <a:rPr sz="2400" spc="5" dirty="0">
                <a:latin typeface="Segoe UI" panose="020B0502040204020203"/>
                <a:cs typeface="Segoe UI" panose="020B0502040204020203"/>
                <a:sym typeface="+mn-ea"/>
              </a:rPr>
              <a:t>e</a:t>
            </a:r>
            <a:r>
              <a:rPr sz="2400" dirty="0">
                <a:latin typeface="Segoe UI" panose="020B0502040204020203"/>
                <a:cs typeface="Segoe UI" panose="020B0502040204020203"/>
                <a:sym typeface="+mn-ea"/>
              </a:rPr>
              <a:t>tails</a:t>
            </a:r>
            <a:r>
              <a:rPr lang="en-IN" sz="240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400" spc="-55" dirty="0">
                <a:latin typeface="Segoe UI" panose="020B0502040204020203"/>
                <a:cs typeface="Segoe UI" panose="020B0502040204020203"/>
                <a:sym typeface="+mn-ea"/>
              </a:rPr>
              <a:t>o</a:t>
            </a:r>
            <a:r>
              <a:rPr sz="2400" dirty="0">
                <a:latin typeface="Segoe UI" panose="020B0502040204020203"/>
                <a:cs typeface="Segoe UI" panose="020B0502040204020203"/>
                <a:sym typeface="+mn-ea"/>
              </a:rPr>
              <a:t>f</a:t>
            </a:r>
            <a:r>
              <a:rPr lang="en-IN" sz="240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  <a:sym typeface="+mn-ea"/>
              </a:rPr>
              <a:t>an</a:t>
            </a:r>
            <a:r>
              <a:rPr lang="en-IN" sz="240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  <a:sym typeface="+mn-ea"/>
              </a:rPr>
              <a:t>object</a:t>
            </a:r>
            <a:r>
              <a:rPr lang="en-IN" sz="240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400" dirty="0">
                <a:latin typeface="Segoe UI" panose="020B0502040204020203"/>
                <a:cs typeface="Segoe UI" panose="020B0502040204020203"/>
                <a:sym typeface="+mn-ea"/>
              </a:rPr>
              <a:t>f</a:t>
            </a:r>
            <a:r>
              <a:rPr sz="2400" spc="-30" dirty="0">
                <a:latin typeface="Segoe UI" panose="020B0502040204020203"/>
                <a:cs typeface="Segoe UI" panose="020B0502040204020203"/>
                <a:sym typeface="+mn-ea"/>
              </a:rPr>
              <a:t>r</a:t>
            </a:r>
            <a:r>
              <a:rPr sz="2400" dirty="0">
                <a:latin typeface="Segoe UI" panose="020B0502040204020203"/>
                <a:cs typeface="Segoe UI" panose="020B0502040204020203"/>
                <a:sym typeface="+mn-ea"/>
              </a:rPr>
              <a:t>om</a:t>
            </a:r>
            <a:r>
              <a:rPr lang="en-IN" sz="240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2400" spc="-5" dirty="0">
                <a:latin typeface="Segoe UI" panose="020B0502040204020203"/>
                <a:cs typeface="Segoe UI" panose="020B0502040204020203"/>
                <a:sym typeface="+mn-ea"/>
              </a:rPr>
              <a:t>its </a:t>
            </a:r>
            <a:r>
              <a:rPr sz="2400" dirty="0">
                <a:latin typeface="Segoe UI" panose="020B0502040204020203"/>
                <a:cs typeface="Segoe UI" panose="020B0502040204020203"/>
                <a:sym typeface="+mn-ea"/>
              </a:rPr>
              <a:t>users</a:t>
            </a:r>
            <a:endParaRPr lang="en-US" sz="2400"/>
          </a:p>
        </p:txBody>
      </p:sp>
      <p:pic>
        <p:nvPicPr>
          <p:cNvPr id="5" name="object 3"/>
          <p:cNvPicPr>
            <a:picLocks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7327265" y="2538095"/>
            <a:ext cx="4739005" cy="3250565"/>
          </a:xfrm>
          <a:prstGeom prst="rect">
            <a:avLst/>
          </a:prstGeom>
        </p:spPr>
      </p:pic>
      <p:pic>
        <p:nvPicPr>
          <p:cNvPr id="4" name="1651842816028-voicemaker.in-speech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41430" y="6221730"/>
            <a:ext cx="495300" cy="495300"/>
          </a:xfrm>
          <a:prstGeom prst="rect">
            <a:avLst/>
          </a:prstGeom>
        </p:spPr>
      </p:pic>
      <p:pic>
        <p:nvPicPr>
          <p:cNvPr id="7" name="1651842963703-voicemaker.in-speech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41430" y="6221730"/>
            <a:ext cx="495300" cy="495300"/>
          </a:xfrm>
          <a:prstGeom prst="rect">
            <a:avLst/>
          </a:prstGeom>
        </p:spPr>
      </p:pic>
      <p:pic>
        <p:nvPicPr>
          <p:cNvPr id="8" name="1651843039097-voicemaker.in-speech">
            <a:hlinkClick r:id="" action="ppaction://media"/>
          </p:cNvPr>
          <p:cNvPicPr/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41430" y="6250305"/>
            <a:ext cx="495300" cy="495300"/>
          </a:xfrm>
          <a:prstGeom prst="rect">
            <a:avLst/>
          </a:prstGeom>
        </p:spPr>
      </p:pic>
      <p:pic>
        <p:nvPicPr>
          <p:cNvPr id="9" name="1651843215876-voicemaker.in-speech">
            <a:hlinkClick r:id="" action="ppaction://media"/>
          </p:cNvPr>
          <p:cNvPicPr/>
          <p:nvPr>
            <a:audi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41430" y="6266180"/>
            <a:ext cx="4953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35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" dur="180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2" dur="631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95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5" dur="1593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17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>
                <p:cTn id="18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>
                <p:cTn id="19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854710" y="424180"/>
            <a:ext cx="27051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Inheritance</a:t>
            </a:r>
            <a:endParaRPr sz="3600" b="1" spc="-5" dirty="0"/>
          </a:p>
        </p:txBody>
      </p:sp>
      <p:pic>
        <p:nvPicPr>
          <p:cNvPr id="56" name="Content Placeholder 55" descr="Screenshot (291)"/>
          <p:cNvPicPr>
            <a:picLocks noChangeAspect="1"/>
          </p:cNvPicPr>
          <p:nvPr>
            <p:ph sz="half" idx="1"/>
          </p:nvPr>
        </p:nvPicPr>
        <p:blipFill>
          <a:blip r:embed="rId1"/>
          <a:srcRect l="4002" t="53307" r="83793" b="6754"/>
          <a:stretch>
            <a:fillRect/>
          </a:stretch>
        </p:blipFill>
        <p:spPr>
          <a:xfrm>
            <a:off x="1217930" y="3753485"/>
            <a:ext cx="1353820" cy="2305685"/>
          </a:xfrm>
          <a:prstGeom prst="rect">
            <a:avLst/>
          </a:prstGeom>
        </p:spPr>
      </p:pic>
      <p:pic>
        <p:nvPicPr>
          <p:cNvPr id="59" name="Picture 58" descr="Screenshot (292)"/>
          <p:cNvPicPr>
            <a:picLocks noChangeAspect="1"/>
          </p:cNvPicPr>
          <p:nvPr/>
        </p:nvPicPr>
        <p:blipFill>
          <a:blip r:embed="rId2"/>
          <a:srcRect l="26010" t="53354" r="64094" b="23587"/>
          <a:stretch>
            <a:fillRect/>
          </a:stretch>
        </p:blipFill>
        <p:spPr>
          <a:xfrm>
            <a:off x="7068185" y="3673475"/>
            <a:ext cx="1828800" cy="2211070"/>
          </a:xfrm>
          <a:prstGeom prst="rect">
            <a:avLst/>
          </a:prstGeom>
        </p:spPr>
      </p:pic>
      <p:pic>
        <p:nvPicPr>
          <p:cNvPr id="61" name="Content Placeholder 60" descr="Screenshot (291)"/>
          <p:cNvPicPr>
            <a:picLocks noChangeAspect="1"/>
          </p:cNvPicPr>
          <p:nvPr>
            <p:ph sz="half" idx="2"/>
          </p:nvPr>
        </p:nvPicPr>
        <p:blipFill>
          <a:blip r:embed="rId1"/>
          <a:srcRect t="20624" r="1114" b="50730"/>
          <a:stretch>
            <a:fillRect/>
          </a:stretch>
        </p:blipFill>
        <p:spPr>
          <a:xfrm>
            <a:off x="1038225" y="1311275"/>
            <a:ext cx="10521950" cy="2041525"/>
          </a:xfrm>
          <a:prstGeom prst="rect">
            <a:avLst/>
          </a:prstGeom>
        </p:spPr>
      </p:pic>
      <p:sp>
        <p:nvSpPr>
          <p:cNvPr id="63" name="Text Box 62"/>
          <p:cNvSpPr txBox="1"/>
          <p:nvPr/>
        </p:nvSpPr>
        <p:spPr>
          <a:xfrm>
            <a:off x="968375" y="6051550"/>
            <a:ext cx="5641975" cy="934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95580" indent="-182880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r>
              <a:rPr lang="en-IN" spc="-5" dirty="0">
                <a:latin typeface="Segoe UI" panose="020B0502040204020203"/>
                <a:cs typeface="Segoe UI" panose="020B0502040204020203"/>
                <a:sym typeface="+mn-ea"/>
              </a:rPr>
              <a:t>B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uild</a:t>
            </a:r>
            <a:r>
              <a:rPr spc="2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new</a:t>
            </a:r>
            <a:r>
              <a:rPr spc="1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classes</a:t>
            </a:r>
            <a:r>
              <a:rPr spc="2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using</a:t>
            </a:r>
            <a:r>
              <a:rPr spc="1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the</a:t>
            </a:r>
            <a:r>
              <a:rPr spc="2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existing</a:t>
            </a:r>
            <a:r>
              <a:rPr spc="5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class</a:t>
            </a:r>
            <a:r>
              <a:rPr spc="20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pc="-5" dirty="0">
                <a:latin typeface="Segoe UI" panose="020B0502040204020203"/>
                <a:cs typeface="Segoe UI" panose="020B0502040204020203"/>
                <a:sym typeface="+mn-ea"/>
              </a:rPr>
              <a:t>definitions.</a:t>
            </a:r>
            <a:endParaRPr spc="-5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195580" indent="-182880">
              <a:lnSpc>
                <a:spcPct val="150000"/>
              </a:lnSpc>
              <a:spcBef>
                <a:spcPts val="9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5580" algn="l"/>
              </a:tabLst>
            </a:pPr>
            <a:endParaRPr lang="en-IN" altLang="en-US"/>
          </a:p>
        </p:txBody>
      </p:sp>
      <p:pic>
        <p:nvPicPr>
          <p:cNvPr id="35" name="Picture 34" descr="Screenshot (316)"/>
          <p:cNvPicPr>
            <a:picLocks noChangeAspect="1"/>
          </p:cNvPicPr>
          <p:nvPr/>
        </p:nvPicPr>
        <p:blipFill>
          <a:blip r:embed="rId3"/>
          <a:srcRect l="23005" t="55114" r="42219" b="15648"/>
          <a:stretch>
            <a:fillRect/>
          </a:stretch>
        </p:blipFill>
        <p:spPr>
          <a:xfrm>
            <a:off x="2804795" y="3779520"/>
            <a:ext cx="4239895" cy="2004060"/>
          </a:xfrm>
          <a:prstGeom prst="rect">
            <a:avLst/>
          </a:prstGeom>
        </p:spPr>
      </p:pic>
      <p:pic>
        <p:nvPicPr>
          <p:cNvPr id="36" name="Picture 35" descr="Screenshot (316)"/>
          <p:cNvPicPr>
            <a:picLocks noChangeAspect="1"/>
          </p:cNvPicPr>
          <p:nvPr/>
        </p:nvPicPr>
        <p:blipFill>
          <a:blip r:embed="rId3"/>
          <a:srcRect l="74016" t="53919" r="3250" b="18056"/>
          <a:stretch>
            <a:fillRect/>
          </a:stretch>
        </p:blipFill>
        <p:spPr>
          <a:xfrm>
            <a:off x="8896985" y="3673475"/>
            <a:ext cx="2771775" cy="1920875"/>
          </a:xfrm>
          <a:prstGeom prst="rect">
            <a:avLst/>
          </a:prstGeom>
        </p:spPr>
      </p:pic>
      <p:pic>
        <p:nvPicPr>
          <p:cNvPr id="2" name="1651843946690-voicemaker.in-speech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08410" y="6059170"/>
            <a:ext cx="495300" cy="495300"/>
          </a:xfrm>
          <a:prstGeom prst="rect">
            <a:avLst/>
          </a:prstGeom>
        </p:spPr>
      </p:pic>
      <p:pic>
        <p:nvPicPr>
          <p:cNvPr id="3" name="1651844075481-voicemaker.in-speech">
            <a:hlinkClick r:id="" action="ppaction://media"/>
          </p:cNvPr>
          <p:cNvPicPr/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0175" y="6059170"/>
            <a:ext cx="4953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82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" dur="171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09600" y="530225"/>
            <a:ext cx="40443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/>
              <a:t>Polymorphism</a:t>
            </a:r>
            <a:endParaRPr sz="3600" b="1" spc="-20" dirty="0"/>
          </a:p>
        </p:txBody>
      </p:sp>
      <p:sp>
        <p:nvSpPr>
          <p:cNvPr id="5" name="object 3"/>
          <p:cNvSpPr txBox="1"/>
          <p:nvPr/>
        </p:nvSpPr>
        <p:spPr>
          <a:xfrm>
            <a:off x="807085" y="1254760"/>
            <a:ext cx="7926705" cy="166814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p>
            <a:pPr marL="195580" indent="-183515">
              <a:lnSpc>
                <a:spcPct val="150000"/>
              </a:lnSpc>
              <a:spcBef>
                <a:spcPts val="197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6215" algn="l"/>
              </a:tabLst>
            </a:pPr>
            <a:r>
              <a:rPr sz="2700" spc="-15" dirty="0">
                <a:latin typeface="Segoe UI" panose="020B0502040204020203"/>
                <a:cs typeface="Segoe UI" panose="020B0502040204020203"/>
              </a:rPr>
              <a:t>Polymorphism</a:t>
            </a:r>
            <a:r>
              <a:rPr sz="27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700" spc="-5" dirty="0">
                <a:latin typeface="Segoe UI" panose="020B0502040204020203"/>
                <a:cs typeface="Segoe UI" panose="020B0502040204020203"/>
              </a:rPr>
              <a:t>means</a:t>
            </a:r>
            <a:r>
              <a:rPr sz="27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700" dirty="0">
                <a:latin typeface="Segoe UI" panose="020B0502040204020203"/>
                <a:cs typeface="Segoe UI" panose="020B0502040204020203"/>
              </a:rPr>
              <a:t>“One</a:t>
            </a:r>
            <a:r>
              <a:rPr sz="27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2700" spc="-5" dirty="0">
                <a:latin typeface="Segoe UI" panose="020B0502040204020203"/>
                <a:cs typeface="Segoe UI" panose="020B0502040204020203"/>
              </a:rPr>
              <a:t>name,</a:t>
            </a:r>
            <a:r>
              <a:rPr sz="2700" spc="10" dirty="0">
                <a:latin typeface="Segoe UI" panose="020B0502040204020203"/>
                <a:cs typeface="Segoe UI" panose="020B0502040204020203"/>
              </a:rPr>
              <a:t> </a:t>
            </a:r>
            <a:r>
              <a:rPr sz="2700" spc="-5" dirty="0">
                <a:latin typeface="Segoe UI" panose="020B0502040204020203"/>
                <a:cs typeface="Segoe UI" panose="020B0502040204020203"/>
              </a:rPr>
              <a:t>many</a:t>
            </a:r>
            <a:r>
              <a:rPr sz="27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2700" spc="-25" dirty="0">
                <a:latin typeface="Segoe UI" panose="020B0502040204020203"/>
                <a:cs typeface="Segoe UI" panose="020B0502040204020203"/>
              </a:rPr>
              <a:t>forms”.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95580" indent="-183515">
              <a:lnSpc>
                <a:spcPct val="150000"/>
              </a:lnSpc>
              <a:spcBef>
                <a:spcPts val="1875"/>
              </a:spcBef>
              <a:buClr>
                <a:srgbClr val="252525"/>
              </a:buClr>
              <a:buFont typeface="Microsoft Sans Serif" panose="020B0604020202020204"/>
              <a:buChar char="◦"/>
              <a:tabLst>
                <a:tab pos="196215" algn="l"/>
              </a:tabLst>
            </a:pPr>
            <a:endParaRPr sz="2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Content Placeholder 8" descr="Screenshot (356)"/>
          <p:cNvPicPr>
            <a:picLocks noChangeAspect="1"/>
          </p:cNvPicPr>
          <p:nvPr>
            <p:ph sz="half" idx="1"/>
          </p:nvPr>
        </p:nvPicPr>
        <p:blipFill>
          <a:blip r:embed="rId1"/>
          <a:srcRect l="5458" t="34019" r="22598" b="5304"/>
          <a:stretch>
            <a:fillRect/>
          </a:stretch>
        </p:blipFill>
        <p:spPr>
          <a:xfrm>
            <a:off x="609600" y="2349500"/>
            <a:ext cx="8352790" cy="4267200"/>
          </a:xfrm>
          <a:prstGeom prst="rect">
            <a:avLst/>
          </a:prstGeom>
        </p:spPr>
      </p:pic>
      <p:pic>
        <p:nvPicPr>
          <p:cNvPr id="10" name="1651844146171-voicemaker.in-speech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58880" y="6151245"/>
            <a:ext cx="495300" cy="495300"/>
          </a:xfrm>
          <a:prstGeom prst="rect">
            <a:avLst/>
          </a:prstGeom>
        </p:spPr>
      </p:pic>
      <p:pic>
        <p:nvPicPr>
          <p:cNvPr id="11" name="1651844238612-voicemaker.in-speech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58880" y="6151245"/>
            <a:ext cx="495300" cy="495300"/>
          </a:xfrm>
          <a:prstGeom prst="rect">
            <a:avLst/>
          </a:prstGeom>
        </p:spPr>
      </p:pic>
      <p:pic>
        <p:nvPicPr>
          <p:cNvPr id="12" name="1651844344224-voicemaker.in-speech">
            <a:hlinkClick r:id="" action="ppaction://media"/>
          </p:cNvPr>
          <p:cNvPicPr>
            <a:picLocks noChangeAspect="1"/>
          </p:cNvPicPr>
          <p:nvPr>
            <p:ph sz="half" idx="2"/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96650" y="6089015"/>
            <a:ext cx="61912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" dur="760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2" dur="1310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3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>
                <p:cTn id="14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>
                <p:cTn id="15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557530" y="1964690"/>
          <a:ext cx="10859770" cy="361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885"/>
                <a:gridCol w="5429885"/>
              </a:tblGrid>
              <a:tr h="763905">
                <a:tc>
                  <a:txBody>
                    <a:bodyPr/>
                    <a:p>
                      <a:pPr lvl="2">
                        <a:lnSpc>
                          <a:spcPct val="200000"/>
                        </a:lnSpc>
                        <a:buNone/>
                      </a:pPr>
                      <a:r>
                        <a:rPr lang="en-IN" altLang="en-US" sz="2000"/>
                        <a:t>Method Overloading</a:t>
                      </a:r>
                      <a:endParaRPr lang="en-IN" altLang="en-US" sz="200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lvl="2">
                        <a:lnSpc>
                          <a:spcPct val="200000"/>
                        </a:lnSpc>
                        <a:buNone/>
                      </a:pPr>
                      <a:r>
                        <a:rPr lang="en-IN" altLang="en-US" sz="2000"/>
                        <a:t>Method Overriding</a:t>
                      </a:r>
                      <a:endParaRPr lang="en-IN" altLang="en-US" sz="200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775970">
                <a:tc>
                  <a:txBody>
                    <a:bodyPr/>
                    <a:p>
                      <a:pPr lvl="1">
                        <a:lnSpc>
                          <a:spcPct val="200000"/>
                        </a:lnSpc>
                        <a:buNone/>
                      </a:pPr>
                      <a:r>
                        <a:rPr lang="en-IN" altLang="en-US" sz="2000"/>
                        <a:t>Occur within the class 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 lvl="1">
                        <a:lnSpc>
                          <a:spcPct val="200000"/>
                        </a:lnSpc>
                        <a:buNone/>
                      </a:pPr>
                      <a:r>
                        <a:rPr lang="en-IN" altLang="en-US" sz="2000"/>
                        <a:t>Performed in 2 classes with inheritance</a:t>
                      </a:r>
                      <a:endParaRPr lang="en-IN" altLang="en-US" sz="2000"/>
                    </a:p>
                  </a:txBody>
                  <a:tcPr/>
                </a:tc>
              </a:tr>
              <a:tr h="764540">
                <a:tc>
                  <a:txBody>
                    <a:bodyPr/>
                    <a:p>
                      <a:pPr lvl="1">
                        <a:lnSpc>
                          <a:spcPct val="200000"/>
                        </a:lnSpc>
                        <a:buNone/>
                      </a:pPr>
                      <a:r>
                        <a:rPr lang="en-IN" altLang="en-US" sz="2000"/>
                        <a:t>May/May not require inheritance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 lvl="1">
                        <a:lnSpc>
                          <a:spcPct val="200000"/>
                        </a:lnSpc>
                        <a:buNone/>
                      </a:pPr>
                      <a:r>
                        <a:rPr lang="en-IN" altLang="en-US" sz="2000"/>
                        <a:t>Always needs inheritance</a:t>
                      </a:r>
                      <a:endParaRPr lang="en-IN" altLang="en-US" sz="2000"/>
                    </a:p>
                  </a:txBody>
                  <a:tcPr/>
                </a:tc>
              </a:tr>
              <a:tr h="1310640">
                <a:tc>
                  <a:txBody>
                    <a:bodyPr/>
                    <a:p>
                      <a:pPr lvl="1">
                        <a:lnSpc>
                          <a:spcPct val="200000"/>
                        </a:lnSpc>
                        <a:buNone/>
                      </a:pPr>
                      <a:r>
                        <a:rPr lang="en-IN" altLang="en-US" sz="2000"/>
                        <a:t>Method must have same name and Different signature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 lvl="1">
                        <a:lnSpc>
                          <a:spcPct val="200000"/>
                        </a:lnSpc>
                        <a:buNone/>
                      </a:pPr>
                      <a:r>
                        <a:rPr lang="en-IN" altLang="en-US" sz="2000"/>
                        <a:t>Methods must have same name and Same signature</a:t>
                      </a:r>
                      <a:endParaRPr lang="en-IN" altLang="en-US" sz="2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1651844476826-voicemaker.in-speech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276330" y="6132195"/>
            <a:ext cx="495300" cy="495300"/>
          </a:xfrm>
          <a:prstGeom prst="rect">
            <a:avLst/>
          </a:prstGeom>
        </p:spPr>
      </p:pic>
      <p:pic>
        <p:nvPicPr>
          <p:cNvPr id="7" name="1651845395450-voicemaker.in-speech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696700" y="6132195"/>
            <a:ext cx="495300" cy="495300"/>
          </a:xfrm>
          <a:prstGeom prst="rect">
            <a:avLst/>
          </a:prstGeom>
        </p:spPr>
      </p:pic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557530" y="611505"/>
            <a:ext cx="84162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spc="-20" dirty="0"/>
              <a:t>Method Overloading &amp; Method Overriding</a:t>
            </a:r>
            <a:endParaRPr lang="en-IN" sz="3200" b="1" spc="-2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56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" dur="844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790" y="446405"/>
            <a:ext cx="5643880" cy="814070"/>
          </a:xfrm>
        </p:spPr>
        <p:txBody>
          <a:bodyPr>
            <a:normAutofit fontScale="90000"/>
          </a:bodyPr>
          <a:p>
            <a:r>
              <a:rPr lang="en-IN" altLang="en-US" b="1"/>
              <a:t>Operator Overloading</a:t>
            </a:r>
            <a:endParaRPr lang="en-IN" altLang="en-US" b="1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207385" y="3947160"/>
            <a:ext cx="6346825" cy="2520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1180" marR="2754630" lvl="1" indent="0">
              <a:lnSpc>
                <a:spcPct val="60000"/>
              </a:lnSpc>
              <a:spcBef>
                <a:spcPts val="505"/>
              </a:spcBef>
              <a:spcAft>
                <a:spcPts val="0"/>
              </a:spcAft>
              <a:buNone/>
            </a:pPr>
            <a:endParaRPr lang="en-IN" sz="1540" b="1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marR="2754630" lvl="1" indent="0">
              <a:lnSpc>
                <a:spcPct val="6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IN" sz="1535" b="1" dirty="0">
                <a:latin typeface="Courier New" panose="02070309020205020404"/>
                <a:cs typeface="Courier New" panose="02070309020205020404"/>
                <a:sym typeface="+mn-ea"/>
              </a:rPr>
              <a:t>eg:</a:t>
            </a:r>
            <a:endParaRPr sz="1535" b="1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551180" marR="2754630" lvl="1" indent="0">
              <a:lnSpc>
                <a:spcPct val="6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sz="1540" b="1" dirty="0">
                <a:latin typeface="Courier New" panose="02070309020205020404"/>
                <a:cs typeface="Courier New" panose="02070309020205020404"/>
                <a:sym typeface="+mn-ea"/>
              </a:rPr>
              <a:t>class Car </a:t>
            </a:r>
            <a:endParaRPr sz="1540" b="1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551180" marR="2754630" lvl="1" indent="0">
              <a:lnSpc>
                <a:spcPct val="6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sz="1540" b="1" dirty="0"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sz="1540" b="1" spc="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endParaRPr sz="1540" b="1" spc="5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1008380" marR="2754630" lvl="2" indent="0">
              <a:lnSpc>
                <a:spcPct val="6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IN" sz="1500" b="1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1500" b="1" dirty="0">
                <a:latin typeface="Courier New" panose="02070309020205020404"/>
                <a:cs typeface="Courier New" panose="02070309020205020404"/>
                <a:sym typeface="+mn-ea"/>
              </a:rPr>
              <a:t>string</a:t>
            </a:r>
            <a:r>
              <a:rPr sz="1500" b="1" spc="-8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1500" b="1" spc="-5" dirty="0">
                <a:latin typeface="Courier New" panose="02070309020205020404"/>
                <a:cs typeface="Courier New" panose="02070309020205020404"/>
                <a:sym typeface="+mn-ea"/>
              </a:rPr>
              <a:t>vid;</a:t>
            </a:r>
            <a:endParaRPr sz="1500" b="1">
              <a:latin typeface="Courier New" panose="02070309020205020404"/>
              <a:cs typeface="Courier New" panose="02070309020205020404"/>
            </a:endParaRPr>
          </a:p>
          <a:p>
            <a:pPr marL="1160780" marR="86360" lvl="2" indent="0">
              <a:lnSpc>
                <a:spcPct val="60000"/>
              </a:lnSpc>
              <a:spcAft>
                <a:spcPts val="0"/>
              </a:spcAft>
              <a:buNone/>
            </a:pPr>
            <a:r>
              <a:rPr sz="1500" b="1" dirty="0">
                <a:latin typeface="Courier New" panose="02070309020205020404"/>
                <a:cs typeface="Courier New" panose="02070309020205020404"/>
                <a:sym typeface="+mn-ea"/>
              </a:rPr>
              <a:t>public</a:t>
            </a:r>
            <a:r>
              <a:rPr sz="1500" b="1" spc="-1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1500" b="1" dirty="0">
                <a:latin typeface="Courier New" panose="02070309020205020404"/>
                <a:cs typeface="Courier New" panose="02070309020205020404"/>
                <a:sym typeface="+mn-ea"/>
              </a:rPr>
              <a:t>static</a:t>
            </a:r>
            <a:r>
              <a:rPr sz="1500" b="1" spc="-2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1500" b="1" dirty="0">
                <a:latin typeface="Courier New" panose="02070309020205020404"/>
                <a:cs typeface="Courier New" panose="02070309020205020404"/>
                <a:sym typeface="+mn-ea"/>
              </a:rPr>
              <a:t>bool</a:t>
            </a:r>
            <a:r>
              <a:rPr sz="1500" b="1" spc="-2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1500" b="1" dirty="0">
                <a:latin typeface="Courier New" panose="02070309020205020404"/>
                <a:cs typeface="Courier New" panose="02070309020205020404"/>
                <a:sym typeface="+mn-ea"/>
              </a:rPr>
              <a:t>operator==(Car</a:t>
            </a:r>
            <a:r>
              <a:rPr sz="1500" b="1" spc="-1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1500" b="1" dirty="0">
                <a:latin typeface="Courier New" panose="02070309020205020404"/>
                <a:cs typeface="Courier New" panose="02070309020205020404"/>
                <a:sym typeface="+mn-ea"/>
              </a:rPr>
              <a:t>x,</a:t>
            </a:r>
            <a:r>
              <a:rPr sz="1500" b="1" spc="-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1500" b="1" dirty="0">
                <a:latin typeface="Courier New" panose="02070309020205020404"/>
                <a:cs typeface="Courier New" panose="02070309020205020404"/>
                <a:sym typeface="+mn-ea"/>
              </a:rPr>
              <a:t>Car</a:t>
            </a:r>
            <a:r>
              <a:rPr sz="1500" b="1" spc="-1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1500" b="1" dirty="0">
                <a:latin typeface="Courier New" panose="02070309020205020404"/>
                <a:cs typeface="Courier New" panose="02070309020205020404"/>
                <a:sym typeface="+mn-ea"/>
              </a:rPr>
              <a:t>y)</a:t>
            </a:r>
            <a:r>
              <a:rPr sz="1500" b="1" spc="-1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endParaRPr sz="1500" b="1" spc="-1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1160780" marR="86360" lvl="2" indent="0">
              <a:lnSpc>
                <a:spcPct val="60000"/>
              </a:lnSpc>
              <a:spcAft>
                <a:spcPts val="0"/>
              </a:spcAft>
              <a:buNone/>
            </a:pPr>
            <a:r>
              <a:rPr sz="1500" b="1" dirty="0"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sz="1500" b="1" spc="-58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endParaRPr sz="1500" b="1" spc="-585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1160780" marR="86360" lvl="2" indent="0">
              <a:lnSpc>
                <a:spcPct val="60000"/>
              </a:lnSpc>
              <a:spcAft>
                <a:spcPts val="0"/>
              </a:spcAft>
              <a:buNone/>
            </a:pPr>
            <a:r>
              <a:rPr sz="1500" b="1" dirty="0">
                <a:latin typeface="Courier New" panose="02070309020205020404"/>
                <a:cs typeface="Courier New" panose="02070309020205020404"/>
                <a:sym typeface="+mn-ea"/>
              </a:rPr>
              <a:t>return</a:t>
            </a:r>
            <a:r>
              <a:rPr sz="1500" b="1" spc="-5" dirty="0">
                <a:latin typeface="Courier New" panose="02070309020205020404"/>
                <a:cs typeface="Courier New" panose="02070309020205020404"/>
                <a:sym typeface="+mn-ea"/>
              </a:rPr>
              <a:t> x.vid</a:t>
            </a:r>
            <a:r>
              <a:rPr sz="1500" b="1" spc="-1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1500" b="1" dirty="0">
                <a:latin typeface="Courier New" panose="02070309020205020404"/>
                <a:cs typeface="Courier New" panose="02070309020205020404"/>
                <a:sym typeface="+mn-ea"/>
              </a:rPr>
              <a:t>==</a:t>
            </a:r>
            <a:r>
              <a:rPr sz="1500" b="1" spc="-5" dirty="0">
                <a:latin typeface="Courier New" panose="02070309020205020404"/>
                <a:cs typeface="Courier New" panose="02070309020205020404"/>
                <a:sym typeface="+mn-ea"/>
              </a:rPr>
              <a:t> y.vid;</a:t>
            </a:r>
            <a:endParaRPr sz="1500" b="1">
              <a:latin typeface="Courier New" panose="02070309020205020404"/>
              <a:cs typeface="Courier New" panose="02070309020205020404"/>
            </a:endParaRPr>
          </a:p>
          <a:p>
            <a:pPr marL="914400" lvl="2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IN" sz="1500" b="1" dirty="0">
                <a:latin typeface="Courier New" panose="02070309020205020404"/>
                <a:cs typeface="Courier New" panose="02070309020205020404"/>
                <a:sym typeface="+mn-ea"/>
              </a:rPr>
              <a:t>  </a:t>
            </a:r>
            <a:r>
              <a:rPr sz="1500" b="1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sz="1500" b="1">
              <a:latin typeface="Courier New" panose="02070309020205020404"/>
              <a:cs typeface="Courier New" panose="02070309020205020404"/>
            </a:endParaRPr>
          </a:p>
          <a:p>
            <a:pPr marL="457200" lvl="1" indent="0">
              <a:lnSpc>
                <a:spcPct val="60000"/>
              </a:lnSpc>
              <a:spcAft>
                <a:spcPts val="0"/>
              </a:spcAft>
              <a:buNone/>
            </a:pPr>
            <a:r>
              <a:rPr sz="1540" b="1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sz="1540" b="1">
              <a:latin typeface="Courier New" panose="02070309020205020404"/>
              <a:cs typeface="Courier New" panose="02070309020205020404"/>
            </a:endParaRPr>
          </a:p>
          <a:p>
            <a:endParaRPr lang="en-US" sz="1800" b="1"/>
          </a:p>
        </p:txBody>
      </p:sp>
      <p:sp>
        <p:nvSpPr>
          <p:cNvPr id="5" name="Text Box 4"/>
          <p:cNvSpPr txBox="1"/>
          <p:nvPr/>
        </p:nvSpPr>
        <p:spPr>
          <a:xfrm>
            <a:off x="732790" y="1260475"/>
            <a:ext cx="11309350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>
                <a:latin typeface="Calibri" panose="020F0502020204030204" charset="0"/>
                <a:cs typeface="Calibri" panose="020F0502020204030204" charset="0"/>
                <a:sym typeface="+mn-ea"/>
              </a:rPr>
              <a:t>Operator overload methods can't return void.The overloaded methods should differ in their type of</a:t>
            </a:r>
            <a:r>
              <a:rPr lang="en-IN" altLang="en-US" sz="2600">
                <a:latin typeface="Calibri" panose="020F0502020204030204" charset="0"/>
                <a:cs typeface="Calibri" panose="020F0502020204030204" charset="0"/>
                <a:sym typeface="+mn-ea"/>
              </a:rPr>
              <a:t>/and/order/number of</a:t>
            </a:r>
            <a:r>
              <a:rPr lang="en-US" sz="2600">
                <a:latin typeface="Calibri" panose="020F0502020204030204" charset="0"/>
                <a:cs typeface="Calibri" panose="020F0502020204030204" charset="0"/>
                <a:sym typeface="+mn-ea"/>
              </a:rPr>
              <a:t> arguments.</a:t>
            </a:r>
            <a:endParaRPr sz="26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600" dirty="0">
                <a:latin typeface="Calibri" panose="020F0502020204030204" charset="0"/>
                <a:cs typeface="Calibri" panose="020F0502020204030204" charset="0"/>
                <a:sym typeface="+mn-ea"/>
              </a:rPr>
              <a:t>User-defined operators </a:t>
            </a:r>
            <a:r>
              <a:rPr sz="2600" spc="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sz="2600" spc="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600" dirty="0">
                <a:latin typeface="Calibri" panose="020F0502020204030204" charset="0"/>
                <a:cs typeface="Calibri" panose="020F0502020204030204" charset="0"/>
                <a:sym typeface="+mn-ea"/>
              </a:rPr>
              <a:t>Must</a:t>
            </a:r>
            <a:r>
              <a:rPr sz="2600" spc="-2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600" dirty="0">
                <a:latin typeface="Calibri" panose="020F0502020204030204" charset="0"/>
                <a:cs typeface="Calibri" panose="020F0502020204030204" charset="0"/>
                <a:sym typeface="+mn-ea"/>
              </a:rPr>
              <a:t>be</a:t>
            </a:r>
            <a:r>
              <a:rPr sz="2600" spc="-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600" dirty="0"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600" spc="-2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600" dirty="0">
                <a:latin typeface="Calibri" panose="020F0502020204030204" charset="0"/>
                <a:cs typeface="Calibri" panose="020F0502020204030204" charset="0"/>
                <a:sym typeface="+mn-ea"/>
              </a:rPr>
              <a:t>static</a:t>
            </a:r>
            <a:r>
              <a:rPr sz="2600" spc="-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600" dirty="0">
                <a:latin typeface="Calibri" panose="020F0502020204030204" charset="0"/>
                <a:cs typeface="Calibri" panose="020F0502020204030204" charset="0"/>
                <a:sym typeface="+mn-ea"/>
              </a:rPr>
              <a:t>method</a:t>
            </a:r>
            <a:endParaRPr lang="en-US" sz="2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1651844692570-voicemaker.in-speech">
            <a:hlinkClick r:id="" action="ppaction://media"/>
          </p:cNvPr>
          <p:cNvPicPr>
            <a:picLocks noChangeAspect="1"/>
          </p:cNvPicPr>
          <p:nvPr>
            <p:ph idx="1"/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423015" y="6110605"/>
            <a:ext cx="61912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78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17145" y="387350"/>
            <a:ext cx="6435090" cy="28390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p>
            <a:pPr marL="0" lvl="1"/>
            <a:endParaRPr lang="en-IN" sz="700" b="1" spc="110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0" lvl="1" indent="0">
              <a:buNone/>
            </a:pPr>
            <a:endParaRPr lang="en-IN" sz="1600" spc="110" dirty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IN" sz="1600" spc="110" dirty="0">
                <a:latin typeface="Segoe UI" panose="020B0502040204020203" charset="0"/>
                <a:cs typeface="Segoe UI" panose="020B0502040204020203" charset="0"/>
                <a:sym typeface="+mn-ea"/>
              </a:rPr>
              <a:t>T</a:t>
            </a:r>
            <a:r>
              <a:rPr sz="1600" dirty="0">
                <a:latin typeface="Segoe UI" panose="020B0502040204020203" charset="0"/>
                <a:cs typeface="Segoe UI" panose="020B0502040204020203" charset="0"/>
                <a:sym typeface="+mn-ea"/>
              </a:rPr>
              <a:t>he</a:t>
            </a:r>
            <a:r>
              <a:rPr sz="1600" spc="11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dirty="0">
                <a:latin typeface="Segoe UI" panose="020B0502040204020203" charset="0"/>
                <a:cs typeface="Segoe UI" panose="020B0502040204020203" charset="0"/>
                <a:sym typeface="+mn-ea"/>
              </a:rPr>
              <a:t>conversion</a:t>
            </a:r>
            <a:r>
              <a:rPr sz="1600" spc="12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spc="-30" dirty="0">
                <a:latin typeface="Segoe UI" panose="020B0502040204020203" charset="0"/>
                <a:cs typeface="Segoe UI" panose="020B0502040204020203" charset="0"/>
                <a:sym typeface="+mn-ea"/>
              </a:rPr>
              <a:t>of</a:t>
            </a:r>
            <a:r>
              <a:rPr sz="1600" spc="12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dirty="0">
                <a:latin typeface="Segoe UI" panose="020B0502040204020203" charset="0"/>
                <a:cs typeface="Segoe UI" panose="020B0502040204020203" charset="0"/>
                <a:sym typeface="+mn-ea"/>
              </a:rPr>
              <a:t>a</a:t>
            </a:r>
            <a:r>
              <a:rPr sz="1600" spc="11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spc="-10" dirty="0">
                <a:latin typeface="Segoe UI" panose="020B0502040204020203" charset="0"/>
                <a:cs typeface="Segoe UI" panose="020B0502040204020203" charset="0"/>
                <a:sym typeface="+mn-ea"/>
              </a:rPr>
              <a:t>value</a:t>
            </a:r>
            <a:r>
              <a:rPr sz="1600" spc="12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dirty="0">
                <a:latin typeface="Segoe UI" panose="020B0502040204020203" charset="0"/>
                <a:cs typeface="Segoe UI" panose="020B0502040204020203" charset="0"/>
                <a:sym typeface="+mn-ea"/>
              </a:rPr>
              <a:t>type</a:t>
            </a:r>
            <a:r>
              <a:rPr sz="1600" spc="12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spc="-5" dirty="0">
                <a:latin typeface="Segoe UI" panose="020B0502040204020203" charset="0"/>
                <a:cs typeface="Segoe UI" panose="020B0502040204020203" charset="0"/>
                <a:sym typeface="+mn-ea"/>
              </a:rPr>
              <a:t>on</a:t>
            </a:r>
            <a:r>
              <a:rPr sz="1600" spc="10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dirty="0">
                <a:latin typeface="Segoe UI" panose="020B0502040204020203" charset="0"/>
                <a:cs typeface="Segoe UI" panose="020B0502040204020203" charset="0"/>
                <a:sym typeface="+mn-ea"/>
              </a:rPr>
              <a:t>the</a:t>
            </a:r>
            <a:r>
              <a:rPr sz="1600" spc="11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spc="-5" dirty="0">
                <a:latin typeface="Segoe UI" panose="020B0502040204020203" charset="0"/>
                <a:cs typeface="Segoe UI" panose="020B0502040204020203" charset="0"/>
                <a:sym typeface="+mn-ea"/>
              </a:rPr>
              <a:t>stack</a:t>
            </a:r>
            <a:r>
              <a:rPr sz="1600" spc="10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spc="-10" dirty="0">
                <a:latin typeface="Segoe UI" panose="020B0502040204020203" charset="0"/>
                <a:cs typeface="Segoe UI" panose="020B0502040204020203" charset="0"/>
                <a:sym typeface="+mn-ea"/>
              </a:rPr>
              <a:t>to</a:t>
            </a:r>
            <a:r>
              <a:rPr sz="1600" spc="10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dirty="0">
                <a:latin typeface="Segoe UI" panose="020B0502040204020203" charset="0"/>
                <a:cs typeface="Segoe UI" panose="020B0502040204020203" charset="0"/>
                <a:sym typeface="+mn-ea"/>
              </a:rPr>
              <a:t>a</a:t>
            </a:r>
            <a:r>
              <a:rPr lang="en-IN" sz="1600" dirty="0">
                <a:latin typeface="Segoe UI" panose="020B0502040204020203" charset="0"/>
                <a:cs typeface="Segoe UI" panose="020B0502040204020203" charset="0"/>
                <a:sym typeface="+mn-ea"/>
              </a:rPr>
              <a:t>n</a:t>
            </a:r>
            <a:endParaRPr sz="1600" spc="120" dirty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IN" sz="1600" dirty="0">
                <a:latin typeface="Segoe UI" panose="020B0502040204020203" charset="0"/>
                <a:cs typeface="Segoe UI" panose="020B0502040204020203" charset="0"/>
                <a:sym typeface="+mn-ea"/>
              </a:rPr>
              <a:t>     </a:t>
            </a:r>
            <a:r>
              <a:rPr sz="1600" dirty="0">
                <a:latin typeface="Segoe UI" panose="020B0502040204020203" charset="0"/>
                <a:cs typeface="Segoe UI" panose="020B0502040204020203" charset="0"/>
                <a:sym typeface="+mn-ea"/>
              </a:rPr>
              <a:t>object</a:t>
            </a:r>
            <a:r>
              <a:rPr sz="1600" spc="11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dirty="0">
                <a:latin typeface="Segoe UI" panose="020B0502040204020203" charset="0"/>
                <a:cs typeface="Segoe UI" panose="020B0502040204020203" charset="0"/>
                <a:sym typeface="+mn-ea"/>
              </a:rPr>
              <a:t>type</a:t>
            </a:r>
            <a:r>
              <a:rPr sz="1600" spc="10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spc="-5" dirty="0">
                <a:latin typeface="Segoe UI" panose="020B0502040204020203" charset="0"/>
                <a:cs typeface="Segoe UI" panose="020B0502040204020203" charset="0"/>
                <a:sym typeface="+mn-ea"/>
              </a:rPr>
              <a:t>on</a:t>
            </a:r>
            <a:r>
              <a:rPr lang="en-IN" sz="1600" spc="-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dirty="0">
                <a:latin typeface="Segoe UI" panose="020B0502040204020203" charset="0"/>
                <a:cs typeface="Segoe UI" panose="020B0502040204020203" charset="0"/>
                <a:sym typeface="+mn-ea"/>
              </a:rPr>
              <a:t>the</a:t>
            </a:r>
            <a:r>
              <a:rPr sz="1600" spc="-4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dirty="0">
                <a:latin typeface="Segoe UI" panose="020B0502040204020203" charset="0"/>
                <a:cs typeface="Segoe UI" panose="020B0502040204020203" charset="0"/>
                <a:sym typeface="+mn-ea"/>
              </a:rPr>
              <a:t>heap.</a:t>
            </a:r>
            <a:endParaRPr sz="1600" dirty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marL="0" indent="0">
              <a:buNone/>
            </a:pPr>
            <a:r>
              <a:rPr lang="en-IN" altLang="en-US" sz="1600">
                <a:latin typeface="Segoe UI" panose="020B0502040204020203" charset="0"/>
                <a:cs typeface="Segoe UI" panose="020B0502040204020203" charset="0"/>
              </a:rPr>
              <a:t>  eg:</a:t>
            </a:r>
            <a:endParaRPr lang="en-IN" altLang="en-US" sz="1600">
              <a:latin typeface="Segoe UI" panose="020B0502040204020203" charset="0"/>
              <a:cs typeface="Segoe UI" panose="020B0502040204020203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altLang="en-US" sz="1600" b="1">
                <a:latin typeface="Segoe UI" panose="020B0502040204020203" charset="0"/>
                <a:cs typeface="Segoe UI" panose="020B0502040204020203" charset="0"/>
              </a:rPr>
              <a:t>       int m = 10;</a:t>
            </a:r>
            <a:endParaRPr lang="en-IN" altLang="en-US" sz="1600" b="1">
              <a:latin typeface="Segoe UI" panose="020B0502040204020203" charset="0"/>
              <a:cs typeface="Segoe UI" panose="020B0502040204020203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altLang="en-US" sz="1600" b="1">
                <a:latin typeface="Segoe UI" panose="020B0502040204020203" charset="0"/>
                <a:cs typeface="Segoe UI" panose="020B0502040204020203" charset="0"/>
              </a:rPr>
              <a:t>      object om = m;</a:t>
            </a:r>
            <a:r>
              <a:rPr sz="1600" b="1" dirty="0">
                <a:latin typeface="Segoe UI" panose="020B0502040204020203" charset="0"/>
                <a:cs typeface="Segoe UI" panose="020B0502040204020203" charset="0"/>
                <a:sym typeface="+mn-ea"/>
              </a:rPr>
              <a:t>//</a:t>
            </a:r>
            <a:r>
              <a:rPr sz="1600" b="1" spc="-1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b="1" spc="-5" dirty="0">
                <a:latin typeface="Segoe UI" panose="020B0502040204020203" charset="0"/>
                <a:cs typeface="Segoe UI" panose="020B0502040204020203" charset="0"/>
                <a:sym typeface="+mn-ea"/>
              </a:rPr>
              <a:t>Creates</a:t>
            </a:r>
            <a:r>
              <a:rPr sz="1600" b="1" spc="-1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b="1" dirty="0">
                <a:latin typeface="Segoe UI" panose="020B0502040204020203" charset="0"/>
                <a:cs typeface="Segoe UI" panose="020B0502040204020203" charset="0"/>
                <a:sym typeface="+mn-ea"/>
              </a:rPr>
              <a:t>a</a:t>
            </a:r>
            <a:r>
              <a:rPr sz="1600" b="1" spc="-1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b="1" dirty="0">
                <a:latin typeface="Segoe UI" panose="020B0502040204020203" charset="0"/>
                <a:cs typeface="Segoe UI" panose="020B0502040204020203" charset="0"/>
                <a:sym typeface="+mn-ea"/>
              </a:rPr>
              <a:t>Box</a:t>
            </a:r>
            <a:r>
              <a:rPr sz="1600" b="1" spc="-3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b="1" dirty="0">
                <a:latin typeface="Segoe UI" panose="020B0502040204020203" charset="0"/>
                <a:cs typeface="Segoe UI" panose="020B0502040204020203" charset="0"/>
                <a:sym typeface="+mn-ea"/>
              </a:rPr>
              <a:t>to </a:t>
            </a:r>
            <a:r>
              <a:rPr sz="1600" b="1" spc="-5" dirty="0">
                <a:latin typeface="Segoe UI" panose="020B0502040204020203" charset="0"/>
                <a:cs typeface="Segoe UI" panose="020B0502040204020203" charset="0"/>
                <a:sym typeface="+mn-ea"/>
              </a:rPr>
              <a:t>hold</a:t>
            </a:r>
            <a:r>
              <a:rPr sz="1600" b="1" spc="-1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1600" b="1" dirty="0">
                <a:latin typeface="Segoe UI" panose="020B0502040204020203" charset="0"/>
                <a:cs typeface="Segoe UI" panose="020B0502040204020203" charset="0"/>
                <a:sym typeface="+mn-ea"/>
              </a:rPr>
              <a:t>m </a:t>
            </a:r>
            <a:endParaRPr lang="en-IN" altLang="en-US" sz="1600" b="1">
              <a:latin typeface="Segoe UI" panose="020B0502040204020203" charset="0"/>
              <a:cs typeface="Segoe UI" panose="020B0502040204020203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altLang="en-US" sz="1600" b="1">
                <a:latin typeface="Segoe UI" panose="020B0502040204020203" charset="0"/>
                <a:cs typeface="Segoe UI" panose="020B0502040204020203" charset="0"/>
              </a:rPr>
              <a:t>       m = 20;</a:t>
            </a:r>
            <a:endParaRPr lang="en-IN" altLang="en-US" sz="1600" b="1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6517005" y="148590"/>
            <a:ext cx="5675630" cy="307022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0000"/>
          </a:bodyPr>
          <a:p>
            <a:pPr marL="0" lvl="1"/>
            <a:endParaRPr sz="2000" spc="-5" dirty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marL="0" lvl="1" indent="0">
              <a:buNone/>
            </a:pPr>
            <a:endParaRPr sz="2000" spc="-5" dirty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marL="5143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spc="-5" dirty="0">
                <a:latin typeface="Segoe UI" panose="020B0502040204020203" charset="0"/>
                <a:cs typeface="Segoe UI" panose="020B0502040204020203" charset="0"/>
                <a:sym typeface="+mn-ea"/>
              </a:rPr>
              <a:t>It</a:t>
            </a:r>
            <a:r>
              <a:rPr sz="320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3200" spc="-5" dirty="0">
                <a:latin typeface="Segoe UI" panose="020B0502040204020203" charset="0"/>
                <a:cs typeface="Segoe UI" panose="020B0502040204020203" charset="0"/>
                <a:sym typeface="+mn-ea"/>
              </a:rPr>
              <a:t>is</a:t>
            </a:r>
            <a:r>
              <a:rPr sz="3200" spc="1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3200" dirty="0">
                <a:latin typeface="Segoe UI" panose="020B0502040204020203" charset="0"/>
                <a:cs typeface="Segoe UI" panose="020B0502040204020203" charset="0"/>
                <a:sym typeface="+mn-ea"/>
              </a:rPr>
              <a:t>the</a:t>
            </a:r>
            <a:r>
              <a:rPr sz="3200" spc="-10" dirty="0">
                <a:latin typeface="Segoe UI" panose="020B0502040204020203" charset="0"/>
                <a:cs typeface="Segoe UI" panose="020B0502040204020203" charset="0"/>
                <a:sym typeface="+mn-ea"/>
              </a:rPr>
              <a:t> process</a:t>
            </a:r>
            <a:r>
              <a:rPr sz="3200" spc="1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3200" spc="-30" dirty="0">
                <a:latin typeface="Segoe UI" panose="020B0502040204020203" charset="0"/>
                <a:cs typeface="Segoe UI" panose="020B0502040204020203" charset="0"/>
                <a:sym typeface="+mn-ea"/>
              </a:rPr>
              <a:t>of</a:t>
            </a:r>
            <a:r>
              <a:rPr sz="3200" spc="5" dirty="0">
                <a:latin typeface="Segoe UI" panose="020B0502040204020203" charset="0"/>
                <a:cs typeface="Segoe UI" panose="020B0502040204020203" charset="0"/>
                <a:sym typeface="+mn-ea"/>
              </a:rPr>
              <a:t> converting</a:t>
            </a:r>
            <a:r>
              <a:rPr sz="3200" spc="2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3200" dirty="0">
                <a:latin typeface="Segoe UI" panose="020B0502040204020203" charset="0"/>
                <a:cs typeface="Segoe UI" panose="020B0502040204020203" charset="0"/>
                <a:sym typeface="+mn-ea"/>
              </a:rPr>
              <a:t>the object</a:t>
            </a:r>
            <a:r>
              <a:rPr sz="3200" spc="1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3200" dirty="0">
                <a:latin typeface="Segoe UI" panose="020B0502040204020203" charset="0"/>
                <a:cs typeface="Segoe UI" panose="020B0502040204020203" charset="0"/>
                <a:sym typeface="+mn-ea"/>
              </a:rPr>
              <a:t>type</a:t>
            </a:r>
            <a:r>
              <a:rPr sz="3200" spc="-2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3200" spc="-10" dirty="0">
                <a:latin typeface="Segoe UI" panose="020B0502040204020203" charset="0"/>
                <a:cs typeface="Segoe UI" panose="020B0502040204020203" charset="0"/>
                <a:sym typeface="+mn-ea"/>
              </a:rPr>
              <a:t>back</a:t>
            </a:r>
            <a:r>
              <a:rPr sz="3200" spc="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3200" spc="-15" dirty="0">
                <a:latin typeface="Segoe UI" panose="020B0502040204020203" charset="0"/>
                <a:cs typeface="Segoe UI" panose="020B0502040204020203" charset="0"/>
                <a:sym typeface="+mn-ea"/>
              </a:rPr>
              <a:t>to</a:t>
            </a:r>
            <a:r>
              <a:rPr sz="3200" spc="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3200" dirty="0">
                <a:latin typeface="Segoe UI" panose="020B0502040204020203" charset="0"/>
                <a:cs typeface="Segoe UI" panose="020B0502040204020203" charset="0"/>
                <a:sym typeface="+mn-ea"/>
              </a:rPr>
              <a:t>the</a:t>
            </a:r>
            <a:r>
              <a:rPr sz="3200" spc="10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3200" spc="-10" dirty="0">
                <a:latin typeface="Segoe UI" panose="020B0502040204020203" charset="0"/>
                <a:cs typeface="Segoe UI" panose="020B0502040204020203" charset="0"/>
                <a:sym typeface="+mn-ea"/>
              </a:rPr>
              <a:t>value</a:t>
            </a:r>
            <a:r>
              <a:rPr sz="3200" spc="5" dirty="0">
                <a:latin typeface="Segoe UI" panose="020B0502040204020203" charset="0"/>
                <a:cs typeface="Segoe UI" panose="020B0502040204020203" charset="0"/>
                <a:sym typeface="+mn-ea"/>
              </a:rPr>
              <a:t> </a:t>
            </a:r>
            <a:r>
              <a:rPr sz="3200" dirty="0">
                <a:latin typeface="Segoe UI" panose="020B0502040204020203" charset="0"/>
                <a:cs typeface="Segoe UI" panose="020B0502040204020203" charset="0"/>
                <a:sym typeface="+mn-ea"/>
              </a:rPr>
              <a:t>type.</a:t>
            </a:r>
            <a:endParaRPr sz="3200">
              <a:latin typeface="Segoe UI" panose="020B0502040204020203" charset="0"/>
              <a:cs typeface="Segoe UI" panose="020B0502040204020203" charset="0"/>
            </a:endParaRPr>
          </a:p>
          <a:p>
            <a:pPr marL="457200" lvl="1" indent="0">
              <a:buNone/>
            </a:pPr>
            <a:r>
              <a:rPr lang="en-IN" altLang="en-US" sz="3200">
                <a:latin typeface="Segoe UI" panose="020B0502040204020203" charset="0"/>
                <a:cs typeface="Segoe UI" panose="020B0502040204020203" charset="0"/>
              </a:rPr>
              <a:t>eg:</a:t>
            </a:r>
            <a:endParaRPr lang="en-IN" altLang="en-US" sz="3200">
              <a:latin typeface="Segoe UI" panose="020B0502040204020203" charset="0"/>
              <a:cs typeface="Segoe UI" panose="020B0502040204020203" charset="0"/>
            </a:endParaRPr>
          </a:p>
          <a:p>
            <a:pPr marL="457200" lvl="2" indent="0">
              <a:lnSpc>
                <a:spcPct val="150000"/>
              </a:lnSpc>
              <a:buNone/>
            </a:pPr>
            <a:r>
              <a:rPr lang="en-IN" sz="3200" b="1" dirty="0">
                <a:latin typeface="Consolas" panose="020B0609020204030204"/>
                <a:cs typeface="Consolas" panose="020B0609020204030204"/>
                <a:sym typeface="+mn-ea"/>
              </a:rPr>
              <a:t>  </a:t>
            </a:r>
            <a:r>
              <a:rPr sz="3200" b="1" dirty="0">
                <a:latin typeface="Consolas" panose="020B0609020204030204"/>
                <a:cs typeface="Consolas" panose="020B0609020204030204"/>
                <a:sym typeface="+mn-ea"/>
              </a:rPr>
              <a:t>int</a:t>
            </a:r>
            <a:r>
              <a:rPr sz="3200" b="1" spc="-3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3200" b="1" dirty="0">
                <a:latin typeface="Consolas" panose="020B0609020204030204"/>
                <a:cs typeface="Consolas" panose="020B0609020204030204"/>
                <a:sym typeface="+mn-ea"/>
              </a:rPr>
              <a:t>m</a:t>
            </a:r>
            <a:r>
              <a:rPr sz="3200" b="1" spc="-3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3200" b="1" spc="5" dirty="0">
                <a:latin typeface="Consolas" panose="020B0609020204030204"/>
                <a:cs typeface="Consolas" panose="020B0609020204030204"/>
                <a:sym typeface="+mn-ea"/>
              </a:rPr>
              <a:t>=10;</a:t>
            </a:r>
            <a:endParaRPr lang="en-IN" altLang="en-US" sz="3200" b="1">
              <a:latin typeface="Segoe UI" panose="020B0502040204020203" charset="0"/>
              <a:cs typeface="Segoe UI" panose="020B0502040204020203" charset="0"/>
            </a:endParaRPr>
          </a:p>
          <a:p>
            <a:pPr marL="457200" lvl="2" indent="0">
              <a:lnSpc>
                <a:spcPct val="150000"/>
              </a:lnSpc>
              <a:buNone/>
            </a:pPr>
            <a:r>
              <a:rPr lang="en-IN" sz="3200" b="1" dirty="0">
                <a:latin typeface="Consolas" panose="020B0609020204030204"/>
                <a:cs typeface="Consolas" panose="020B0609020204030204"/>
                <a:sym typeface="+mn-ea"/>
              </a:rPr>
              <a:t>  </a:t>
            </a:r>
            <a:r>
              <a:rPr sz="3200" b="1" dirty="0">
                <a:latin typeface="Consolas" panose="020B0609020204030204"/>
                <a:cs typeface="Consolas" panose="020B0609020204030204"/>
                <a:sym typeface="+mn-ea"/>
              </a:rPr>
              <a:t>object </a:t>
            </a:r>
            <a:r>
              <a:rPr sz="3200" b="1" spc="5" dirty="0">
                <a:latin typeface="Consolas" panose="020B0609020204030204"/>
                <a:cs typeface="Consolas" panose="020B0609020204030204"/>
                <a:sym typeface="+mn-ea"/>
              </a:rPr>
              <a:t>om</a:t>
            </a:r>
            <a:r>
              <a:rPr sz="3200" b="1" dirty="0">
                <a:latin typeface="Consolas" panose="020B0609020204030204"/>
                <a:cs typeface="Consolas" panose="020B0609020204030204"/>
                <a:sym typeface="+mn-ea"/>
              </a:rPr>
              <a:t> = m; //Box m</a:t>
            </a:r>
            <a:endParaRPr sz="3200" b="1">
              <a:latin typeface="Consolas" panose="020B0609020204030204"/>
              <a:cs typeface="Consolas" panose="020B0609020204030204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3200" b="1" dirty="0">
                <a:latin typeface="Consolas" panose="020B0609020204030204"/>
                <a:cs typeface="Consolas" panose="020B0609020204030204"/>
                <a:sym typeface="+mn-ea"/>
              </a:rPr>
              <a:t>  </a:t>
            </a:r>
            <a:r>
              <a:rPr sz="3200" b="1" dirty="0">
                <a:latin typeface="Consolas" panose="020B0609020204030204"/>
                <a:cs typeface="Consolas" panose="020B0609020204030204"/>
                <a:sym typeface="+mn-ea"/>
              </a:rPr>
              <a:t>int</a:t>
            </a:r>
            <a:r>
              <a:rPr sz="3200" b="1" spc="1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3200" b="1" dirty="0">
                <a:latin typeface="Consolas" panose="020B0609020204030204"/>
                <a:cs typeface="Consolas" panose="020B0609020204030204"/>
                <a:sym typeface="+mn-ea"/>
              </a:rPr>
              <a:t>n</a:t>
            </a:r>
            <a:r>
              <a:rPr sz="3200" b="1" spc="1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3200" b="1" dirty="0">
                <a:latin typeface="Consolas" panose="020B0609020204030204"/>
                <a:cs typeface="Consolas" panose="020B0609020204030204"/>
                <a:sym typeface="+mn-ea"/>
              </a:rPr>
              <a:t>=</a:t>
            </a:r>
            <a:r>
              <a:rPr sz="3200" b="1" spc="1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3200" b="1" spc="5" dirty="0">
                <a:latin typeface="Consolas" panose="020B0609020204030204"/>
                <a:cs typeface="Consolas" panose="020B0609020204030204"/>
                <a:sym typeface="+mn-ea"/>
              </a:rPr>
              <a:t>(int)</a:t>
            </a:r>
            <a:r>
              <a:rPr sz="3200" b="1" dirty="0">
                <a:latin typeface="Consolas" panose="020B0609020204030204"/>
                <a:cs typeface="Consolas" panose="020B0609020204030204"/>
                <a:sym typeface="+mn-ea"/>
              </a:rPr>
              <a:t> om;//Unbox</a:t>
            </a:r>
            <a:r>
              <a:rPr sz="3200" b="1" spc="2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3200" b="1" dirty="0">
                <a:latin typeface="Consolas" panose="020B0609020204030204"/>
                <a:cs typeface="Consolas" panose="020B0609020204030204"/>
                <a:sym typeface="+mn-ea"/>
              </a:rPr>
              <a:t>om back</a:t>
            </a:r>
            <a:r>
              <a:rPr sz="3200" b="1" spc="5" dirty="0">
                <a:latin typeface="Consolas" panose="020B0609020204030204"/>
                <a:cs typeface="Consolas" panose="020B0609020204030204"/>
                <a:sym typeface="+mn-ea"/>
              </a:rPr>
              <a:t> to</a:t>
            </a:r>
            <a:r>
              <a:rPr sz="3200" b="1" spc="-10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3200" b="1" spc="5" dirty="0">
                <a:latin typeface="Consolas" panose="020B0609020204030204"/>
                <a:cs typeface="Consolas" panose="020B0609020204030204"/>
                <a:sym typeface="+mn-ea"/>
              </a:rPr>
              <a:t>an</a:t>
            </a:r>
            <a:r>
              <a:rPr sz="3200" b="1" spc="-15" dirty="0">
                <a:latin typeface="Consolas" panose="020B0609020204030204"/>
                <a:cs typeface="Consolas" panose="020B0609020204030204"/>
                <a:sym typeface="+mn-ea"/>
              </a:rPr>
              <a:t> </a:t>
            </a:r>
            <a:r>
              <a:rPr sz="3200" b="1" dirty="0">
                <a:latin typeface="Consolas" panose="020B0609020204030204"/>
                <a:cs typeface="Consolas" panose="020B0609020204030204"/>
                <a:sym typeface="+mn-ea"/>
              </a:rPr>
              <a:t>int</a:t>
            </a:r>
            <a:endParaRPr lang="en-IN" altLang="en-US" sz="3200" b="1"/>
          </a:p>
          <a:p>
            <a:pPr marL="0" indent="0">
              <a:lnSpc>
                <a:spcPct val="150000"/>
              </a:lnSpc>
              <a:buNone/>
            </a:pPr>
            <a:endParaRPr lang="en-IN" altLang="en-US" sz="3200" b="1"/>
          </a:p>
        </p:txBody>
      </p:sp>
      <p:pic>
        <p:nvPicPr>
          <p:cNvPr id="3" name="1651845511366-voicemaker.in-speech (1)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697335" y="5952490"/>
            <a:ext cx="495300" cy="410210"/>
          </a:xfrm>
          <a:prstGeom prst="rect">
            <a:avLst/>
          </a:prstGeom>
        </p:spPr>
      </p:pic>
      <p:sp>
        <p:nvSpPr>
          <p:cNvPr id="4" name="object 2"/>
          <p:cNvSpPr txBox="1">
            <a:spLocks noGrp="1"/>
          </p:cNvSpPr>
          <p:nvPr/>
        </p:nvSpPr>
        <p:spPr>
          <a:xfrm>
            <a:off x="-17780" y="148590"/>
            <a:ext cx="6435090" cy="5048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 anchor="ctr" anchorCtr="0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Boxing</a:t>
            </a:r>
            <a:r>
              <a:rPr sz="3200" b="1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3200" b="1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1"/>
          <p:cNvSpPr>
            <a:spLocks noGrp="1"/>
          </p:cNvSpPr>
          <p:nvPr/>
        </p:nvSpPr>
        <p:spPr>
          <a:xfrm>
            <a:off x="635" y="3858260"/>
            <a:ext cx="6416675" cy="2895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620"/>
              </a:spcBef>
              <a:spcAft>
                <a:spcPts val="0"/>
              </a:spcAft>
              <a:buNone/>
            </a:pPr>
            <a:endParaRPr sz="1400" spc="-5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0" indent="0">
              <a:lnSpc>
                <a:spcPct val="80000"/>
              </a:lnSpc>
              <a:spcBef>
                <a:spcPts val="1620"/>
              </a:spcBef>
              <a:spcAft>
                <a:spcPts val="0"/>
              </a:spcAft>
              <a:buNone/>
            </a:pPr>
            <a:r>
              <a:rPr sz="1400" spc="-5" dirty="0">
                <a:latin typeface="Segoe UI" panose="020B0502040204020203"/>
                <a:cs typeface="Segoe UI" panose="020B0502040204020203"/>
                <a:sym typeface="+mn-ea"/>
              </a:rPr>
              <a:t>Syntax:</a:t>
            </a:r>
            <a:endParaRPr sz="1400">
              <a:latin typeface="Segoe UI" panose="020B0502040204020203"/>
              <a:cs typeface="Segoe UI" panose="020B0502040204020203"/>
            </a:endParaRPr>
          </a:p>
          <a:p>
            <a:pPr marL="0" indent="0">
              <a:lnSpc>
                <a:spcPct val="80000"/>
              </a:lnSpc>
              <a:spcBef>
                <a:spcPts val="1690"/>
              </a:spcBef>
              <a:spcAft>
                <a:spcPts val="0"/>
              </a:spcAft>
              <a:buNone/>
            </a:pPr>
            <a:r>
              <a:rPr sz="1400" b="1" dirty="0">
                <a:solidFill>
                  <a:srgbClr val="00AF50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modifiers</a:t>
            </a:r>
            <a:r>
              <a:rPr sz="1400" b="1" spc="25" dirty="0">
                <a:solidFill>
                  <a:srgbClr val="00AF50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type</a:t>
            </a:r>
            <a:r>
              <a:rPr sz="1400" b="1" spc="25" dirty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 </a:t>
            </a:r>
            <a:r>
              <a:rPr sz="1400" b="1" dirty="0">
                <a:solidFill>
                  <a:srgbClr val="477A78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method-name</a:t>
            </a:r>
            <a:r>
              <a:rPr sz="1400" b="1" spc="35" dirty="0">
                <a:solidFill>
                  <a:srgbClr val="477A78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 </a:t>
            </a:r>
            <a:r>
              <a:rPr sz="1400" b="1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(formal</a:t>
            </a:r>
            <a:r>
              <a:rPr sz="1400" b="1" spc="15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 </a:t>
            </a:r>
            <a:r>
              <a:rPr sz="1400" b="1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parameter</a:t>
            </a:r>
            <a:r>
              <a:rPr sz="1400" b="1" spc="45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 </a:t>
            </a:r>
            <a:r>
              <a:rPr sz="1400" b="1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list)</a:t>
            </a:r>
            <a:endParaRPr sz="1400" b="1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lnSpc>
                <a:spcPct val="80000"/>
              </a:lnSpc>
              <a:spcBef>
                <a:spcPts val="1765"/>
              </a:spcBef>
              <a:spcAft>
                <a:spcPts val="0"/>
              </a:spcAft>
              <a:buNone/>
            </a:pPr>
            <a:r>
              <a:rPr sz="1400" b="1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{</a:t>
            </a:r>
            <a:endParaRPr sz="1400" b="1">
              <a:latin typeface="Calibri Light" panose="020F0302020204030204" charset="0"/>
              <a:cs typeface="Calibri Light" panose="020F0302020204030204" charset="0"/>
            </a:endParaRPr>
          </a:p>
          <a:p>
            <a:pPr marL="226060" indent="0">
              <a:lnSpc>
                <a:spcPct val="80000"/>
              </a:lnSpc>
              <a:spcBef>
                <a:spcPts val="1370"/>
              </a:spcBef>
              <a:spcAft>
                <a:spcPts val="0"/>
              </a:spcAft>
              <a:buNone/>
            </a:pPr>
            <a:r>
              <a:rPr sz="1400" b="1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//Method</a:t>
            </a:r>
            <a:r>
              <a:rPr sz="1400" b="1" spc="-2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 </a:t>
            </a:r>
            <a:r>
              <a:rPr sz="1400" b="1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Body</a:t>
            </a:r>
            <a:endParaRPr sz="1400" b="1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>
              <a:lnSpc>
                <a:spcPct val="80000"/>
              </a:lnSpc>
              <a:spcBef>
                <a:spcPts val="1765"/>
              </a:spcBef>
              <a:spcAft>
                <a:spcPts val="0"/>
              </a:spcAft>
              <a:buNone/>
            </a:pPr>
            <a:r>
              <a:rPr sz="1400" b="1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}</a:t>
            </a:r>
            <a:endParaRPr sz="1400" b="1" dirty="0">
              <a:latin typeface="Consolas" panose="020B0609020204030204"/>
              <a:cs typeface="Consolas" panose="020B0609020204030204"/>
            </a:endParaRPr>
          </a:p>
          <a:p>
            <a:pPr marL="12700" indent="0">
              <a:lnSpc>
                <a:spcPct val="80000"/>
              </a:lnSpc>
              <a:spcBef>
                <a:spcPts val="95"/>
              </a:spcBef>
              <a:spcAft>
                <a:spcPts val="0"/>
              </a:spcAft>
              <a:buClr>
                <a:srgbClr val="252525"/>
              </a:buClr>
              <a:buNone/>
              <a:tabLst>
                <a:tab pos="195580" algn="l"/>
              </a:tabLst>
            </a:pPr>
            <a:endParaRPr lang="en-IN" sz="1400" spc="-5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12700" indent="0">
              <a:lnSpc>
                <a:spcPct val="80000"/>
              </a:lnSpc>
              <a:spcBef>
                <a:spcPts val="95"/>
              </a:spcBef>
              <a:spcAft>
                <a:spcPts val="0"/>
              </a:spcAft>
              <a:buClr>
                <a:srgbClr val="252525"/>
              </a:buClr>
              <a:buNone/>
              <a:tabLst>
                <a:tab pos="195580" algn="l"/>
              </a:tabLst>
            </a:pPr>
            <a:r>
              <a:rPr lang="en-IN" sz="1400" spc="-5" dirty="0">
                <a:latin typeface="Segoe UI" panose="020B0502040204020203"/>
                <a:cs typeface="Segoe UI" panose="020B0502040204020203"/>
                <a:sym typeface="+mn-ea"/>
              </a:rPr>
              <a:t>Syntax to invoke a method:</a:t>
            </a:r>
            <a:endParaRPr lang="en-IN" sz="1400" spc="-5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12700" indent="0">
              <a:lnSpc>
                <a:spcPct val="80000"/>
              </a:lnSpc>
              <a:spcBef>
                <a:spcPts val="95"/>
              </a:spcBef>
              <a:spcAft>
                <a:spcPts val="0"/>
              </a:spcAft>
              <a:buClr>
                <a:srgbClr val="252525"/>
              </a:buClr>
              <a:buNone/>
              <a:tabLst>
                <a:tab pos="195580" algn="l"/>
              </a:tabLst>
            </a:pPr>
            <a:endParaRPr lang="en-IN" sz="1400" spc="-5" dirty="0">
              <a:latin typeface="Segoe UI" panose="020B0502040204020203"/>
              <a:cs typeface="Segoe UI" panose="020B0502040204020203"/>
              <a:sym typeface="+mn-ea"/>
            </a:endParaRPr>
          </a:p>
          <a:p>
            <a:pPr marL="12700" indent="0">
              <a:lnSpc>
                <a:spcPct val="80000"/>
              </a:lnSpc>
              <a:spcBef>
                <a:spcPts val="95"/>
              </a:spcBef>
              <a:spcAft>
                <a:spcPts val="0"/>
              </a:spcAft>
              <a:buClr>
                <a:srgbClr val="252525"/>
              </a:buClr>
              <a:buNone/>
              <a:tabLst>
                <a:tab pos="195580" algn="l"/>
              </a:tabLst>
            </a:pPr>
            <a:r>
              <a:rPr sz="1400" b="1" spc="-5" dirty="0">
                <a:latin typeface="Segoe UI" panose="020B0502040204020203"/>
                <a:cs typeface="Segoe UI" panose="020B0502040204020203"/>
                <a:sym typeface="+mn-ea"/>
              </a:rPr>
              <a:t>objectname.methodname(actual</a:t>
            </a:r>
            <a:r>
              <a:rPr sz="1400" b="1" spc="7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1400" b="1" spc="-10" dirty="0">
                <a:latin typeface="Segoe UI" panose="020B0502040204020203"/>
                <a:cs typeface="Segoe UI" panose="020B0502040204020203"/>
                <a:sym typeface="+mn-ea"/>
              </a:rPr>
              <a:t>parameter</a:t>
            </a:r>
            <a:r>
              <a:rPr sz="1400" b="1" spc="15" dirty="0">
                <a:latin typeface="Segoe UI" panose="020B0502040204020203"/>
                <a:cs typeface="Segoe UI" panose="020B0502040204020203"/>
                <a:sym typeface="+mn-ea"/>
              </a:rPr>
              <a:t> </a:t>
            </a:r>
            <a:r>
              <a:rPr sz="1400" b="1" spc="-10" dirty="0">
                <a:latin typeface="Segoe UI" panose="020B0502040204020203"/>
                <a:cs typeface="Segoe UI" panose="020B0502040204020203"/>
                <a:sym typeface="+mn-ea"/>
              </a:rPr>
              <a:t>list);</a:t>
            </a:r>
            <a:endParaRPr lang="en-US" sz="140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516370" y="3858895"/>
            <a:ext cx="5676265" cy="289496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p>
            <a:pPr marL="12700" marR="198120" lvl="0" indent="0"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sz="1400" spc="-37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sz="14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12700" marR="198120" lvl="0" indent="0"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en-IN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  A M</a:t>
            </a: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ember variable </a:t>
            </a:r>
            <a:r>
              <a:rPr sz="1400" spc="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IN" sz="1400" spc="5" dirty="0">
                <a:latin typeface="Calibri" panose="020F0502020204030204" charset="0"/>
                <a:cs typeface="Calibri" panose="020F0502020204030204" charset="0"/>
                <a:sym typeface="+mn-ea"/>
              </a:rPr>
              <a:t>h</a:t>
            </a: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olds</a:t>
            </a:r>
            <a:r>
              <a:rPr sz="1400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data</a:t>
            </a:r>
            <a:r>
              <a:rPr sz="1400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for</a:t>
            </a:r>
            <a:r>
              <a:rPr sz="1400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1400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class</a:t>
            </a:r>
            <a:r>
              <a:rPr sz="1400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or</a:t>
            </a:r>
            <a:r>
              <a:rPr sz="1400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struct </a:t>
            </a:r>
            <a:endParaRPr sz="1400" spc="-5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12700" marR="198120" lvl="0" indent="0" fontAlgn="auto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sz="1400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IN" sz="1400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IN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A C</a:t>
            </a: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lass</a:t>
            </a:r>
            <a:r>
              <a:rPr lang="en-IN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/</a:t>
            </a: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struct</a:t>
            </a:r>
            <a:r>
              <a:rPr lang="en-IN"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/array</a:t>
            </a:r>
            <a:r>
              <a:rPr sz="1400" spc="-2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1400" dirty="0">
                <a:latin typeface="Calibri" panose="020F0502020204030204" charset="0"/>
                <a:cs typeface="Calibri" panose="020F0502020204030204" charset="0"/>
                <a:sym typeface="+mn-ea"/>
              </a:rPr>
              <a:t>instance</a:t>
            </a:r>
            <a:r>
              <a:rPr 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To access a field in </a:t>
            </a:r>
            <a:r>
              <a:rPr lang="en-IN" alt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an </a:t>
            </a:r>
            <a:r>
              <a:rPr 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instance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   </a:t>
            </a:r>
            <a:r>
              <a:rPr lang="en-IN" altLang="en-US" sz="1400" b="1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  <a:sym typeface="+mn-ea"/>
              </a:rPr>
              <a:t>instancename._fieldName.</a:t>
            </a:r>
            <a:r>
              <a:rPr 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eg: 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IN" altLang="en-US" sz="1400" b="1">
                <a:latin typeface="Segoe UI" panose="020B0502040204020203" charset="0"/>
                <a:cs typeface="Segoe UI" panose="020B0502040204020203" charset="0"/>
                <a:sym typeface="+mn-ea"/>
              </a:rPr>
              <a:t>  CalendarEntry birthday = new CalendarEntry();</a:t>
            </a:r>
            <a:endParaRPr lang="en-IN" altLang="en-US" sz="1400" b="1">
              <a:latin typeface="Segoe UI" panose="020B0502040204020203" charset="0"/>
              <a:cs typeface="Segoe UI" panose="020B0502040204020203" charset="0"/>
            </a:endParaRPr>
          </a:p>
          <a:p>
            <a:pPr lv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IN" altLang="en-US" sz="1400" b="1">
                <a:latin typeface="Segoe UI" panose="020B0502040204020203" charset="0"/>
                <a:cs typeface="Segoe UI" panose="020B0502040204020203" charset="0"/>
                <a:sym typeface="+mn-ea"/>
              </a:rPr>
              <a:t>birthday.Day = "Saturday";</a:t>
            </a:r>
            <a:endParaRPr lang="en-IN" altLang="en-US" sz="1400" b="1">
              <a:latin typeface="Segoe UI" panose="020B0502040204020203" charset="0"/>
              <a:cs typeface="Segoe UI" panose="020B0502040204020203" charset="0"/>
            </a:endParaRPr>
          </a:p>
          <a:p>
            <a:endParaRPr lang="en-IN" altLang="en-US" sz="1400" b="1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12" name="Title 8"/>
          <p:cNvSpPr>
            <a:spLocks noGrp="1"/>
          </p:cNvSpPr>
          <p:nvPr/>
        </p:nvSpPr>
        <p:spPr>
          <a:xfrm>
            <a:off x="6517005" y="3321050"/>
            <a:ext cx="5709920" cy="5048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altLang="en-US" sz="3200" b="1">
                <a:latin typeface="+mn-lt"/>
                <a:cs typeface="+mn-lt"/>
              </a:rPr>
              <a:t>     </a:t>
            </a:r>
            <a:r>
              <a:rPr lang="en-IN" altLang="en-US" sz="3200" b="1">
                <a:solidFill>
                  <a:schemeClr val="bg1"/>
                </a:solidFill>
                <a:latin typeface="+mn-lt"/>
                <a:cs typeface="+mn-lt"/>
              </a:rPr>
              <a:t>Fields   </a:t>
            </a:r>
            <a:endParaRPr lang="en-IN" altLang="en-US" sz="3200" b="1">
              <a:solidFill>
                <a:schemeClr val="bg1"/>
              </a:solidFill>
              <a:latin typeface="+mn-lt"/>
              <a:cs typeface="+mn-lt"/>
            </a:endParaRPr>
          </a:p>
        </p:txBody>
      </p:sp>
      <p:pic>
        <p:nvPicPr>
          <p:cNvPr id="13" name="1651838942196-voicemaker.in-speech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697335" y="6362700"/>
            <a:ext cx="495300" cy="495300"/>
          </a:xfrm>
          <a:prstGeom prst="rect">
            <a:avLst/>
          </a:prstGeom>
        </p:spPr>
      </p:pic>
      <p:pic>
        <p:nvPicPr>
          <p:cNvPr id="14" name="1651839125064-voicemaker.in-speech">
            <a:hlinkClick r:id="" action="ppaction://media"/>
          </p:cNvPr>
          <p:cNvPicPr/>
          <p:nvPr>
            <a:audi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486515" y="7452360"/>
            <a:ext cx="495300" cy="495300"/>
          </a:xfrm>
          <a:prstGeom prst="rect">
            <a:avLst/>
          </a:prstGeom>
        </p:spPr>
      </p:pic>
      <p:sp>
        <p:nvSpPr>
          <p:cNvPr id="17" name="object 2"/>
          <p:cNvSpPr txBox="1">
            <a:spLocks noGrp="1"/>
          </p:cNvSpPr>
          <p:nvPr/>
        </p:nvSpPr>
        <p:spPr>
          <a:xfrm>
            <a:off x="-17145" y="3339465"/>
            <a:ext cx="6435090" cy="5048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 anchor="ctr" anchorCtr="0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IN" sz="3200" b="1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8"/>
          <p:cNvSpPr>
            <a:spLocks noGrp="1"/>
          </p:cNvSpPr>
          <p:nvPr/>
        </p:nvSpPr>
        <p:spPr>
          <a:xfrm>
            <a:off x="6517005" y="166370"/>
            <a:ext cx="5709920" cy="5048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altLang="en-US" sz="3200" b="1">
                <a:latin typeface="+mn-lt"/>
                <a:cs typeface="+mn-lt"/>
              </a:rPr>
              <a:t>     </a:t>
            </a:r>
            <a:r>
              <a:rPr lang="en-IN" altLang="en-US" sz="3200" b="1">
                <a:solidFill>
                  <a:schemeClr val="bg1"/>
                </a:solidFill>
                <a:latin typeface="+mn-lt"/>
                <a:cs typeface="+mn-lt"/>
              </a:rPr>
              <a:t>UnBoxing</a:t>
            </a:r>
            <a:endParaRPr lang="en-IN" altLang="en-US" sz="3200" b="1">
              <a:solidFill>
                <a:schemeClr val="bg1"/>
              </a:solidFill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65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" dur="1848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5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2" dur="1636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3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>
                <p:cTn id="14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>
                <p:cTn id="15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13080"/>
            <a:ext cx="2993390" cy="716280"/>
          </a:xfrm>
        </p:spPr>
        <p:txBody>
          <a:bodyPr/>
          <a:p>
            <a:r>
              <a:rPr lang="en-IN" altLang="en-US" b="1"/>
              <a:t>Property</a:t>
            </a:r>
            <a:endParaRPr lang="en-IN" altLang="en-US" b="1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7060" y="1442085"/>
            <a:ext cx="7447915" cy="51765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rovides a flexible mechanism to read, write, or compute the value of a private field. 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A get property accessor 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- r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eturn the property value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A 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set property accessor 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- 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assign a new value.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The value keyword 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-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 define the value being assigned by the set or init accessor.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altLang="en-US" sz="2000">
                <a:sym typeface="+mn-ea"/>
              </a:rPr>
              <a:t>This</a:t>
            </a:r>
            <a:r>
              <a:rPr lang="en-US" sz="2000">
                <a:sym typeface="+mn-ea"/>
              </a:rPr>
              <a:t> can be </a:t>
            </a:r>
            <a:endParaRPr lang="en-US" sz="2000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altLang="en-US" sz="2000">
                <a:sym typeface="+mn-ea"/>
              </a:rPr>
              <a:t>     - </a:t>
            </a:r>
            <a:r>
              <a:rPr lang="en-US" sz="2000">
                <a:sym typeface="+mn-ea"/>
              </a:rPr>
              <a:t>read-write (</a:t>
            </a:r>
            <a:r>
              <a:rPr lang="en-IN" altLang="en-US" sz="2000">
                <a:sym typeface="+mn-ea"/>
              </a:rPr>
              <a:t>both get &amp; set accessor</a:t>
            </a:r>
            <a:r>
              <a:rPr lang="en-US" sz="2000">
                <a:sym typeface="+mn-ea"/>
              </a:rPr>
              <a:t>)</a:t>
            </a:r>
            <a:endParaRPr lang="en-US" sz="2000" b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altLang="en-US" sz="2000">
                <a:sym typeface="+mn-ea"/>
              </a:rPr>
              <a:t>     - r</a:t>
            </a:r>
            <a:r>
              <a:rPr lang="en-US" sz="2000">
                <a:sym typeface="+mn-ea"/>
              </a:rPr>
              <a:t>ead-only (</a:t>
            </a:r>
            <a:r>
              <a:rPr lang="en-IN" altLang="en-US" sz="2000">
                <a:sym typeface="+mn-ea"/>
              </a:rPr>
              <a:t>only get accessor</a:t>
            </a:r>
            <a:r>
              <a:rPr lang="en-US" sz="2000">
                <a:sym typeface="+mn-ea"/>
              </a:rPr>
              <a:t>)</a:t>
            </a:r>
            <a:endParaRPr lang="en-US" sz="2000" b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altLang="en-US" sz="2000">
                <a:sym typeface="+mn-ea"/>
              </a:rPr>
              <a:t>     - </a:t>
            </a:r>
            <a:r>
              <a:rPr lang="en-US" sz="2000">
                <a:sym typeface="+mn-ea"/>
              </a:rPr>
              <a:t>write-only (</a:t>
            </a:r>
            <a:r>
              <a:rPr lang="en-IN" altLang="en-US" sz="2000">
                <a:sym typeface="+mn-ea"/>
              </a:rPr>
              <a:t>only set accessor)</a:t>
            </a:r>
            <a:endParaRPr lang="en-IN" altLang="en-US" sz="2000" b="0"/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IN" altLang="en-US" sz="2000" b="0"/>
          </a:p>
          <a:p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71510" y="1548130"/>
            <a:ext cx="3773805" cy="507111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endParaRPr lang="en-IN" altLang="en-US" sz="2400"/>
          </a:p>
          <a:p>
            <a:pPr marL="0" indent="0">
              <a:lnSpc>
                <a:spcPct val="60000"/>
              </a:lnSpc>
              <a:spcAft>
                <a:spcPts val="0"/>
              </a:spcAft>
              <a:buNone/>
            </a:pPr>
            <a:r>
              <a:rPr lang="en-IN" altLang="en-US" sz="2400"/>
              <a:t>Syntax:</a:t>
            </a:r>
            <a:endParaRPr lang="en-IN" altLang="en-US" sz="2400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&lt;access_modifier&gt; &lt;return_type&gt; &lt;property_name&gt;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{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        get { // body }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        set { // body }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}</a:t>
            </a:r>
            <a:endParaRPr lang="en-IN" altLang="en-US" sz="2055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IN" alt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1651839208186-voicemaker.in-speech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550015" y="6362700"/>
            <a:ext cx="495300" cy="495300"/>
          </a:xfrm>
          <a:prstGeom prst="rect">
            <a:avLst/>
          </a:prstGeom>
        </p:spPr>
      </p:pic>
      <p:pic>
        <p:nvPicPr>
          <p:cNvPr id="9" name="1651839247207-voicemaker.in-speech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550015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01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" dur="1471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4708</Words>
  <Application>WPS Presentation</Application>
  <PresentationFormat>Widescreen</PresentationFormat>
  <Paragraphs>329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Microsoft Sans Serif</vt:lpstr>
      <vt:lpstr>Segoe UI</vt:lpstr>
      <vt:lpstr>Courier New</vt:lpstr>
      <vt:lpstr>Calibri</vt:lpstr>
      <vt:lpstr>Segoe UI</vt:lpstr>
      <vt:lpstr>Consolas</vt:lpstr>
      <vt:lpstr>Calibri Light</vt:lpstr>
      <vt:lpstr>Microsoft YaHei</vt:lpstr>
      <vt:lpstr>Arial Unicode MS</vt:lpstr>
      <vt:lpstr>Arial MT</vt:lpstr>
      <vt:lpstr>Business Cooperate</vt:lpstr>
      <vt:lpstr>PowerPoint 演示文稿</vt:lpstr>
      <vt:lpstr>Object Oriented Programming</vt:lpstr>
      <vt:lpstr>Encapsulation/Data Hiding</vt:lpstr>
      <vt:lpstr>Inheritance</vt:lpstr>
      <vt:lpstr>Polymorphism</vt:lpstr>
      <vt:lpstr>Method Overloading &amp; Method Overriding</vt:lpstr>
      <vt:lpstr>Operator Overloading</vt:lpstr>
      <vt:lpstr>       Methods </vt:lpstr>
      <vt:lpstr>Property</vt:lpstr>
      <vt:lpstr>PowerPoint 演示文稿</vt:lpstr>
      <vt:lpstr>Interface</vt:lpstr>
      <vt:lpstr>PowerPoint 演示文稿</vt:lpstr>
      <vt:lpstr>Sealed Class</vt:lpstr>
      <vt:lpstr>PowerPoint 演示文稿</vt:lpstr>
      <vt:lpstr>Abstract Class</vt:lpstr>
      <vt:lpstr>Partial Class</vt:lpstr>
      <vt:lpstr>Virtual Methods</vt:lpstr>
      <vt:lpstr>This Keyword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56</cp:revision>
  <dcterms:created xsi:type="dcterms:W3CDTF">2022-04-26T15:33:00Z</dcterms:created>
  <dcterms:modified xsi:type="dcterms:W3CDTF">2022-05-23T09:27:27Z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F86782930F0A4C1D96D63791A6813116</vt:lpwstr>
  </property>
  <property fmtid="{D5CDD505-2E9C-101B-9397-08002B2CF9AE}" pid="3" name="KSOProductBuildVer">
    <vt:lpwstr>1033-11.2.0.10451</vt:lpwstr>
  </property>
</Properties>
</file>