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3" r:id="rId3"/>
    <p:sldId id="258" r:id="rId4"/>
    <p:sldId id="259" r:id="rId5"/>
    <p:sldId id="262" r:id="rId6"/>
    <p:sldId id="263" r:id="rId7"/>
    <p:sldId id="265" r:id="rId8"/>
    <p:sldId id="266" r:id="rId9"/>
    <p:sldId id="270" r:id="rId10"/>
    <p:sldId id="278" r:id="rId11"/>
    <p:sldId id="279" r:id="rId12"/>
    <p:sldId id="280" r:id="rId13"/>
    <p:sldId id="282" r:id="rId14"/>
    <p:sldId id="284" r:id="rId15"/>
    <p:sldId id="285" r:id="rId17"/>
    <p:sldId id="286" r:id="rId18"/>
    <p:sldId id="287" r:id="rId19"/>
    <p:sldId id="35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76985" y="2821305"/>
            <a:ext cx="62712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r>
              <a:rPr sz="7200" spc="1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sz="7200" spc="-3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</a:t>
            </a:r>
            <a:r>
              <a:rPr lang="en-IN" sz="6600" spc="-3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sz="6600" spc="-3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Content Placeholder 1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48880" y="224726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12140" y="385826"/>
            <a:ext cx="419671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/>
              <a:t>Stack</a:t>
            </a:r>
            <a:r>
              <a:rPr b="1" spc="-70" dirty="0"/>
              <a:t> </a:t>
            </a:r>
            <a:r>
              <a:rPr b="1" dirty="0"/>
              <a:t>and</a:t>
            </a:r>
            <a:r>
              <a:rPr b="1" spc="-50" dirty="0"/>
              <a:t> </a:t>
            </a:r>
            <a:r>
              <a:rPr b="1" spc="-5" dirty="0"/>
              <a:t>Heap</a:t>
            </a:r>
            <a:endParaRPr b="1" spc="-5" dirty="0"/>
          </a:p>
        </p:txBody>
      </p:sp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1000" y="1676400"/>
            <a:ext cx="3860292" cy="2880360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095755"/>
            <a:ext cx="7159752" cy="36134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23290" y="715010"/>
            <a:ext cx="83667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Declaration</a:t>
            </a:r>
            <a:r>
              <a:rPr sz="3200" b="1" spc="-50" dirty="0"/>
              <a:t> </a:t>
            </a:r>
            <a:r>
              <a:rPr lang="en-IN" sz="3200" b="1" spc="-50" dirty="0"/>
              <a:t>&amp; Initialization </a:t>
            </a:r>
            <a:r>
              <a:rPr sz="3200" b="1" spc="-50" dirty="0"/>
              <a:t>of</a:t>
            </a:r>
            <a:r>
              <a:rPr sz="3200" b="1" spc="-25" dirty="0"/>
              <a:t> </a:t>
            </a:r>
            <a:r>
              <a:rPr sz="3200" b="1" spc="-45" dirty="0"/>
              <a:t>Variables</a:t>
            </a:r>
            <a:endParaRPr sz="3200" b="1" spc="-45" dirty="0"/>
          </a:p>
        </p:txBody>
      </p:sp>
      <p:sp>
        <p:nvSpPr>
          <p:cNvPr id="5" name="object 3"/>
          <p:cNvSpPr txBox="1"/>
          <p:nvPr/>
        </p:nvSpPr>
        <p:spPr>
          <a:xfrm>
            <a:off x="923290" y="1649730"/>
            <a:ext cx="6253480" cy="1988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50000"/>
              </a:lnSpc>
              <a:spcBef>
                <a:spcPts val="2245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endParaRPr lang="en-IN" sz="2400" dirty="0">
              <a:latin typeface="Segoe UI" panose="020B0502040204020203"/>
              <a:cs typeface="Segoe UI" panose="020B0502040204020203"/>
            </a:endParaRPr>
          </a:p>
          <a:p>
            <a:pPr marL="469900" lvl="1" indent="0">
              <a:lnSpc>
                <a:spcPct val="50000"/>
              </a:lnSpc>
              <a:spcBef>
                <a:spcPts val="2245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sz="2000" b="1" dirty="0">
                <a:latin typeface="Segoe UI" panose="020B0502040204020203"/>
                <a:cs typeface="Segoe UI" panose="020B0502040204020203"/>
              </a:rPr>
              <a:t>Declaration</a:t>
            </a:r>
            <a:endParaRPr sz="2000" dirty="0">
              <a:latin typeface="Segoe UI" panose="020B0502040204020203"/>
              <a:cs typeface="Segoe UI" panose="020B0502040204020203"/>
            </a:endParaRPr>
          </a:p>
          <a:p>
            <a:pPr marL="652780" lvl="1" indent="-182880">
              <a:lnSpc>
                <a:spcPct val="50000"/>
              </a:lnSpc>
              <a:spcBef>
                <a:spcPts val="2245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000" dirty="0">
                <a:latin typeface="Segoe UI" panose="020B0502040204020203"/>
                <a:cs typeface="Segoe UI" panose="020B0502040204020203"/>
              </a:rPr>
              <a:t>A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variable</a:t>
            </a:r>
            <a:r>
              <a:rPr sz="20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must</a:t>
            </a:r>
            <a:r>
              <a:rPr sz="2000"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be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declared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before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it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used.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52780" lvl="1" indent="-182880">
              <a:lnSpc>
                <a:spcPct val="50000"/>
              </a:lnSpc>
              <a:spcBef>
                <a:spcPts val="234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lang="en-IN" sz="2000" spc="-5" dirty="0">
                <a:latin typeface="Segoe UI" panose="020B0502040204020203"/>
                <a:cs typeface="Segoe UI" panose="020B0502040204020203"/>
              </a:rPr>
              <a:t>Syntax :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i="1" spc="-5" dirty="0">
                <a:latin typeface="Segoe UI" panose="020B0502040204020203"/>
                <a:cs typeface="Segoe UI" panose="020B0502040204020203"/>
              </a:rPr>
              <a:t>type</a:t>
            </a:r>
            <a:r>
              <a:rPr lang="en-IN" sz="2000" i="1" spc="-5" dirty="0">
                <a:latin typeface="Segoe UI" panose="020B0502040204020203"/>
                <a:cs typeface="Segoe UI" panose="020B0502040204020203"/>
              </a:rPr>
              <a:t>  </a:t>
            </a:r>
            <a:r>
              <a:rPr sz="2000" i="1" spc="-5" dirty="0">
                <a:latin typeface="Segoe UI" panose="020B0502040204020203"/>
                <a:cs typeface="Segoe UI" panose="020B0502040204020203"/>
              </a:rPr>
              <a:t>var1,var2,…………..var</a:t>
            </a:r>
            <a:r>
              <a:rPr sz="2000" i="1" spc="-1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i="1" dirty="0">
                <a:latin typeface="Segoe UI" panose="020B0502040204020203"/>
                <a:cs typeface="Segoe UI" panose="020B0502040204020203"/>
              </a:rPr>
              <a:t>n;</a:t>
            </a:r>
            <a:endParaRPr sz="2000" i="1" dirty="0">
              <a:latin typeface="Segoe UI" panose="020B0502040204020203"/>
              <a:cs typeface="Segoe UI" panose="020B0502040204020203"/>
            </a:endParaRPr>
          </a:p>
          <a:p>
            <a:pPr marL="12700" indent="0">
              <a:lnSpc>
                <a:spcPct val="50000"/>
              </a:lnSpc>
              <a:spcBef>
                <a:spcPts val="234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8250" y="3485515"/>
            <a:ext cx="6976745" cy="3205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195580" indent="-182880">
              <a:lnSpc>
                <a:spcPct val="6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endParaRPr sz="240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6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 Initialization</a:t>
            </a:r>
            <a:endParaRPr sz="2000" b="1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6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endParaRPr sz="200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95580" indent="-182880">
              <a:lnSpc>
                <a:spcPct val="6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variable</a:t>
            </a:r>
            <a:r>
              <a:rPr sz="2000" spc="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must</a:t>
            </a:r>
            <a:r>
              <a:rPr sz="2000" spc="-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be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 given</a:t>
            </a:r>
            <a:r>
              <a:rPr sz="2000" spc="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value</a:t>
            </a:r>
            <a:r>
              <a:rPr sz="2000"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5" dirty="0">
                <a:latin typeface="Segoe UI" panose="020B0502040204020203"/>
                <a:cs typeface="Segoe UI" panose="020B0502040204020203"/>
                <a:sym typeface="+mn-ea"/>
              </a:rPr>
              <a:t>after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it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has</a:t>
            </a:r>
            <a:r>
              <a:rPr sz="2000"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been</a:t>
            </a:r>
            <a:r>
              <a:rPr sz="2000" spc="-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declared.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95580" indent="-182880">
              <a:lnSpc>
                <a:spcPct val="60000"/>
              </a:lnSpc>
              <a:spcBef>
                <a:spcPts val="234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  <a:sym typeface="+mn-ea"/>
              </a:rPr>
              <a:t>syntax may</a:t>
            </a:r>
            <a:r>
              <a:rPr sz="2000" spc="-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be</a:t>
            </a:r>
            <a:r>
              <a:rPr sz="2000"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spc="-30" dirty="0">
                <a:latin typeface="Segoe UI" panose="020B0502040204020203"/>
                <a:cs typeface="Segoe UI" panose="020B0502040204020203"/>
                <a:sym typeface="+mn-ea"/>
              </a:rPr>
              <a:t>of</a:t>
            </a:r>
            <a:r>
              <a:rPr sz="2000" spc="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two</a:t>
            </a:r>
            <a:r>
              <a:rPr sz="2000" spc="-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  <a:sym typeface="+mn-ea"/>
              </a:rPr>
              <a:t>types,</a:t>
            </a:r>
            <a:endParaRPr sz="200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50000"/>
              </a:lnSpc>
              <a:spcBef>
                <a:spcPts val="2340"/>
              </a:spcBef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spc="-35" dirty="0">
                <a:latin typeface="Segoe UI" panose="020B0502040204020203"/>
                <a:cs typeface="Segoe UI" panose="020B0502040204020203"/>
                <a:sym typeface="+mn-ea"/>
              </a:rPr>
              <a:t>       </a:t>
            </a:r>
            <a:r>
              <a:rPr sz="2000" b="1" spc="-35" dirty="0">
                <a:latin typeface="Segoe UI" panose="020B0502040204020203"/>
                <a:cs typeface="Segoe UI" panose="020B0502040204020203"/>
                <a:sym typeface="+mn-ea"/>
              </a:rPr>
              <a:t>Type</a:t>
            </a:r>
            <a:r>
              <a:rPr sz="2000" b="1" spc="-15" dirty="0">
                <a:latin typeface="Segoe UI" panose="020B0502040204020203"/>
                <a:cs typeface="Segoe UI" panose="020B0502040204020203"/>
                <a:sym typeface="+mn-ea"/>
              </a:rPr>
              <a:t> var1</a:t>
            </a:r>
            <a:r>
              <a:rPr sz="2000" b="1" spc="-3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b="1" dirty="0">
                <a:latin typeface="Segoe UI" panose="020B0502040204020203"/>
                <a:cs typeface="Segoe UI" panose="020B0502040204020203"/>
                <a:sym typeface="+mn-ea"/>
              </a:rPr>
              <a:t>=</a:t>
            </a:r>
            <a:r>
              <a:rPr sz="2000" b="1" spc="-10" dirty="0">
                <a:latin typeface="Segoe UI" panose="020B0502040204020203"/>
                <a:cs typeface="Segoe UI" panose="020B0502040204020203"/>
                <a:sym typeface="+mn-ea"/>
              </a:rPr>
              <a:t> value;</a:t>
            </a:r>
            <a:endParaRPr sz="2000" b="1" spc="-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927100" lvl="2" indent="0">
              <a:lnSpc>
                <a:spcPct val="50000"/>
              </a:lnSpc>
              <a:spcBef>
                <a:spcPts val="2340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r>
              <a:rPr lang="en-IN" sz="2000" b="1" spc="-10" dirty="0">
                <a:latin typeface="Segoe UI" panose="020B0502040204020203"/>
                <a:cs typeface="Segoe UI" panose="020B0502040204020203"/>
                <a:sym typeface="+mn-ea"/>
              </a:rPr>
              <a:t>      or</a:t>
            </a:r>
            <a:endParaRPr lang="en-IN" sz="2000" b="1" spc="-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927100" lvl="2" indent="0">
              <a:lnSpc>
                <a:spcPct val="50000"/>
              </a:lnSpc>
              <a:spcBef>
                <a:spcPts val="2340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r>
              <a:rPr lang="en-IN" sz="2000" b="1" spc="-10" dirty="0">
                <a:latin typeface="Segoe UI" panose="020B0502040204020203"/>
                <a:cs typeface="Segoe UI" panose="020B0502040204020203"/>
                <a:sym typeface="+mn-ea"/>
              </a:rPr>
              <a:t>Type var1;</a:t>
            </a:r>
            <a:endParaRPr lang="en-IN" sz="2000" b="1" spc="-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927100" lvl="2" indent="0">
              <a:lnSpc>
                <a:spcPct val="50000"/>
              </a:lnSpc>
              <a:spcBef>
                <a:spcPts val="2340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r>
              <a:rPr lang="en-IN" sz="2000" b="1" spc="-10" dirty="0">
                <a:latin typeface="Segoe UI" panose="020B0502040204020203"/>
                <a:cs typeface="Segoe UI" panose="020B0502040204020203"/>
                <a:sym typeface="+mn-ea"/>
              </a:rPr>
              <a:t>var1 = value;</a:t>
            </a:r>
            <a:endParaRPr lang="en-I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8340" y="523621"/>
            <a:ext cx="37985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Default</a:t>
            </a:r>
            <a:r>
              <a:rPr sz="3600" b="1" spc="-105" dirty="0"/>
              <a:t> </a:t>
            </a:r>
            <a:r>
              <a:rPr sz="3600" b="1" spc="-15" dirty="0"/>
              <a:t>values</a:t>
            </a:r>
            <a:endParaRPr sz="3600" b="1" spc="-15" dirty="0"/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832485" y="1895475"/>
          <a:ext cx="6473190" cy="419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595"/>
                <a:gridCol w="3236595"/>
              </a:tblGrid>
              <a:tr h="4660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b="1" spc="-35" dirty="0">
                          <a:latin typeface="Segoe UI" panose="020B0502040204020203"/>
                          <a:cs typeface="Segoe UI" panose="020B0502040204020203"/>
                        </a:rPr>
                        <a:t>Type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746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883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b="1" spc="-5" dirty="0">
                          <a:latin typeface="Segoe UI" panose="020B0502040204020203"/>
                          <a:cs typeface="Segoe UI" panose="020B0502040204020203"/>
                        </a:rPr>
                        <a:t>Default</a:t>
                      </a:r>
                      <a:r>
                        <a:rPr sz="2500" b="1" spc="-5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500" b="1" spc="-45" dirty="0">
                          <a:latin typeface="Segoe UI" panose="020B0502040204020203"/>
                          <a:cs typeface="Segoe UI" panose="020B0502040204020203"/>
                        </a:rPr>
                        <a:t>Value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746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2500" spc="-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Integer</a:t>
                      </a:r>
                      <a:r>
                        <a:rPr sz="2500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500" spc="-30" dirty="0">
                          <a:latin typeface="Segoe UI" panose="020B0502040204020203"/>
                          <a:cs typeface="Segoe UI" panose="020B0502040204020203"/>
                        </a:rPr>
                        <a:t>Types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dirty="0">
                          <a:latin typeface="Segoe UI" panose="020B0502040204020203"/>
                          <a:cs typeface="Segoe UI" panose="020B0502040204020203"/>
                        </a:rPr>
                        <a:t>0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Char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‘\x000’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5" dirty="0">
                          <a:latin typeface="Segoe UI" panose="020B0502040204020203"/>
                          <a:cs typeface="Segoe UI" panose="020B0502040204020203"/>
                        </a:rPr>
                        <a:t>Float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0.0f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Double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0.0d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Decimal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0.0m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10" dirty="0">
                          <a:latin typeface="Segoe UI" panose="020B0502040204020203"/>
                          <a:cs typeface="Segoe UI" panose="020B0502040204020203"/>
                        </a:rPr>
                        <a:t>Bool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500" spc="-25" dirty="0">
                          <a:latin typeface="Segoe UI" panose="020B0502040204020203"/>
                          <a:cs typeface="Segoe UI" panose="020B0502040204020203"/>
                        </a:rPr>
                        <a:t>False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100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Enum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735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500" dirty="0">
                          <a:latin typeface="Segoe UI" panose="020B0502040204020203"/>
                          <a:cs typeface="Segoe UI" panose="020B0502040204020203"/>
                        </a:rPr>
                        <a:t>0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735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2500" spc="-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500" spc="-15" dirty="0">
                          <a:latin typeface="Segoe UI" panose="020B0502040204020203"/>
                          <a:cs typeface="Segoe UI" panose="020B0502040204020203"/>
                        </a:rPr>
                        <a:t>Reference</a:t>
                      </a:r>
                      <a:r>
                        <a:rPr sz="2500" spc="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types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735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500" spc="-5" dirty="0">
                          <a:latin typeface="Segoe UI" panose="020B0502040204020203"/>
                          <a:cs typeface="Segoe UI" panose="020B0502040204020203"/>
                        </a:rPr>
                        <a:t>null</a:t>
                      </a:r>
                      <a:endParaRPr sz="25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8735" marB="0">
                    <a:lnL w="6350">
                      <a:solidFill>
                        <a:srgbClr val="27CED6"/>
                      </a:solidFill>
                      <a:prstDash val="solid"/>
                    </a:lnL>
                    <a:lnR w="6350">
                      <a:solidFill>
                        <a:srgbClr val="27CED6"/>
                      </a:solidFill>
                      <a:prstDash val="solid"/>
                    </a:lnR>
                    <a:lnT w="6350">
                      <a:solidFill>
                        <a:srgbClr val="27CED6"/>
                      </a:solidFill>
                      <a:prstDash val="solid"/>
                    </a:lnT>
                    <a:lnB w="6350">
                      <a:solidFill>
                        <a:srgbClr val="27CED6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450" y="521970"/>
            <a:ext cx="7574915" cy="775970"/>
          </a:xfrm>
        </p:spPr>
        <p:txBody>
          <a:bodyPr/>
          <a:p>
            <a:pPr algn="l"/>
            <a:r>
              <a:rPr lang="en-IN" sz="3200" b="1">
                <a:latin typeface="Segoe UI" panose="020B0502040204020203"/>
                <a:cs typeface="Segoe UI" panose="020B0502040204020203"/>
                <a:sym typeface="+mn-ea"/>
              </a:rPr>
              <a:t>Operator &amp; Precedence</a:t>
            </a:r>
            <a:endParaRPr lang="en-IN" altLang="en-US" sz="3200" b="1">
              <a:latin typeface="Segoe UI" panose="020B0502040204020203"/>
              <a:cs typeface="Segoe UI" panose="020B0502040204020203"/>
              <a:sym typeface="+mn-ea"/>
            </a:endParaRPr>
          </a:p>
        </p:txBody>
      </p:sp>
      <p:pic>
        <p:nvPicPr>
          <p:cNvPr id="9" name="Content Placeholder 8" descr="Screenshot (277)"/>
          <p:cNvPicPr>
            <a:picLocks noChangeAspect="1"/>
          </p:cNvPicPr>
          <p:nvPr>
            <p:ph sz="half" idx="1"/>
          </p:nvPr>
        </p:nvPicPr>
        <p:blipFill>
          <a:blip r:embed="rId1"/>
          <a:srcRect l="27491" t="11593" r="27633" b="22177"/>
          <a:stretch>
            <a:fillRect/>
          </a:stretch>
        </p:blipFill>
        <p:spPr>
          <a:xfrm>
            <a:off x="4712970" y="1417955"/>
            <a:ext cx="7479030" cy="5320665"/>
          </a:xfrm>
          <a:prstGeom prst="rect">
            <a:avLst/>
          </a:prstGeom>
        </p:spPr>
      </p:pic>
      <p:pic>
        <p:nvPicPr>
          <p:cNvPr id="2" name="Content Placeholder 1" descr="Screenshot (287)"/>
          <p:cNvPicPr>
            <a:picLocks noChangeAspect="1"/>
          </p:cNvPicPr>
          <p:nvPr>
            <p:ph sz="half" idx="2"/>
          </p:nvPr>
        </p:nvPicPr>
        <p:blipFill>
          <a:blip r:embed="rId2"/>
          <a:srcRect l="29990" t="28477" r="39372" b="17841"/>
          <a:stretch>
            <a:fillRect/>
          </a:stretch>
        </p:blipFill>
        <p:spPr>
          <a:xfrm>
            <a:off x="425450" y="1417955"/>
            <a:ext cx="428752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8340" y="447421"/>
            <a:ext cx="44875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Decision</a:t>
            </a:r>
            <a:r>
              <a:rPr sz="3600" b="1" spc="-95" dirty="0"/>
              <a:t> </a:t>
            </a:r>
            <a:r>
              <a:rPr sz="3600" b="1" dirty="0"/>
              <a:t>Making</a:t>
            </a:r>
            <a:endParaRPr sz="36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490220" y="1573530"/>
            <a:ext cx="4395470" cy="5236210"/>
          </a:xfrm>
          <a:prstGeom prst="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spc="-55" dirty="0">
                <a:sym typeface="+mn-ea"/>
              </a:rPr>
              <a:t>      </a:t>
            </a:r>
            <a:endParaRPr lang="en-IN" b="1" spc="-55" dirty="0"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spc="-55" dirty="0">
                <a:sym typeface="+mn-ea"/>
              </a:rPr>
              <a:t>      </a:t>
            </a:r>
            <a:r>
              <a:rPr sz="2300" b="1" spc="-55" dirty="0">
                <a:sym typeface="+mn-ea"/>
              </a:rPr>
              <a:t>S</a:t>
            </a:r>
            <a:r>
              <a:rPr sz="2300" b="1" dirty="0">
                <a:sym typeface="+mn-ea"/>
              </a:rPr>
              <a:t>wi</a:t>
            </a:r>
            <a:r>
              <a:rPr sz="2300" b="1" spc="-55" dirty="0">
                <a:sym typeface="+mn-ea"/>
              </a:rPr>
              <a:t>t</a:t>
            </a:r>
            <a:r>
              <a:rPr sz="2300" b="1" dirty="0">
                <a:sym typeface="+mn-ea"/>
              </a:rPr>
              <a:t>ch</a:t>
            </a:r>
            <a:r>
              <a:rPr lang="en-IN" sz="2300" b="1" dirty="0">
                <a:sym typeface="+mn-ea"/>
              </a:rPr>
              <a:t> statement:</a:t>
            </a:r>
            <a:endParaRPr lang="en-IN" sz="2300" b="1" dirty="0"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sz="2300" b="1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sz="2300" b="1" dirty="0">
                <a:latin typeface="Consolas" panose="020B0609020204030204"/>
                <a:cs typeface="Consolas" panose="020B0609020204030204"/>
                <a:sym typeface="+mn-ea"/>
              </a:rPr>
              <a:t>switch</a:t>
            </a:r>
            <a:r>
              <a:rPr sz="2300" b="1" spc="-10" dirty="0">
                <a:latin typeface="Consolas" panose="020B0609020204030204"/>
                <a:cs typeface="Consolas" panose="020B0609020204030204"/>
                <a:sym typeface="+mn-ea"/>
              </a:rPr>
              <a:t>(</a:t>
            </a:r>
            <a:r>
              <a:rPr sz="2300" b="1" dirty="0">
                <a:latin typeface="Consolas" panose="020B0609020204030204"/>
                <a:cs typeface="Consolas" panose="020B0609020204030204"/>
                <a:sym typeface="+mn-ea"/>
              </a:rPr>
              <a:t>ex</a:t>
            </a:r>
            <a:r>
              <a:rPr sz="2300" b="1" spc="-10" dirty="0">
                <a:latin typeface="Consolas" panose="020B0609020204030204"/>
                <a:cs typeface="Consolas" panose="020B0609020204030204"/>
                <a:sym typeface="+mn-ea"/>
              </a:rPr>
              <a:t>pr</a:t>
            </a:r>
            <a:r>
              <a:rPr sz="2300" b="1" dirty="0">
                <a:latin typeface="Consolas" panose="020B0609020204030204"/>
                <a:cs typeface="Consolas" panose="020B0609020204030204"/>
                <a:sym typeface="+mn-ea"/>
              </a:rPr>
              <a:t>ession)</a:t>
            </a:r>
            <a:endParaRPr sz="2300" b="1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</a:t>
            </a:r>
            <a:r>
              <a:rPr lang="en-IN" sz="2300" b="1" dirty="0">
                <a:latin typeface="Consolas" panose="020B0609020204030204"/>
                <a:cs typeface="Consolas" panose="020B0609020204030204"/>
                <a:sym typeface="+mn-ea"/>
              </a:rPr>
              <a:t>case </a:t>
            </a: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value-1: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code block-1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break;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</a:t>
            </a:r>
            <a:r>
              <a:rPr lang="en-IN" sz="2300" b="1" dirty="0">
                <a:latin typeface="Consolas" panose="020B0609020204030204"/>
                <a:cs typeface="Consolas" panose="020B0609020204030204"/>
                <a:sym typeface="+mn-ea"/>
              </a:rPr>
              <a:t>case </a:t>
            </a: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value-2: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code block-2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break;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</a:t>
            </a:r>
            <a:r>
              <a:rPr lang="en-IN" sz="2300" b="1" dirty="0">
                <a:latin typeface="Consolas" panose="020B0609020204030204"/>
                <a:cs typeface="Consolas" panose="020B0609020204030204"/>
                <a:sym typeface="+mn-ea"/>
              </a:rPr>
              <a:t>default</a:t>
            </a: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: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default-block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		break;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300" dirty="0"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IN" sz="2300" dirty="0"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5305425" y="3160395"/>
            <a:ext cx="6704965" cy="1430655"/>
          </a:xfrm>
          <a:prstGeom prst="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p>
            <a:pPr marL="285750" lvl="1" indent="0">
              <a:lnSpc>
                <a:spcPct val="4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 charset="0"/>
              <a:buNone/>
              <a:tabLst>
                <a:tab pos="469900" algn="l"/>
              </a:tabLst>
            </a:pPr>
            <a:endParaRPr lang="en-IN" sz="2400" b="1">
              <a:latin typeface="Segoe UI" panose="020B0502040204020203"/>
              <a:cs typeface="Segoe UI" panose="020B0502040204020203"/>
              <a:sym typeface="+mn-ea"/>
            </a:endParaRPr>
          </a:p>
          <a:p>
            <a:pPr marL="285750" lvl="1" indent="0">
              <a:lnSpc>
                <a:spcPct val="4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 charset="0"/>
              <a:buNone/>
              <a:tabLst>
                <a:tab pos="469900" algn="l"/>
              </a:tabLst>
            </a:pPr>
            <a:r>
              <a:rPr lang="en-IN" sz="2000" b="1">
                <a:latin typeface="Segoe UI" panose="020B0502040204020203"/>
                <a:cs typeface="Segoe UI" panose="020B0502040204020203"/>
                <a:sym typeface="+mn-ea"/>
              </a:rPr>
              <a:t>Conditional statement :    </a:t>
            </a:r>
            <a:endParaRPr lang="en-IN" sz="2000" b="1">
              <a:latin typeface="Segoe UI" panose="020B0502040204020203"/>
              <a:cs typeface="Segoe UI" panose="020B0502040204020203"/>
              <a:sym typeface="+mn-ea"/>
            </a:endParaRPr>
          </a:p>
          <a:p>
            <a:pPr marL="285750" lvl="1" indent="0">
              <a:lnSpc>
                <a:spcPct val="4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 charset="0"/>
              <a:buNone/>
              <a:tabLst>
                <a:tab pos="469900" algn="l"/>
              </a:tabLst>
            </a:pPr>
            <a:r>
              <a:rPr lang="en-IN" sz="2000">
                <a:latin typeface="Segoe UI" panose="020B0502040204020203"/>
                <a:cs typeface="Segoe UI" panose="020B0502040204020203"/>
                <a:sym typeface="+mn-ea"/>
              </a:rPr>
              <a:t>variable = (condition) </a:t>
            </a:r>
            <a:r>
              <a:rPr lang="en-IN" sz="2000" b="1">
                <a:latin typeface="Segoe UI" panose="020B0502040204020203"/>
                <a:cs typeface="Segoe UI" panose="020B0502040204020203"/>
                <a:sym typeface="+mn-ea"/>
              </a:rPr>
              <a:t>? </a:t>
            </a:r>
            <a:r>
              <a:rPr lang="en-IN" sz="2000">
                <a:latin typeface="Segoe UI" panose="020B0502040204020203"/>
                <a:cs typeface="Segoe UI" panose="020B0502040204020203"/>
                <a:sym typeface="+mn-ea"/>
              </a:rPr>
              <a:t>expressionTrue </a:t>
            </a:r>
            <a:r>
              <a:rPr lang="en-IN" sz="2000" b="1">
                <a:latin typeface="Segoe UI" panose="020B0502040204020203"/>
                <a:cs typeface="Segoe UI" panose="020B0502040204020203"/>
                <a:sym typeface="+mn-ea"/>
              </a:rPr>
              <a:t>:  </a:t>
            </a:r>
            <a:r>
              <a:rPr lang="en-IN" sz="2000">
                <a:latin typeface="Segoe UI" panose="020B0502040204020203"/>
                <a:cs typeface="Segoe UI" panose="020B0502040204020203"/>
                <a:sym typeface="+mn-ea"/>
              </a:rPr>
              <a:t>expressionFalse;</a:t>
            </a:r>
            <a:endParaRPr lang="en-IN" sz="2400">
              <a:latin typeface="Segoe UI" panose="020B0502040204020203"/>
              <a:cs typeface="Segoe UI" panose="020B0502040204020203"/>
              <a:sym typeface="+mn-ea"/>
            </a:endParaRPr>
          </a:p>
          <a:p>
            <a:pPr marL="285750" lvl="1" indent="0">
              <a:lnSpc>
                <a:spcPct val="5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 charset="0"/>
              <a:buNone/>
              <a:tabLst>
                <a:tab pos="469900" algn="l"/>
              </a:tabLst>
            </a:pPr>
            <a:endParaRPr sz="2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5087620" y="1459230"/>
            <a:ext cx="3430905" cy="3415030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1"/>
            <a:endParaRPr lang="en-IN" altLang="en-US" b="1"/>
          </a:p>
          <a:p>
            <a:pPr lvl="1"/>
            <a:r>
              <a:rPr lang="en-IN" altLang="en-US" b="1" u="sng"/>
              <a:t>if.. else</a:t>
            </a:r>
            <a:endParaRPr lang="en-IN" altLang="en-US" b="1" u="sng"/>
          </a:p>
          <a:p>
            <a:pPr lvl="1"/>
            <a:endParaRPr lang="en-IN" altLang="en-US" b="1"/>
          </a:p>
          <a:p>
            <a:pPr lvl="1"/>
            <a:r>
              <a:rPr lang="en-IN" altLang="en-US" b="1"/>
              <a:t>if(condition)</a:t>
            </a:r>
            <a:r>
              <a:rPr lang="en-IN" altLang="en-US"/>
              <a:t> </a:t>
            </a:r>
            <a:endParaRPr lang="en-IN" altLang="en-US"/>
          </a:p>
          <a:p>
            <a:pPr lvl="1"/>
            <a:r>
              <a:rPr lang="en-IN" altLang="en-US"/>
              <a:t>{</a:t>
            </a:r>
            <a:endParaRPr lang="en-IN" altLang="en-US"/>
          </a:p>
          <a:p>
            <a:pPr lvl="1"/>
            <a:r>
              <a:rPr lang="en-IN" altLang="en-US"/>
              <a:t>    block-1 //if yes executes </a:t>
            </a:r>
            <a:endParaRPr lang="en-IN" altLang="en-US"/>
          </a:p>
          <a:p>
            <a:pPr lvl="1"/>
            <a:r>
              <a:rPr lang="en-IN" altLang="en-US"/>
              <a:t>}</a:t>
            </a:r>
            <a:endParaRPr lang="en-IN" altLang="en-US"/>
          </a:p>
          <a:p>
            <a:pPr lvl="1"/>
            <a:r>
              <a:rPr lang="en-IN" altLang="en-US" b="1"/>
              <a:t>else</a:t>
            </a:r>
            <a:endParaRPr lang="en-IN" altLang="en-US" b="1"/>
          </a:p>
          <a:p>
            <a:pPr lvl="1"/>
            <a:r>
              <a:rPr lang="en-IN" altLang="en-US"/>
              <a:t>{</a:t>
            </a:r>
            <a:endParaRPr lang="en-IN" altLang="en-US"/>
          </a:p>
          <a:p>
            <a:pPr lvl="1"/>
            <a:r>
              <a:rPr lang="en-IN" altLang="en-US"/>
              <a:t>    block-2 //if no execures</a:t>
            </a:r>
            <a:endParaRPr lang="en-IN" altLang="en-US"/>
          </a:p>
          <a:p>
            <a:pPr lvl="1"/>
            <a:r>
              <a:rPr lang="en-IN" altLang="en-US"/>
              <a:t>}</a:t>
            </a:r>
            <a:endParaRPr lang="en-IN" altLang="en-US"/>
          </a:p>
          <a:p>
            <a:pPr lvl="1"/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789035" y="1459230"/>
            <a:ext cx="2649220" cy="4356100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u="sng" dirty="0">
                <a:latin typeface="Consolas" panose="020B0609020204030204"/>
                <a:cs typeface="Consolas" panose="020B0609020204030204"/>
                <a:sym typeface="+mn-ea"/>
              </a:rPr>
              <a:t>else</a:t>
            </a:r>
            <a:r>
              <a:rPr lang="en-IN" b="1" dirty="0">
                <a:latin typeface="Consolas" panose="020B0609020204030204"/>
                <a:cs typeface="Consolas" panose="020B0609020204030204"/>
                <a:sym typeface="+mn-ea"/>
              </a:rPr>
              <a:t> if </a:t>
            </a:r>
            <a:r>
              <a:rPr lang="en-IN" b="1" u="sng" dirty="0">
                <a:latin typeface="Consolas" panose="020B0609020204030204"/>
                <a:cs typeface="Consolas" panose="020B0609020204030204"/>
                <a:sym typeface="+mn-ea"/>
              </a:rPr>
              <a:t>ladder</a:t>
            </a:r>
            <a:endParaRPr lang="en-IN" b="1" u="sng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b="1">
                <a:sym typeface="+mn-ea"/>
              </a:rPr>
              <a:t>if(condition)</a:t>
            </a: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{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    block-1 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}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b="1">
                <a:sym typeface="+mn-ea"/>
              </a:rPr>
              <a:t>else if(condition)</a:t>
            </a:r>
            <a:endParaRPr lang="en-IN" altLang="en-US" b="1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{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    block-2 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}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b="1">
                <a:sym typeface="+mn-ea"/>
              </a:rPr>
              <a:t>else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{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    block-3;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>
                <a:sym typeface="+mn-ea"/>
              </a:rPr>
              <a:t>}</a:t>
            </a:r>
            <a:endParaRPr lang="en-IN" altLang="en-US"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08660" y="539115"/>
            <a:ext cx="34982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6385" lvl="1" indent="0" algn="l">
              <a:lnSpc>
                <a:spcPct val="100000"/>
              </a:lnSpc>
              <a:spcBef>
                <a:spcPts val="1815"/>
              </a:spcBef>
              <a:buClr>
                <a:srgbClr val="252525"/>
              </a:buClr>
              <a:buFont typeface="Wingdings" panose="05000000000000000000" charset="0"/>
              <a:buNone/>
              <a:tabLst>
                <a:tab pos="469900" algn="l"/>
              </a:tabLst>
            </a:pPr>
            <a:r>
              <a:rPr sz="2800" b="1" spc="-5" dirty="0">
                <a:latin typeface="Segoe UI" panose="020B0502040204020203"/>
                <a:cs typeface="Segoe UI" panose="020B0502040204020203"/>
                <a:sym typeface="+mn-ea"/>
              </a:rPr>
              <a:t>If</a:t>
            </a:r>
            <a:r>
              <a:rPr sz="2800" b="1" spc="-4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800" b="1" spc="-5" dirty="0">
                <a:latin typeface="Segoe UI" panose="020B0502040204020203"/>
                <a:cs typeface="Segoe UI" panose="020B0502040204020203"/>
                <a:sym typeface="+mn-ea"/>
              </a:rPr>
              <a:t>statements</a:t>
            </a:r>
            <a:endParaRPr lang="en-US" sz="2800"/>
          </a:p>
        </p:txBody>
      </p:sp>
      <p:sp>
        <p:nvSpPr>
          <p:cNvPr id="20" name="Text Box 19"/>
          <p:cNvSpPr txBox="1"/>
          <p:nvPr/>
        </p:nvSpPr>
        <p:spPr>
          <a:xfrm>
            <a:off x="940435" y="1360170"/>
            <a:ext cx="3860165" cy="2306955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1"/>
            <a:endParaRPr b="1" spc="-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lvl="1"/>
            <a:r>
              <a:rPr b="1" u="sng" spc="-10" dirty="0">
                <a:latin typeface="Segoe UI" panose="020B0502040204020203"/>
                <a:cs typeface="Segoe UI" panose="020B0502040204020203"/>
                <a:sym typeface="+mn-ea"/>
              </a:rPr>
              <a:t>Simple</a:t>
            </a:r>
            <a:r>
              <a:rPr b="1" u="sng" spc="-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u="sng" spc="-10" dirty="0">
                <a:latin typeface="Segoe UI" panose="020B0502040204020203"/>
                <a:cs typeface="Segoe UI" panose="020B0502040204020203"/>
                <a:sym typeface="+mn-ea"/>
              </a:rPr>
              <a:t>if</a:t>
            </a:r>
            <a:endParaRPr b="1" u="sng" spc="-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lvl="1"/>
            <a:endParaRPr lang="en-IN" altLang="en-US" b="1"/>
          </a:p>
          <a:p>
            <a:pPr lvl="1"/>
            <a:r>
              <a:rPr lang="en-IN" altLang="en-US" b="1"/>
              <a:t>if(condition)</a:t>
            </a:r>
            <a:r>
              <a:rPr lang="en-IN" altLang="en-US"/>
              <a:t> </a:t>
            </a:r>
            <a:endParaRPr lang="en-IN" altLang="en-US"/>
          </a:p>
          <a:p>
            <a:pPr lvl="1"/>
            <a:r>
              <a:rPr lang="en-IN" altLang="en-US"/>
              <a:t>{</a:t>
            </a:r>
            <a:endParaRPr lang="en-IN" altLang="en-US"/>
          </a:p>
          <a:p>
            <a:pPr lvl="1"/>
            <a:r>
              <a:rPr lang="en-IN" altLang="en-US"/>
              <a:t>	block </a:t>
            </a:r>
            <a:r>
              <a:rPr lang="en-IN" altLang="en-US">
                <a:sym typeface="+mn-ea"/>
              </a:rPr>
              <a:t>//if yes, executes</a:t>
            </a:r>
            <a:endParaRPr lang="en-IN" altLang="en-US"/>
          </a:p>
          <a:p>
            <a:pPr lvl="1"/>
            <a:r>
              <a:rPr lang="en-IN" altLang="en-US"/>
              <a:t>}</a:t>
            </a:r>
            <a:endParaRPr lang="en-IN" altLang="en-US"/>
          </a:p>
          <a:p>
            <a:pPr lvl="1"/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957580" y="3719830"/>
            <a:ext cx="3860165" cy="3138170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1"/>
            <a:endParaRPr lang="en-IN" altLang="en-US" b="1"/>
          </a:p>
          <a:p>
            <a:pPr lvl="1"/>
            <a:r>
              <a:rPr lang="en-IN" altLang="en-US" b="1" u="sng"/>
              <a:t>Nested if... else</a:t>
            </a:r>
            <a:endParaRPr lang="en-IN" altLang="en-US" b="1" u="sng"/>
          </a:p>
          <a:p>
            <a:pPr lvl="1"/>
            <a:endParaRPr lang="en-IN" altLang="en-US" b="1"/>
          </a:p>
          <a:p>
            <a:pPr lvl="1"/>
            <a:r>
              <a:rPr lang="en-IN" altLang="en-US" b="1"/>
              <a:t>if(condition) </a:t>
            </a:r>
            <a:endParaRPr lang="en-IN" altLang="en-US" b="1"/>
          </a:p>
          <a:p>
            <a:pPr lvl="1"/>
            <a:r>
              <a:rPr lang="en-IN" altLang="en-US"/>
              <a:t>{</a:t>
            </a:r>
            <a:endParaRPr lang="en-IN" altLang="en-US"/>
          </a:p>
          <a:p>
            <a:pPr lvl="1"/>
            <a:r>
              <a:rPr lang="en-IN" altLang="en-US"/>
              <a:t>   </a:t>
            </a:r>
            <a:r>
              <a:rPr lang="en-IN" altLang="en-US" b="1"/>
              <a:t>if(condition)</a:t>
            </a:r>
            <a:endParaRPr lang="en-IN" altLang="en-US" b="1"/>
          </a:p>
          <a:p>
            <a:pPr lvl="1"/>
            <a:r>
              <a:rPr lang="en-IN" altLang="en-US" b="1"/>
              <a:t>	{......}</a:t>
            </a:r>
            <a:endParaRPr lang="en-IN" altLang="en-US"/>
          </a:p>
          <a:p>
            <a:pPr lvl="1"/>
            <a:r>
              <a:rPr lang="en-IN" altLang="en-US" b="1"/>
              <a:t>else</a:t>
            </a:r>
            <a:endParaRPr lang="en-IN" altLang="en-US" b="1"/>
          </a:p>
          <a:p>
            <a:pPr lvl="1"/>
            <a:r>
              <a:rPr lang="en-IN" altLang="en-US" b="1"/>
              <a:t>	{......}</a:t>
            </a:r>
            <a:endParaRPr lang="en-IN" altLang="en-US"/>
          </a:p>
          <a:p>
            <a:pPr lvl="1"/>
            <a:r>
              <a:rPr lang="en-IN" altLang="en-US"/>
              <a:t> }</a:t>
            </a: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64540" y="523621"/>
            <a:ext cx="54019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Looping</a:t>
            </a:r>
            <a:r>
              <a:rPr sz="3600" b="1" spc="-55" dirty="0"/>
              <a:t> </a:t>
            </a:r>
            <a:r>
              <a:rPr sz="3600" b="1" spc="-20" dirty="0"/>
              <a:t>Statements</a:t>
            </a:r>
            <a:endParaRPr sz="3600" b="1" spc="-20" dirty="0"/>
          </a:p>
        </p:txBody>
      </p:sp>
      <p:sp>
        <p:nvSpPr>
          <p:cNvPr id="5" name="object 3"/>
          <p:cNvSpPr txBox="1"/>
          <p:nvPr/>
        </p:nvSpPr>
        <p:spPr>
          <a:xfrm>
            <a:off x="764540" y="1440815"/>
            <a:ext cx="9401175" cy="270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indent="0">
              <a:lnSpc>
                <a:spcPct val="7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SzPct val="45000"/>
              <a:buFont typeface="Wingdings" panose="05000000000000000000" charset="0"/>
              <a:buNone/>
              <a:tabLst>
                <a:tab pos="19558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C#</a:t>
            </a:r>
            <a:r>
              <a:rPr sz="20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provides</a:t>
            </a:r>
            <a:r>
              <a:rPr sz="20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four</a:t>
            </a: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constructs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for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performing</a:t>
            </a:r>
            <a:r>
              <a:rPr sz="20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loop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operations.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342900" lvl="0" indent="-342900">
              <a:lnSpc>
                <a:spcPct val="70000"/>
              </a:lnSpc>
              <a:spcBef>
                <a:spcPts val="219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while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statement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342900" lvl="0" indent="-342900">
              <a:lnSpc>
                <a:spcPct val="70000"/>
              </a:lnSpc>
              <a:spcBef>
                <a:spcPts val="217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do…while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statement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342900" lvl="0" indent="-342900">
              <a:lnSpc>
                <a:spcPct val="7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for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statement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342900" lvl="0" indent="-342900">
              <a:lnSpc>
                <a:spcPct val="7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000" spc="-5" dirty="0">
                <a:latin typeface="Segoe UI" panose="020B0502040204020203"/>
                <a:cs typeface="Segoe UI" panose="020B0502040204020203"/>
              </a:rPr>
              <a:t>T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he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foreach</a:t>
            </a:r>
            <a:r>
              <a:rPr sz="2000" spc="-3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statement.</a:t>
            </a:r>
            <a:endParaRPr sz="2000" spc="-5" dirty="0">
              <a:latin typeface="Segoe UI" panose="020B0502040204020203"/>
              <a:cs typeface="Segoe UI" panose="020B0502040204020203"/>
            </a:endParaRPr>
          </a:p>
          <a:p>
            <a:pPr marL="628650" lvl="1" indent="-342900">
              <a:lnSpc>
                <a:spcPct val="70000"/>
              </a:lnSpc>
              <a:spcBef>
                <a:spcPts val="2185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469900" algn="l"/>
              </a:tabLst>
            </a:pPr>
            <a:endParaRPr lang="en-IN"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215" y="3543300"/>
            <a:ext cx="8058785" cy="33147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sz="2700" b="1"/>
              <a:t>While </a:t>
            </a:r>
            <a:endParaRPr lang="en-US" sz="27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800"/>
              <a:t> initialization should be done before the loop starts</a:t>
            </a:r>
            <a:endParaRPr lang="en-US" sz="18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800"/>
              <a:t> increment or decrement steps should be inside the loop.</a:t>
            </a:r>
            <a:endParaRPr lang="en-US" sz="1800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/>
              <a:t>Syntax</a:t>
            </a:r>
            <a:r>
              <a:rPr lang="en-IN" altLang="en-US" sz="1800" b="1"/>
              <a:t>:</a:t>
            </a:r>
            <a:endParaRPr lang="en-US" sz="1800" b="1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/>
              <a:t>While(condition)</a:t>
            </a:r>
            <a:r>
              <a:rPr lang="en-IN" altLang="en-US" sz="1800"/>
              <a:t>   //while keyword</a:t>
            </a:r>
            <a:endParaRPr lang="en-US" sz="1800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/>
              <a:t>{</a:t>
            </a:r>
            <a:endParaRPr lang="en-US" sz="1800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/>
              <a:t>    //code block</a:t>
            </a:r>
            <a:r>
              <a:rPr lang="en-IN" altLang="en-US" sz="1800"/>
              <a:t> executes until condition returns false</a:t>
            </a:r>
            <a:endParaRPr lang="en-US" sz="1800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/>
              <a:t>}</a:t>
            </a:r>
            <a:endParaRPr lang="en-US" sz="18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00505"/>
            <a:ext cx="5286375" cy="5186680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altLang="en-US" sz="2400"/>
              <a:t>Executes atleast once even condition is false</a:t>
            </a:r>
            <a:endParaRPr lang="en-US" sz="240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IN" altLang="en-US" sz="2400"/>
              <a:t>   </a:t>
            </a:r>
            <a:r>
              <a:rPr lang="en-US" sz="2400"/>
              <a:t>Syntax:</a:t>
            </a:r>
            <a:endParaRPr lang="en-US" sz="2400"/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b="1"/>
              <a:t>do</a:t>
            </a:r>
            <a:r>
              <a:rPr lang="en-IN" altLang="en-US" sz="2400" b="1"/>
              <a:t> //do keyword</a:t>
            </a:r>
            <a:endParaRPr lang="en-US" sz="2400" b="1"/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b="1"/>
              <a:t>{</a:t>
            </a:r>
            <a:endParaRPr lang="en-US" sz="2400" b="1"/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b="1"/>
              <a:t>   //code block</a:t>
            </a:r>
            <a:endParaRPr lang="en-US" sz="2400" b="1"/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b="1"/>
              <a:t>} wh</a:t>
            </a:r>
            <a:r>
              <a:rPr lang="en-US" sz="2100" b="1"/>
              <a:t>ile(condition);</a:t>
            </a:r>
            <a:endParaRPr lang="en-US" sz="24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27420" y="1501140"/>
            <a:ext cx="5982970" cy="5186680"/>
          </a:xfr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lvl="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D</a:t>
            </a:r>
            <a:r>
              <a:rPr lang="en-US" sz="2400">
                <a:sym typeface="+mn-ea"/>
              </a:rPr>
              <a:t>efines the condition for executing the code block.</a:t>
            </a:r>
            <a:endParaRPr lang="en-US" sz="2400"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Syntax:</a:t>
            </a:r>
            <a:endParaRPr lang="en-US" sz="2400"/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2400" b="1">
                <a:sym typeface="+mn-ea"/>
              </a:rPr>
              <a:t>for (initializer; condition; iterator)</a:t>
            </a:r>
            <a:r>
              <a:rPr lang="en-IN" altLang="en-US" sz="2400" b="1">
                <a:sym typeface="+mn-ea"/>
              </a:rPr>
              <a:t>//for keyword</a:t>
            </a:r>
            <a:endParaRPr lang="en-IN" altLang="en-US" sz="2400" b="1">
              <a:sym typeface="+mn-ea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2400" b="1">
                <a:sym typeface="+mn-ea"/>
              </a:rPr>
              <a:t>{</a:t>
            </a:r>
            <a:endParaRPr lang="en-US" sz="2400" b="1"/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2400" b="1">
                <a:sym typeface="+mn-ea"/>
              </a:rPr>
              <a:t>    //code block </a:t>
            </a:r>
            <a:r>
              <a:rPr lang="en-IN" altLang="en-US" sz="2400" b="1">
                <a:sym typeface="+mn-ea"/>
              </a:rPr>
              <a:t>executes until return false</a:t>
            </a:r>
            <a:endParaRPr lang="en-US" sz="2400" b="1"/>
          </a:p>
          <a:p>
            <a:pPr marL="0" lvl="0" indent="0" algn="l">
              <a:buNone/>
            </a:pPr>
            <a:r>
              <a:rPr lang="en-US" sz="2400" b="1">
                <a:sym typeface="+mn-ea"/>
              </a:rPr>
              <a:t>}</a:t>
            </a:r>
            <a:endParaRPr lang="en-US" sz="2400" b="1"/>
          </a:p>
          <a:p>
            <a:pPr lvl="1" algn="l"/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781050" y="636270"/>
            <a:ext cx="9396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altLang="en-US" sz="3200" b="1" u="sng">
                <a:sym typeface="+mn-ea"/>
              </a:rPr>
              <a:t>do while	</a:t>
            </a:r>
            <a:r>
              <a:rPr lang="en-IN" altLang="en-US" sz="3200" b="1">
                <a:sym typeface="+mn-ea"/>
              </a:rPr>
              <a:t>			</a:t>
            </a:r>
            <a:r>
              <a:rPr lang="en-IN" altLang="en-US" sz="3200" b="1" u="sng">
                <a:sym typeface="+mn-ea"/>
              </a:rPr>
              <a:t>for</a:t>
            </a:r>
            <a:endParaRPr lang="en-IN" altLang="en-US" sz="3200" b="1" u="sng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60755" y="534670"/>
            <a:ext cx="4846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For</a:t>
            </a:r>
            <a:r>
              <a:rPr sz="3600" b="1" spc="-35" dirty="0"/>
              <a:t> </a:t>
            </a:r>
            <a:r>
              <a:rPr sz="3600" b="1" dirty="0"/>
              <a:t>each</a:t>
            </a:r>
            <a:r>
              <a:rPr sz="3600" b="1" spc="-45" dirty="0"/>
              <a:t> </a:t>
            </a:r>
            <a:r>
              <a:rPr sz="3600" b="1" spc="-5" dirty="0"/>
              <a:t>statement</a:t>
            </a:r>
            <a:endParaRPr sz="3600" b="1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747395" y="1228725"/>
            <a:ext cx="11320780" cy="3222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p>
            <a:pPr marL="652780" lvl="1" indent="-182880">
              <a:lnSpc>
                <a:spcPct val="130000"/>
              </a:lnSpc>
              <a:spcBef>
                <a:spcPts val="1860"/>
              </a:spcBef>
              <a:spcAft>
                <a:spcPts val="0"/>
              </a:spcAft>
              <a:buClr>
                <a:srgbClr val="252525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Segoe UI" panose="020B0502040204020203"/>
                <a:cs typeface="Segoe UI" panose="020B0502040204020203"/>
              </a:rPr>
              <a:t>This</a:t>
            </a:r>
            <a:r>
              <a:rPr sz="2400" spc="29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sz="2400" spc="3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special</a:t>
            </a:r>
            <a:r>
              <a:rPr sz="2400" spc="29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type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20" dirty="0">
                <a:latin typeface="Segoe UI" panose="020B0502040204020203"/>
                <a:cs typeface="Segoe UI" panose="020B0502040204020203"/>
              </a:rPr>
              <a:t>of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for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loop</a:t>
            </a:r>
            <a:r>
              <a:rPr sz="2400" spc="29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which</a:t>
            </a:r>
            <a:r>
              <a:rPr sz="2400" spc="3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enables</a:t>
            </a:r>
            <a:r>
              <a:rPr sz="2400" spc="28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us</a:t>
            </a:r>
            <a:r>
              <a:rPr sz="2400" spc="3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to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iterate</a:t>
            </a:r>
            <a:r>
              <a:rPr sz="2400" spc="28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through</a:t>
            </a:r>
            <a:r>
              <a:rPr sz="2400" spc="29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400" spc="29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elements</a:t>
            </a:r>
            <a:r>
              <a:rPr sz="2400" spc="3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in</a:t>
            </a:r>
            <a:r>
              <a:rPr lang="en-IN"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b="1" spc="-5" dirty="0">
                <a:latin typeface="Segoe UI" panose="020B0502040204020203"/>
                <a:cs typeface="Segoe UI" panose="020B0502040204020203"/>
              </a:rPr>
              <a:t>arrays</a:t>
            </a:r>
            <a:r>
              <a:rPr sz="2400" b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b="1" spc="-5" dirty="0">
                <a:latin typeface="Segoe UI" panose="020B0502040204020203"/>
                <a:cs typeface="Segoe UI" panose="020B0502040204020203"/>
              </a:rPr>
              <a:t>collection</a:t>
            </a:r>
            <a:r>
              <a:rPr sz="2400" b="1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classes such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as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list</a:t>
            </a:r>
            <a:r>
              <a:rPr sz="2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2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hash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tables.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469900" lvl="1" indent="0">
              <a:lnSpc>
                <a:spcPct val="60000"/>
              </a:lnSpc>
              <a:spcBef>
                <a:spcPts val="1860"/>
              </a:spcBef>
              <a:spcAft>
                <a:spcPts val="0"/>
              </a:spcAft>
              <a:buClr>
                <a:srgbClr val="252525"/>
              </a:buClr>
              <a:buFont typeface="Arial MT"/>
              <a:buNone/>
              <a:tabLst>
                <a:tab pos="195580" algn="l"/>
              </a:tabLst>
            </a:pPr>
            <a:r>
              <a:rPr lang="en-IN" sz="2800"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spc="-10" dirty="0">
                <a:latin typeface="Segoe UI" panose="020B0502040204020203"/>
                <a:cs typeface="Segoe UI" panose="020B0502040204020203"/>
              </a:rPr>
              <a:t>Syntax:</a:t>
            </a:r>
            <a:endParaRPr sz="2300" b="1">
              <a:latin typeface="Segoe UI" panose="020B0502040204020203"/>
              <a:cs typeface="Segoe UI" panose="020B0502040204020203"/>
            </a:endParaRPr>
          </a:p>
          <a:p>
            <a:pPr marL="652145" lvl="1">
              <a:lnSpc>
                <a:spcPct val="60000"/>
              </a:lnSpc>
              <a:spcBef>
                <a:spcPts val="1860"/>
              </a:spcBef>
              <a:spcAft>
                <a:spcPts val="0"/>
              </a:spcAft>
            </a:pPr>
            <a:r>
              <a:rPr sz="2300" b="1" spc="-5" dirty="0">
                <a:latin typeface="Segoe UI" panose="020B0502040204020203"/>
                <a:cs typeface="Segoe UI" panose="020B0502040204020203"/>
              </a:rPr>
              <a:t>foreach</a:t>
            </a:r>
            <a:r>
              <a:rPr sz="23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dirty="0">
                <a:latin typeface="Segoe UI" panose="020B0502040204020203"/>
                <a:cs typeface="Segoe UI" panose="020B0502040204020203"/>
              </a:rPr>
              <a:t>(</a:t>
            </a:r>
            <a:r>
              <a:rPr sz="2300" b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i="1" dirty="0">
                <a:latin typeface="Segoe UI" panose="020B0502040204020203"/>
                <a:cs typeface="Segoe UI" panose="020B0502040204020203"/>
              </a:rPr>
              <a:t>type</a:t>
            </a:r>
            <a:r>
              <a:rPr sz="2300" b="1" i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i="1" dirty="0">
                <a:latin typeface="Segoe UI" panose="020B0502040204020203"/>
                <a:cs typeface="Segoe UI" panose="020B0502040204020203"/>
              </a:rPr>
              <a:t>variable</a:t>
            </a:r>
            <a:r>
              <a:rPr sz="2300" b="1" i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spc="-5" dirty="0">
                <a:latin typeface="Segoe UI" panose="020B0502040204020203"/>
                <a:cs typeface="Segoe UI" panose="020B0502040204020203"/>
              </a:rPr>
              <a:t>in</a:t>
            </a:r>
            <a:r>
              <a:rPr sz="2300" b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dirty="0">
                <a:latin typeface="Segoe UI" panose="020B0502040204020203"/>
                <a:cs typeface="Segoe UI" panose="020B0502040204020203"/>
              </a:rPr>
              <a:t>collection)</a:t>
            </a:r>
            <a:r>
              <a:rPr lang="en-IN" sz="2300" b="1" dirty="0">
                <a:latin typeface="Segoe UI" panose="020B0502040204020203"/>
                <a:cs typeface="Segoe UI" panose="020B0502040204020203"/>
              </a:rPr>
              <a:t>   //foreach keyword</a:t>
            </a:r>
            <a:endParaRPr sz="2300" b="1">
              <a:latin typeface="Segoe UI" panose="020B0502040204020203"/>
              <a:cs typeface="Segoe UI" panose="020B0502040204020203"/>
            </a:endParaRPr>
          </a:p>
          <a:p>
            <a:pPr marL="652145" lvl="1">
              <a:lnSpc>
                <a:spcPct val="60000"/>
              </a:lnSpc>
              <a:spcBef>
                <a:spcPts val="1860"/>
              </a:spcBef>
              <a:spcAft>
                <a:spcPts val="0"/>
              </a:spcAft>
            </a:pPr>
            <a:r>
              <a:rPr sz="2300" b="1" dirty="0">
                <a:latin typeface="Segoe UI" panose="020B0502040204020203"/>
                <a:cs typeface="Segoe UI" panose="020B0502040204020203"/>
              </a:rPr>
              <a:t>{</a:t>
            </a:r>
            <a:endParaRPr sz="2300" b="1">
              <a:latin typeface="Segoe UI" panose="020B0502040204020203"/>
              <a:cs typeface="Segoe UI" panose="020B0502040204020203"/>
            </a:endParaRPr>
          </a:p>
          <a:p>
            <a:pPr marL="927100" lvl="1">
              <a:lnSpc>
                <a:spcPct val="60000"/>
              </a:lnSpc>
              <a:spcBef>
                <a:spcPts val="1465"/>
              </a:spcBef>
              <a:spcAft>
                <a:spcPts val="0"/>
              </a:spcAft>
            </a:pPr>
            <a:r>
              <a:rPr sz="2300" b="1" spc="-5" dirty="0">
                <a:latin typeface="Segoe UI" panose="020B0502040204020203"/>
                <a:cs typeface="Segoe UI" panose="020B0502040204020203"/>
              </a:rPr>
              <a:t>//body</a:t>
            </a:r>
            <a:r>
              <a:rPr sz="2300" b="1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spc="-20" dirty="0">
                <a:latin typeface="Segoe UI" panose="020B0502040204020203"/>
                <a:cs typeface="Segoe UI" panose="020B0502040204020203"/>
              </a:rPr>
              <a:t>of</a:t>
            </a:r>
            <a:r>
              <a:rPr sz="23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dirty="0">
                <a:latin typeface="Segoe UI" panose="020B0502040204020203"/>
                <a:cs typeface="Segoe UI" panose="020B0502040204020203"/>
              </a:rPr>
              <a:t>the</a:t>
            </a:r>
            <a:r>
              <a:rPr sz="2300" b="1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300" b="1" spc="-5" dirty="0">
                <a:latin typeface="Segoe UI" panose="020B0502040204020203"/>
                <a:cs typeface="Segoe UI" panose="020B0502040204020203"/>
              </a:rPr>
              <a:t>loop</a:t>
            </a:r>
            <a:endParaRPr sz="2300" b="1">
              <a:latin typeface="Segoe UI" panose="020B0502040204020203"/>
              <a:cs typeface="Segoe UI" panose="020B0502040204020203"/>
            </a:endParaRPr>
          </a:p>
          <a:p>
            <a:pPr marL="652145" lvl="1">
              <a:lnSpc>
                <a:spcPct val="60000"/>
              </a:lnSpc>
              <a:spcBef>
                <a:spcPts val="1865"/>
              </a:spcBef>
              <a:spcAft>
                <a:spcPts val="0"/>
              </a:spcAft>
            </a:pPr>
            <a:r>
              <a:rPr sz="2300" b="1" dirty="0">
                <a:latin typeface="Segoe UI" panose="020B0502040204020203"/>
                <a:cs typeface="Segoe UI" panose="020B0502040204020203"/>
              </a:rPr>
              <a:t>}</a:t>
            </a:r>
            <a:endParaRPr sz="2300" b="1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3482975" y="4498975"/>
            <a:ext cx="5850255" cy="2250440"/>
          </a:xfrm>
          <a:prstGeom prst="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9700" rIns="0" bIns="0" rtlCol="0">
            <a:spAutoFit/>
          </a:bodyPr>
          <a:p>
            <a:pPr marL="469265" lvl="1" indent="0">
              <a:lnSpc>
                <a:spcPct val="100000"/>
              </a:lnSpc>
              <a:spcBef>
                <a:spcPts val="1100"/>
              </a:spcBef>
              <a:buClr>
                <a:srgbClr val="252525"/>
              </a:buClr>
              <a:buFont typeface="Arial MT"/>
              <a:buNone/>
              <a:tabLst>
                <a:tab pos="196215" algn="l"/>
              </a:tabLst>
            </a:pPr>
            <a:r>
              <a:rPr lang="en-IN"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Example: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52780" lvl="1">
              <a:lnSpc>
                <a:spcPct val="60000"/>
              </a:lnSpc>
              <a:spcBef>
                <a:spcPts val="1340"/>
              </a:spcBef>
              <a:spcAft>
                <a:spcPts val="0"/>
              </a:spcAft>
            </a:pPr>
            <a:r>
              <a:rPr sz="2000" dirty="0">
                <a:latin typeface="Consolas" panose="020B0609020204030204"/>
                <a:cs typeface="Consolas" panose="020B0609020204030204"/>
              </a:rPr>
              <a:t>int[]</a:t>
            </a:r>
            <a:r>
              <a:rPr sz="20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myArray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{1,2,3,4,5};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52780" lvl="1">
              <a:lnSpc>
                <a:spcPct val="60000"/>
              </a:lnSpc>
              <a:spcBef>
                <a:spcPts val="875"/>
              </a:spcBef>
              <a:spcAft>
                <a:spcPts val="0"/>
              </a:spcAf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foreach</a:t>
            </a:r>
            <a:r>
              <a:rPr sz="2000" dirty="0">
                <a:latin typeface="Consolas" panose="020B0609020204030204"/>
                <a:cs typeface="Consolas" panose="020B0609020204030204"/>
              </a:rPr>
              <a:t>(int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myArray)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52780" lvl="1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</a:pPr>
            <a:r>
              <a:rPr sz="2000" dirty="0">
                <a:latin typeface="Consolas" panose="020B0609020204030204"/>
                <a:cs typeface="Consolas" panose="020B0609020204030204"/>
              </a:rPr>
              <a:t>{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27100" lvl="1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</a:pPr>
            <a:r>
              <a:rPr sz="2000" dirty="0">
                <a:latin typeface="Consolas" panose="020B0609020204030204"/>
                <a:cs typeface="Consolas" panose="020B0609020204030204"/>
              </a:rPr>
              <a:t>Console.WriteLine(m);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52780" lvl="1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</a:pP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652780" lvl="1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</a:pP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 descr="C#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" y="130810"/>
            <a:ext cx="11928475" cy="659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3"/>
          <p:cNvSpPr txBox="1"/>
          <p:nvPr/>
        </p:nvSpPr>
        <p:spPr>
          <a:xfrm>
            <a:off x="1047115" y="3472815"/>
            <a:ext cx="8238490" cy="3114675"/>
          </a:xfrm>
          <a:prstGeom prst="rect">
            <a:avLst/>
          </a:prstGeom>
          <a:solidFill>
            <a:schemeClr val="accent6">
              <a:lumMod val="60000"/>
              <a:lumOff val="40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79375" rIns="0" bIns="0" rtlCol="0">
            <a:spAutoFit/>
          </a:bodyPr>
          <a:p>
            <a:pPr marL="12700">
              <a:lnSpc>
                <a:spcPct val="40000"/>
              </a:lnSpc>
              <a:spcBef>
                <a:spcPts val="625"/>
              </a:spcBef>
              <a:spcAft>
                <a:spcPts val="0"/>
              </a:spcAft>
            </a:pPr>
            <a:r>
              <a:rPr lang="en-IN"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	</a:t>
            </a:r>
            <a:endParaRPr lang="en-IN" sz="2000" spc="-5" dirty="0">
              <a:solidFill>
                <a:srgbClr val="0000FF"/>
              </a:solidFill>
              <a:latin typeface="Consolas" panose="020B0609020204030204"/>
              <a:cs typeface="Consolas" panose="020B0609020204030204"/>
              <a:sym typeface="+mn-ea"/>
            </a:endParaRPr>
          </a:p>
          <a:p>
            <a:pPr marL="12700">
              <a:lnSpc>
                <a:spcPct val="40000"/>
              </a:lnSpc>
              <a:spcBef>
                <a:spcPts val="625"/>
              </a:spcBef>
              <a:spcAft>
                <a:spcPts val="0"/>
              </a:spcAft>
            </a:pPr>
            <a:r>
              <a:rPr lang="en-IN"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 eg:</a:t>
            </a:r>
            <a:endParaRPr lang="en-IN" sz="2000" spc="-5" dirty="0">
              <a:solidFill>
                <a:srgbClr val="0000FF"/>
              </a:solidFill>
              <a:latin typeface="Consolas" panose="020B0609020204030204"/>
              <a:cs typeface="Consolas" panose="020B0609020204030204"/>
              <a:sym typeface="+mn-ea"/>
            </a:endParaRPr>
          </a:p>
          <a:p>
            <a:pPr marL="12700">
              <a:lnSpc>
                <a:spcPct val="40000"/>
              </a:lnSpc>
              <a:spcBef>
                <a:spcPts val="625"/>
              </a:spcBef>
              <a:spcAft>
                <a:spcPts val="0"/>
              </a:spcAft>
            </a:pPr>
            <a:endParaRPr sz="2000" spc="-5" dirty="0">
              <a:solidFill>
                <a:srgbClr val="0000FF"/>
              </a:solidFill>
              <a:latin typeface="Consolas" panose="020B0609020204030204"/>
              <a:cs typeface="Consolas" panose="020B0609020204030204"/>
              <a:sym typeface="+mn-ea"/>
            </a:endParaRPr>
          </a:p>
          <a:p>
            <a:pPr marL="927100" lvl="2">
              <a:lnSpc>
                <a:spcPct val="40000"/>
              </a:lnSpc>
              <a:spcBef>
                <a:spcPts val="625"/>
              </a:spcBef>
              <a:spcAft>
                <a:spcPts val="0"/>
              </a:spcAft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using</a:t>
            </a:r>
            <a:r>
              <a:rPr sz="2000" spc="-4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System;</a:t>
            </a:r>
            <a:endParaRPr sz="2000" spc="-5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marL="927100" lvl="2">
              <a:lnSpc>
                <a:spcPct val="40000"/>
              </a:lnSpc>
              <a:spcBef>
                <a:spcPts val="625"/>
              </a:spcBef>
              <a:spcAft>
                <a:spcPts val="0"/>
              </a:spcAft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927100" lvl="2">
              <a:lnSpc>
                <a:spcPct val="40000"/>
              </a:lnSpc>
              <a:spcBef>
                <a:spcPts val="525"/>
              </a:spcBef>
              <a:spcAft>
                <a:spcPts val="0"/>
              </a:spcAft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namespace</a:t>
            </a:r>
            <a:r>
              <a:rPr sz="2000" spc="-3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HelloCS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27100" lvl="2">
              <a:lnSpc>
                <a:spcPct val="40000"/>
              </a:lnSpc>
              <a:spcBef>
                <a:spcPts val="535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543050" lvl="2">
              <a:lnSpc>
                <a:spcPct val="40000"/>
              </a:lnSpc>
              <a:spcBef>
                <a:spcPts val="525"/>
              </a:spcBef>
              <a:spcAft>
                <a:spcPts val="0"/>
              </a:spcAft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class</a:t>
            </a:r>
            <a:r>
              <a:rPr sz="2000" spc="-6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solidFill>
                  <a:srgbClr val="2B91AE"/>
                </a:solidFill>
                <a:latin typeface="Consolas" panose="020B0609020204030204"/>
                <a:cs typeface="Consolas" panose="020B0609020204030204"/>
                <a:sym typeface="+mn-ea"/>
              </a:rPr>
              <a:t>Program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543050" lvl="2">
              <a:lnSpc>
                <a:spcPct val="40000"/>
              </a:lnSpc>
              <a:spcBef>
                <a:spcPts val="530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158365" lvl="2">
              <a:lnSpc>
                <a:spcPct val="40000"/>
              </a:lnSpc>
              <a:spcBef>
                <a:spcPts val="530"/>
              </a:spcBef>
              <a:spcAft>
                <a:spcPts val="0"/>
              </a:spcAft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static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void</a:t>
            </a:r>
            <a:r>
              <a:rPr sz="2000" spc="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Main(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  <a:sym typeface="+mn-ea"/>
              </a:rPr>
              <a:t>string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[]</a:t>
            </a:r>
            <a:r>
              <a:rPr sz="200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args)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158365" lvl="2">
              <a:lnSpc>
                <a:spcPct val="40000"/>
              </a:lnSpc>
              <a:spcBef>
                <a:spcPts val="525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774315" lvl="2">
              <a:lnSpc>
                <a:spcPct val="40000"/>
              </a:lnSpc>
              <a:spcBef>
                <a:spcPts val="530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Console.WriteLine(</a:t>
            </a:r>
            <a:r>
              <a:rPr sz="2000" spc="-5" dirty="0">
                <a:solidFill>
                  <a:srgbClr val="A21515"/>
                </a:solidFill>
                <a:latin typeface="Consolas" panose="020B0609020204030204"/>
                <a:cs typeface="Consolas" panose="020B0609020204030204"/>
                <a:sym typeface="+mn-ea"/>
              </a:rPr>
              <a:t>"Hello</a:t>
            </a:r>
            <a:r>
              <a:rPr sz="2000" spc="10" dirty="0">
                <a:solidFill>
                  <a:srgbClr val="A21515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 panose="020B0609020204030204"/>
                <a:cs typeface="Consolas" panose="020B0609020204030204"/>
                <a:sym typeface="+mn-ea"/>
              </a:rPr>
              <a:t>World</a:t>
            </a:r>
            <a:r>
              <a:rPr sz="2000" spc="15" dirty="0">
                <a:solidFill>
                  <a:srgbClr val="A21515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 panose="020B0609020204030204"/>
                <a:cs typeface="Consolas" panose="020B0609020204030204"/>
                <a:sym typeface="+mn-ea"/>
              </a:rPr>
              <a:t>!!"</a:t>
            </a: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158365" lvl="2">
              <a:lnSpc>
                <a:spcPct val="40000"/>
              </a:lnSpc>
              <a:spcBef>
                <a:spcPts val="530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543050" lvl="2">
              <a:lnSpc>
                <a:spcPct val="40000"/>
              </a:lnSpc>
              <a:spcBef>
                <a:spcPts val="530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27100" lvl="2">
              <a:lnSpc>
                <a:spcPct val="40000"/>
              </a:lnSpc>
              <a:spcBef>
                <a:spcPts val="525"/>
              </a:spcBef>
              <a:spcAft>
                <a:spcPts val="0"/>
              </a:spcAft>
            </a:pPr>
            <a:r>
              <a:rPr sz="2000" spc="-5" dirty="0"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sz="2000" spc="-5" dirty="0">
              <a:latin typeface="Consolas" panose="020B0609020204030204"/>
              <a:cs typeface="Consolas" panose="020B0609020204030204"/>
              <a:sym typeface="+mn-ea"/>
            </a:endParaRPr>
          </a:p>
          <a:p>
            <a:pPr marL="927100" lvl="2">
              <a:lnSpc>
                <a:spcPct val="40000"/>
              </a:lnSpc>
              <a:spcBef>
                <a:spcPts val="525"/>
              </a:spcBef>
              <a:spcAft>
                <a:spcPts val="0"/>
              </a:spcAft>
            </a:pPr>
            <a:endParaRPr lang="en-IN"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" y="1417955"/>
            <a:ext cx="975614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94945" indent="-182880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</a:tabLst>
            </a:pP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 Class</a:t>
            </a:r>
            <a:r>
              <a:rPr spc="-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is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5" dirty="0">
                <a:latin typeface="Segoe UI" panose="020B0502040204020203"/>
                <a:cs typeface="Segoe UI" panose="020B0502040204020203"/>
                <a:sym typeface="+mn-ea"/>
              </a:rPr>
              <a:t>like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an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object</a:t>
            </a:r>
            <a:r>
              <a:rPr spc="-3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constructor,</a:t>
            </a:r>
            <a:r>
              <a:rPr spc="-3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or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"blueprint"</a:t>
            </a:r>
            <a:r>
              <a:rPr spc="-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for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 creating</a:t>
            </a:r>
            <a:r>
              <a:rPr spc="-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objects.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194945" marR="10160" indent="-182880">
              <a:lnSpc>
                <a:spcPct val="150000"/>
              </a:lnSpc>
              <a:spcBef>
                <a:spcPts val="1380"/>
              </a:spcBef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  <a:tab pos="980440" algn="l"/>
                <a:tab pos="1311275" algn="l"/>
                <a:tab pos="1594485" algn="l"/>
                <a:tab pos="2940685" algn="l"/>
                <a:tab pos="3439160" algn="l"/>
                <a:tab pos="4141470" algn="l"/>
                <a:tab pos="4759960" algn="l"/>
                <a:tab pos="6092190" algn="l"/>
                <a:tab pos="6974840" algn="l"/>
                <a:tab pos="7915275" algn="l"/>
                <a:tab pos="9645015" algn="l"/>
              </a:tabLst>
            </a:pPr>
            <a:r>
              <a:rPr lang="en-IN" spc="-5" dirty="0">
                <a:latin typeface="Segoe UI" panose="020B0502040204020203"/>
                <a:cs typeface="Segoe UI" panose="020B0502040204020203"/>
                <a:sym typeface="+mn-ea"/>
              </a:rPr>
              <a:t>it 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s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c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ontai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n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e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5" dirty="0">
                <a:latin typeface="Segoe UI" panose="020B0502040204020203"/>
                <a:cs typeface="Segoe UI" panose="020B0502040204020203"/>
                <a:sym typeface="+mn-ea"/>
              </a:rPr>
              <a:t>f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or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5" dirty="0">
                <a:latin typeface="Segoe UI" panose="020B0502040204020203"/>
                <a:cs typeface="Segoe UI" panose="020B0502040204020203"/>
                <a:sym typeface="+mn-ea"/>
              </a:rPr>
              <a:t>d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ata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and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me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t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hod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s</a:t>
            </a:r>
            <a:endParaRPr spc="-10" dirty="0">
              <a:latin typeface="Segoe UI" panose="020B0502040204020203"/>
              <a:cs typeface="Segoe UI" panose="020B0502040204020203"/>
            </a:endParaRPr>
          </a:p>
          <a:p>
            <a:pPr marL="194945" marR="5080" indent="-182880">
              <a:lnSpc>
                <a:spcPct val="150000"/>
              </a:lnSpc>
              <a:spcBef>
                <a:spcPts val="1380"/>
              </a:spcBef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  <a:tab pos="692150" algn="l"/>
                <a:tab pos="1030605" algn="l"/>
                <a:tab pos="1320165" algn="l"/>
                <a:tab pos="3585210" algn="l"/>
                <a:tab pos="4921885" algn="l"/>
                <a:tab pos="5812155" algn="l"/>
                <a:tab pos="6794500" algn="l"/>
                <a:tab pos="7567930" algn="l"/>
                <a:tab pos="8528050" algn="l"/>
                <a:tab pos="9069070" algn="l"/>
              </a:tabLst>
            </a:pP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C#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s	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bloc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k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-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st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uctu</a:t>
            </a:r>
            <a:r>
              <a:rPr spc="-35"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e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d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la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n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gua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g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e	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(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code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5" dirty="0">
                <a:latin typeface="Segoe UI" panose="020B0502040204020203"/>
                <a:cs typeface="Segoe UI" panose="020B0502040204020203"/>
                <a:sym typeface="+mn-ea"/>
              </a:rPr>
              <a:t>b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l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o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cks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spc="-30"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e</a:t>
            </a:r>
            <a:r>
              <a:rPr lang="en-IN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always enclosed</a:t>
            </a:r>
            <a:r>
              <a:rPr spc="-4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by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braces</a:t>
            </a:r>
            <a:r>
              <a:rPr spc="-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dirty="0">
                <a:latin typeface="Segoe UI" panose="020B0502040204020203"/>
                <a:cs typeface="Segoe UI" panose="020B0502040204020203"/>
                <a:sym typeface="+mn-ea"/>
              </a:rPr>
              <a:t>{</a:t>
            </a:r>
            <a:r>
              <a:rPr b="1" spc="-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and</a:t>
            </a:r>
            <a:r>
              <a:rPr spc="-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dirty="0">
                <a:latin typeface="Segoe UI" panose="020B0502040204020203"/>
                <a:cs typeface="Segoe UI" panose="020B0502040204020203"/>
                <a:sym typeface="+mn-ea"/>
              </a:rPr>
              <a:t>}</a:t>
            </a:r>
            <a:r>
              <a:rPr lang="en-IN" b="1" dirty="0">
                <a:latin typeface="Segoe UI" panose="020B0502040204020203"/>
                <a:cs typeface="Segoe UI" panose="020B0502040204020203"/>
                <a:sym typeface="+mn-ea"/>
              </a:rPr>
              <a:t>).</a:t>
            </a:r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609600" y="274955"/>
            <a:ext cx="2361565" cy="1143000"/>
          </a:xfrm>
        </p:spPr>
        <p:txBody>
          <a:bodyPr/>
          <a:p>
            <a:r>
              <a:rPr lang="en-IN" altLang="en-US" b="1"/>
              <a:t>Class</a:t>
            </a:r>
            <a:endParaRPr lang="en-I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65810" y="600075"/>
            <a:ext cx="3957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/>
              <a:t>Main() </a:t>
            </a:r>
            <a:r>
              <a:rPr sz="3600" b="1" dirty="0"/>
              <a:t>Method</a:t>
            </a:r>
            <a:endParaRPr sz="3600" b="1" dirty="0"/>
          </a:p>
        </p:txBody>
      </p:sp>
      <p:sp>
        <p:nvSpPr>
          <p:cNvPr id="5" name="object 3"/>
          <p:cNvSpPr txBox="1"/>
          <p:nvPr/>
        </p:nvSpPr>
        <p:spPr>
          <a:xfrm>
            <a:off x="1062990" y="1510665"/>
            <a:ext cx="10624820" cy="387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927100" lvl="1" indent="-457200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spc="-5" dirty="0">
                <a:latin typeface="Segoe UI" panose="020B0502040204020203"/>
                <a:cs typeface="Segoe UI" panose="020B0502040204020203"/>
              </a:rPr>
              <a:t>A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 method</a:t>
            </a:r>
            <a:r>
              <a:rPr sz="26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is</a:t>
            </a:r>
            <a:r>
              <a:rPr sz="26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a block</a:t>
            </a:r>
            <a:r>
              <a:rPr sz="26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600" dirty="0">
                <a:latin typeface="Segoe UI" panose="020B0502040204020203"/>
                <a:cs typeface="Segoe UI" panose="020B0502040204020203"/>
              </a:rPr>
              <a:t> code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which</a:t>
            </a:r>
            <a:r>
              <a:rPr sz="26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only runs</a:t>
            </a:r>
            <a:r>
              <a:rPr sz="26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when it</a:t>
            </a:r>
            <a:r>
              <a:rPr sz="26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is</a:t>
            </a:r>
            <a:r>
              <a:rPr sz="26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called.</a:t>
            </a:r>
            <a:endParaRPr sz="2600">
              <a:latin typeface="Segoe UI" panose="020B0502040204020203"/>
              <a:cs typeface="Segoe UI" panose="020B0502040204020203"/>
            </a:endParaRPr>
          </a:p>
          <a:p>
            <a:pPr marL="812165" lvl="1" indent="-342900">
              <a:lnSpc>
                <a:spcPct val="150000"/>
              </a:lnSpc>
              <a:spcBef>
                <a:spcPts val="2465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200" b="1" spc="-5" dirty="0">
                <a:latin typeface="Consolas" panose="020B0609020204030204"/>
                <a:cs typeface="Consolas" panose="020B0609020204030204"/>
              </a:rPr>
              <a:t>“p</a:t>
            </a:r>
            <a:r>
              <a:rPr lang="en-IN" sz="2200" b="1" spc="-5" dirty="0">
                <a:latin typeface="Consolas" panose="020B0609020204030204"/>
                <a:cs typeface="Consolas" panose="020B0609020204030204"/>
              </a:rPr>
              <a:t>svM</a:t>
            </a:r>
            <a:r>
              <a:rPr sz="2200" b="1" spc="-5" dirty="0">
                <a:latin typeface="Consolas" panose="020B0609020204030204"/>
                <a:cs typeface="Consolas" panose="020B0609020204030204"/>
              </a:rPr>
              <a:t>()”</a:t>
            </a:r>
            <a:r>
              <a:rPr sz="2200" b="1" spc="-60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defines</a:t>
            </a:r>
            <a:r>
              <a:rPr sz="22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a</a:t>
            </a:r>
            <a:r>
              <a:rPr sz="220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22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named</a:t>
            </a:r>
            <a:r>
              <a:rPr sz="22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Main.</a:t>
            </a:r>
            <a:endParaRPr sz="2200">
              <a:latin typeface="Segoe UI" panose="020B0502040204020203"/>
              <a:cs typeface="Segoe UI" panose="020B0502040204020203"/>
            </a:endParaRPr>
          </a:p>
          <a:p>
            <a:pPr marL="812165" lvl="1" indent="-342900">
              <a:lnSpc>
                <a:spcPct val="150000"/>
              </a:lnSpc>
              <a:spcBef>
                <a:spcPts val="238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200" spc="15" dirty="0">
                <a:latin typeface="Segoe UI" panose="020B0502040204020203"/>
                <a:cs typeface="Segoe UI" panose="020B0502040204020203"/>
              </a:rPr>
              <a:t>Every</a:t>
            </a:r>
            <a:r>
              <a:rPr sz="2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C#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program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must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10" dirty="0">
                <a:latin typeface="Segoe UI" panose="020B0502040204020203"/>
                <a:cs typeface="Segoe UI" panose="020B0502040204020203"/>
              </a:rPr>
              <a:t>include</a:t>
            </a:r>
            <a:r>
              <a:rPr sz="22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Main()</a:t>
            </a:r>
            <a:r>
              <a:rPr sz="22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22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in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one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classes.</a:t>
            </a:r>
            <a:endParaRPr sz="2200">
              <a:latin typeface="Segoe UI" panose="020B0502040204020203"/>
              <a:cs typeface="Segoe UI" panose="020B0502040204020203"/>
            </a:endParaRPr>
          </a:p>
          <a:p>
            <a:pPr marL="812165" lvl="1" indent="-342900">
              <a:lnSpc>
                <a:spcPct val="150000"/>
              </a:lnSpc>
              <a:spcBef>
                <a:spcPts val="2375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IN" sz="2200" spc="-5" dirty="0">
                <a:latin typeface="Segoe UI" panose="020B0502040204020203"/>
                <a:cs typeface="Segoe UI" panose="020B0502040204020203"/>
              </a:rPr>
              <a:t>T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he</a:t>
            </a:r>
            <a:r>
              <a:rPr sz="22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dirty="0">
                <a:latin typeface="Segoe UI" panose="020B0502040204020203"/>
                <a:cs typeface="Segoe UI" panose="020B0502040204020203"/>
              </a:rPr>
              <a:t>starting</a:t>
            </a:r>
            <a:r>
              <a:rPr sz="2200" spc="5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point</a:t>
            </a:r>
            <a:r>
              <a:rPr sz="22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for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2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execution</a:t>
            </a:r>
            <a:r>
              <a:rPr sz="22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 the</a:t>
            </a:r>
            <a:r>
              <a:rPr sz="22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program.</a:t>
            </a:r>
            <a:endParaRPr sz="2200">
              <a:latin typeface="Segoe UI" panose="020B0502040204020203"/>
              <a:cs typeface="Segoe UI" panose="020B0502040204020203"/>
            </a:endParaRPr>
          </a:p>
          <a:p>
            <a:pPr marL="812165" lvl="1" indent="-342900">
              <a:lnSpc>
                <a:spcPct val="150000"/>
              </a:lnSpc>
              <a:spcBef>
                <a:spcPts val="238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IN" sz="2200">
                <a:latin typeface="Segoe UI" panose="020B0502040204020203"/>
                <a:cs typeface="Segoe UI" panose="020B0502040204020203"/>
              </a:rPr>
              <a:t>Only one main method in a program and it is must to have one.</a:t>
            </a:r>
            <a:endParaRPr lang="en-IN" sz="2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88910" y="5688330"/>
            <a:ext cx="4403090" cy="1060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12065" indent="0">
              <a:lnSpc>
                <a:spcPct val="120000"/>
              </a:lnSpc>
              <a:spcBef>
                <a:spcPts val="2380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/>
              <a:buNone/>
              <a:tabLst>
                <a:tab pos="195580" algn="l"/>
              </a:tabLst>
            </a:pPr>
            <a:r>
              <a:rPr lang="en-IN" b="1">
                <a:ln/>
                <a:solidFill>
                  <a:schemeClr val="accent4"/>
                </a:solidFill>
                <a:effectLst/>
                <a:latin typeface="Segoe UI" panose="020B0502040204020203"/>
                <a:cs typeface="Segoe UI" panose="020B0502040204020203"/>
                <a:sym typeface="+mn-ea"/>
              </a:rPr>
              <a:t>Key Notes :</a:t>
            </a:r>
            <a:endParaRPr lang="en-IN" b="1">
              <a:ln/>
              <a:solidFill>
                <a:schemeClr val="accent4"/>
              </a:solidFill>
              <a:effectLst/>
              <a:latin typeface="Segoe UI" panose="020B0502040204020203"/>
              <a:cs typeface="Segoe UI" panose="020B0502040204020203"/>
            </a:endParaRPr>
          </a:p>
          <a:p>
            <a:pPr marL="354965" indent="-342900">
              <a:lnSpc>
                <a:spcPct val="120000"/>
              </a:lnSpc>
              <a:spcBef>
                <a:spcPts val="238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IN" b="1">
                <a:ln/>
                <a:solidFill>
                  <a:schemeClr val="accent4"/>
                </a:solidFill>
                <a:effectLst/>
                <a:latin typeface="Segoe UI" panose="020B0502040204020203"/>
                <a:cs typeface="Segoe UI" panose="020B0502040204020203"/>
                <a:sym typeface="+mn-ea"/>
              </a:rPr>
              <a:t>public static void Main()  - psvm()</a:t>
            </a:r>
            <a:endParaRPr lang="en-IN" b="1">
              <a:ln/>
              <a:solidFill>
                <a:schemeClr val="accent4"/>
              </a:solidFill>
              <a:effectLst/>
              <a:latin typeface="Segoe UI" panose="020B0502040204020203"/>
              <a:cs typeface="Segoe UI" panose="020B0502040204020203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3"/>
          <p:cNvSpPr txBox="1"/>
          <p:nvPr/>
        </p:nvSpPr>
        <p:spPr>
          <a:xfrm>
            <a:off x="609600" y="1417955"/>
            <a:ext cx="11514455" cy="312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 anchor="t" anchorCtr="0">
            <a:spAutoFit/>
          </a:bodyPr>
          <a:p>
            <a:pPr marL="195580" marR="5080" indent="-18288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  <a:tab pos="1412875" algn="l"/>
                <a:tab pos="2893060" algn="l"/>
                <a:tab pos="4149090" algn="l"/>
                <a:tab pos="4810760" algn="l"/>
                <a:tab pos="6035675" algn="l"/>
                <a:tab pos="7835900" algn="l"/>
                <a:tab pos="8497570" algn="l"/>
                <a:tab pos="9059545" algn="l"/>
              </a:tabLst>
            </a:pPr>
            <a:r>
              <a:rPr sz="2000" b="1" spc="-5" dirty="0">
                <a:latin typeface="Segoe UI" panose="020B0502040204020203"/>
                <a:cs typeface="Segoe UI" panose="020B0502040204020203"/>
              </a:rPr>
              <a:t>publi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c:</a:t>
            </a:r>
            <a:r>
              <a:rPr b="1" dirty="0">
                <a:latin typeface="Segoe UI" panose="020B0502040204020203"/>
                <a:cs typeface="Segoe UI" panose="020B0502040204020203"/>
              </a:rPr>
              <a:t>	</a:t>
            </a:r>
            <a:r>
              <a:rPr lang="en-IN" b="1" dirty="0">
                <a:latin typeface="Segoe UI" panose="020B0502040204020203"/>
                <a:cs typeface="Segoe UI" panose="020B0502040204020203"/>
              </a:rPr>
              <a:t>               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Access modifier - </a:t>
            </a:r>
            <a:r>
              <a:rPr dirty="0">
                <a:latin typeface="Segoe UI" panose="020B0502040204020203"/>
                <a:cs typeface="Segoe UI" panose="020B0502040204020203"/>
              </a:rPr>
              <a:t>M</a:t>
            </a:r>
            <a:r>
              <a:rPr spc="5" dirty="0">
                <a:latin typeface="Segoe UI" panose="020B0502040204020203"/>
                <a:cs typeface="Segoe UI" panose="020B0502040204020203"/>
              </a:rPr>
              <a:t>a</a:t>
            </a:r>
            <a:r>
              <a:rPr spc="-5" dirty="0">
                <a:latin typeface="Segoe UI" panose="020B0502040204020203"/>
                <a:cs typeface="Segoe UI" panose="020B0502040204020203"/>
              </a:rPr>
              <a:t>in method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accessible</a:t>
            </a:r>
            <a:r>
              <a:rPr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by</a:t>
            </a:r>
            <a:r>
              <a:rPr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anyone.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195580" marR="5080" indent="-18288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  <a:tab pos="1175385" algn="l"/>
                <a:tab pos="1487805" algn="l"/>
                <a:tab pos="2716530" algn="l"/>
                <a:tab pos="3380740" algn="l"/>
                <a:tab pos="3944620" algn="l"/>
                <a:tab pos="4749800" algn="l"/>
                <a:tab pos="5935345" algn="l"/>
                <a:tab pos="6266180" algn="l"/>
                <a:tab pos="6549390" algn="l"/>
                <a:tab pos="7520305" algn="l"/>
                <a:tab pos="8159115" algn="l"/>
                <a:tab pos="8797925" algn="l"/>
                <a:tab pos="9395460" algn="l"/>
              </a:tabLst>
            </a:pPr>
            <a:r>
              <a:rPr sz="2000" b="1" dirty="0">
                <a:latin typeface="Segoe UI" panose="020B0502040204020203"/>
                <a:cs typeface="Segoe UI" panose="020B0502040204020203"/>
              </a:rPr>
              <a:t>sta</a:t>
            </a:r>
            <a:r>
              <a:rPr sz="2000" b="1" spc="5" dirty="0">
                <a:latin typeface="Segoe UI" panose="020B0502040204020203"/>
                <a:cs typeface="Segoe UI" panose="020B0502040204020203"/>
              </a:rPr>
              <a:t>t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i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c:</a:t>
            </a:r>
            <a:r>
              <a:rPr b="1" dirty="0">
                <a:latin typeface="Segoe UI" panose="020B0502040204020203"/>
                <a:cs typeface="Segoe UI" panose="020B0502040204020203"/>
              </a:rPr>
              <a:t>	</a:t>
            </a:r>
            <a:r>
              <a:rPr lang="en-IN" b="1" dirty="0">
                <a:latin typeface="Segoe UI" panose="020B0502040204020203"/>
                <a:cs typeface="Segoe UI" panose="020B0502040204020203"/>
              </a:rPr>
              <a:t>                   </a:t>
            </a:r>
            <a:r>
              <a:rPr dirty="0">
                <a:latin typeface="Segoe UI" panose="020B0502040204020203"/>
                <a:cs typeface="Segoe UI" panose="020B0502040204020203"/>
              </a:rPr>
              <a:t>Ma</a:t>
            </a:r>
            <a:r>
              <a:rPr spc="-5" dirty="0">
                <a:latin typeface="Segoe UI" panose="020B0502040204020203"/>
                <a:cs typeface="Segoe UI" panose="020B0502040204020203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</a:rPr>
              <a:t>n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metho</a:t>
            </a:r>
            <a:r>
              <a:rPr dirty="0">
                <a:latin typeface="Segoe UI" panose="020B0502040204020203"/>
                <a:cs typeface="Segoe UI" panose="020B0502040204020203"/>
              </a:rPr>
              <a:t>d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</a:rPr>
              <a:t>s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a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spc="10" dirty="0">
                <a:latin typeface="Segoe UI" panose="020B0502040204020203"/>
                <a:cs typeface="Segoe UI" panose="020B0502040204020203"/>
              </a:rPr>
              <a:t>g</a:t>
            </a:r>
            <a:r>
              <a:rPr spc="-5" dirty="0">
                <a:latin typeface="Segoe UI" panose="020B0502040204020203"/>
                <a:cs typeface="Segoe UI" panose="020B0502040204020203"/>
              </a:rPr>
              <a:t>lo</a:t>
            </a:r>
            <a:r>
              <a:rPr spc="-30" dirty="0">
                <a:latin typeface="Segoe UI" panose="020B0502040204020203"/>
                <a:cs typeface="Segoe UI" panose="020B0502040204020203"/>
              </a:rPr>
              <a:t>b</a:t>
            </a:r>
            <a:r>
              <a:rPr spc="10" dirty="0">
                <a:latin typeface="Segoe UI" panose="020B0502040204020203"/>
                <a:cs typeface="Segoe UI" panose="020B0502040204020203"/>
              </a:rPr>
              <a:t>a</a:t>
            </a:r>
            <a:r>
              <a:rPr dirty="0">
                <a:latin typeface="Segoe UI" panose="020B0502040204020203"/>
                <a:cs typeface="Segoe UI" panose="020B0502040204020203"/>
              </a:rPr>
              <a:t>l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on</a:t>
            </a:r>
            <a:r>
              <a:rPr dirty="0">
                <a:latin typeface="Segoe UI" panose="020B0502040204020203"/>
                <a:cs typeface="Segoe UI" panose="020B0502040204020203"/>
              </a:rPr>
              <a:t>e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spc="10" dirty="0">
                <a:latin typeface="Segoe UI" panose="020B0502040204020203"/>
                <a:cs typeface="Segoe UI" panose="020B0502040204020203"/>
              </a:rPr>
              <a:t>a</a:t>
            </a:r>
            <a:r>
              <a:rPr dirty="0">
                <a:latin typeface="Segoe UI" panose="020B0502040204020203"/>
                <a:cs typeface="Segoe UI" panose="020B0502040204020203"/>
              </a:rPr>
              <a:t>nd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c</a:t>
            </a:r>
            <a:r>
              <a:rPr spc="5" dirty="0">
                <a:latin typeface="Segoe UI" panose="020B0502040204020203"/>
                <a:cs typeface="Segoe UI" panose="020B0502040204020203"/>
              </a:rPr>
              <a:t>a</a:t>
            </a:r>
            <a:r>
              <a:rPr lang="en-IN" spc="5" dirty="0">
                <a:latin typeface="Segoe UI" panose="020B0502040204020203"/>
                <a:cs typeface="Segoe UI" panose="020B0502040204020203"/>
              </a:rPr>
              <a:t>n </a:t>
            </a:r>
            <a:r>
              <a:rPr spc="5" dirty="0">
                <a:latin typeface="Segoe UI" panose="020B0502040204020203"/>
                <a:cs typeface="Segoe UI" panose="020B0502040204020203"/>
              </a:rPr>
              <a:t>be </a:t>
            </a:r>
            <a:r>
              <a:rPr lang="en-IN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called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without</a:t>
            </a:r>
            <a:r>
              <a:rPr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creating</a:t>
            </a:r>
            <a:r>
              <a:rPr dirty="0">
                <a:latin typeface="Segoe UI" panose="020B0502040204020203"/>
                <a:cs typeface="Segoe UI" panose="020B0502040204020203"/>
              </a:rPr>
              <a:t> an</a:t>
            </a:r>
            <a:r>
              <a:rPr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instance</a:t>
            </a:r>
            <a:r>
              <a:rPr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pc="-30" dirty="0">
                <a:latin typeface="Segoe UI" panose="020B0502040204020203"/>
                <a:cs typeface="Segoe UI" panose="020B0502040204020203"/>
              </a:rPr>
              <a:t>of</a:t>
            </a:r>
            <a:r>
              <a:rPr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the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class.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195580" marR="5080" indent="-18288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</a:tabLst>
            </a:pPr>
            <a:r>
              <a:rPr sz="2000" b="1" spc="-10" dirty="0">
                <a:latin typeface="Segoe UI" panose="020B0502040204020203"/>
                <a:cs typeface="Segoe UI" panose="020B0502040204020203"/>
              </a:rPr>
              <a:t>void:</a:t>
            </a:r>
            <a:r>
              <a:rPr b="1" spc="204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b="1" spc="204" dirty="0">
                <a:latin typeface="Segoe UI" panose="020B0502040204020203"/>
                <a:cs typeface="Segoe UI" panose="020B0502040204020203"/>
              </a:rPr>
              <a:t>                 </a:t>
            </a:r>
            <a:r>
              <a:rPr lang="en-IN" b="1" spc="-5" dirty="0">
                <a:latin typeface="Segoe UI" panose="020B0502040204020203"/>
                <a:cs typeface="Segoe UI" panose="020B0502040204020203"/>
              </a:rPr>
              <a:t>Main()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doesn’t return any value</a:t>
            </a:r>
            <a:endParaRPr lang="en-IN" spc="-5" dirty="0">
              <a:latin typeface="Segoe UI" panose="020B0502040204020203"/>
              <a:cs typeface="Segoe UI" panose="020B0502040204020203"/>
            </a:endParaRPr>
          </a:p>
          <a:p>
            <a:pPr marL="194945" marR="6985" indent="-18288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52525"/>
              </a:buClr>
              <a:buFont typeface="Wingdings" panose="05000000000000000000"/>
              <a:buChar char=""/>
              <a:tabLst>
                <a:tab pos="195580" algn="l"/>
              </a:tabLst>
            </a:pPr>
            <a:r>
              <a:rPr b="1"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b="1" spc="4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Wr</a:t>
            </a:r>
            <a:r>
              <a:rPr b="1" spc="10" dirty="0">
                <a:latin typeface="Consolas" panose="020B0609020204030204"/>
                <a:cs typeface="Consolas" panose="020B0609020204030204"/>
                <a:sym typeface="+mn-ea"/>
              </a:rPr>
              <a:t>i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t</a:t>
            </a:r>
            <a:r>
              <a:rPr b="1" spc="10" dirty="0">
                <a:latin typeface="Consolas" panose="020B0609020204030204"/>
                <a:cs typeface="Consolas" panose="020B0609020204030204"/>
                <a:sym typeface="+mn-ea"/>
              </a:rPr>
              <a:t>e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Li</a:t>
            </a:r>
            <a:r>
              <a:rPr b="1" spc="10" dirty="0">
                <a:latin typeface="Consolas" panose="020B0609020204030204"/>
                <a:cs typeface="Consolas" panose="020B0609020204030204"/>
                <a:sym typeface="+mn-ea"/>
              </a:rPr>
              <a:t>n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e</a:t>
            </a:r>
            <a:r>
              <a:rPr lang="en-IN" b="1" dirty="0">
                <a:latin typeface="Consolas" panose="020B0609020204030204"/>
                <a:cs typeface="Consolas" panose="020B0609020204030204"/>
                <a:sym typeface="+mn-ea"/>
              </a:rPr>
              <a:t>(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r>
              <a:rPr b="1" spc="-6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b="1" spc="-615" dirty="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spc="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i="1" spc="40" dirty="0">
                <a:latin typeface="Segoe UI" panose="020B0502040204020203"/>
                <a:cs typeface="Segoe UI" panose="020B0502040204020203"/>
                <a:sym typeface="+mn-ea"/>
              </a:rPr>
              <a:t>-</a:t>
            </a:r>
            <a:r>
              <a:rPr spc="4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lang="en-IN" spc="40" dirty="0">
                <a:latin typeface="Segoe UI" panose="020B0502040204020203"/>
                <a:cs typeface="Segoe UI" panose="020B0502040204020203"/>
                <a:sym typeface="+mn-ea"/>
              </a:rPr>
              <a:t>  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sta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t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c</a:t>
            </a:r>
            <a:r>
              <a:rPr spc="4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metho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d</a:t>
            </a:r>
            <a:r>
              <a:rPr spc="5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40" dirty="0">
                <a:latin typeface="Segoe UI" panose="020B0502040204020203"/>
                <a:cs typeface="Segoe UI" panose="020B0502040204020203"/>
                <a:sym typeface="+mn-ea"/>
              </a:rPr>
              <a:t>o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f</a:t>
            </a:r>
            <a:r>
              <a:rPr spc="4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pc="4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Con</a:t>
            </a:r>
            <a:r>
              <a:rPr b="1" spc="10" dirty="0">
                <a:latin typeface="Consolas" panose="020B0609020204030204"/>
                <a:cs typeface="Consolas" panose="020B0609020204030204"/>
                <a:sym typeface="+mn-ea"/>
              </a:rPr>
              <a:t>so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le</a:t>
            </a:r>
            <a:r>
              <a:rPr b="1" spc="-60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i="1" spc="-5" dirty="0">
                <a:latin typeface="Segoe UI" panose="020B0502040204020203"/>
                <a:cs typeface="Segoe UI" panose="020B0502040204020203"/>
                <a:sym typeface="+mn-ea"/>
              </a:rPr>
              <a:t>clas</a:t>
            </a:r>
            <a:r>
              <a:rPr i="1" spc="5" dirty="0">
                <a:latin typeface="Segoe UI" panose="020B0502040204020203"/>
                <a:cs typeface="Segoe UI" panose="020B0502040204020203"/>
                <a:sym typeface="+mn-ea"/>
              </a:rPr>
              <a:t>s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,</a:t>
            </a:r>
            <a:r>
              <a:rPr spc="4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wh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i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ch 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is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located</a:t>
            </a:r>
            <a:r>
              <a:rPr spc="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in</a:t>
            </a:r>
            <a:r>
              <a:rPr spc="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i="1" spc="-5" dirty="0">
                <a:latin typeface="Segoe UI" panose="020B0502040204020203"/>
                <a:cs typeface="Segoe UI" panose="020B0502040204020203"/>
                <a:sym typeface="+mn-ea"/>
              </a:rPr>
              <a:t>namespace</a:t>
            </a:r>
            <a:r>
              <a:rPr i="1" spc="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called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System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.</a:t>
            </a:r>
            <a:endParaRPr dirty="0">
              <a:latin typeface="Segoe UI" panose="020B0502040204020203"/>
              <a:cs typeface="Segoe UI" panose="020B0502040204020203"/>
            </a:endParaRPr>
          </a:p>
          <a:p>
            <a:pPr marL="195580" indent="-18288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Clr>
                <a:srgbClr val="252525"/>
              </a:buClr>
              <a:buFont typeface="Arial MT"/>
              <a:buChar char="•"/>
              <a:tabLst>
                <a:tab pos="195580" algn="l"/>
                <a:tab pos="1498600" algn="l"/>
                <a:tab pos="3056255" algn="l"/>
                <a:tab pos="4336415" algn="l"/>
                <a:tab pos="4795520" algn="l"/>
                <a:tab pos="5443220" algn="l"/>
                <a:tab pos="6787515" algn="l"/>
                <a:tab pos="7677150" algn="l"/>
                <a:tab pos="8092440" algn="l"/>
                <a:tab pos="8740140" algn="l"/>
              </a:tabLst>
            </a:pPr>
            <a:r>
              <a:rPr lang="en-IN" b="1" spc="-10" dirty="0">
                <a:latin typeface="Segoe UI" panose="020B0502040204020203"/>
                <a:cs typeface="Segoe UI" panose="020B0502040204020203"/>
                <a:sym typeface="+mn-ea"/>
              </a:rPr>
              <a:t>The </a:t>
            </a:r>
            <a:r>
              <a:rPr b="1" spc="-10" dirty="0">
                <a:latin typeface="Segoe UI" panose="020B0502040204020203"/>
                <a:cs typeface="Segoe UI" panose="020B0502040204020203"/>
                <a:sym typeface="+mn-ea"/>
              </a:rPr>
              <a:t>ReadLine()</a:t>
            </a:r>
            <a:r>
              <a:rPr lang="en-IN" b="1" spc="-10" dirty="0">
                <a:latin typeface="Segoe UI" panose="020B0502040204020203"/>
                <a:cs typeface="Segoe UI" panose="020B0502040204020203"/>
                <a:sym typeface="+mn-ea"/>
              </a:rPr>
              <a:t> -       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receive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an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input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  <a:sym typeface="+mn-ea"/>
              </a:rPr>
              <a:t>from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user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while</a:t>
            </a:r>
            <a:r>
              <a:rPr spc="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pc="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program is</a:t>
            </a:r>
            <a:r>
              <a:rPr spc="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executing.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12700" marR="5080" indent="0">
              <a:lnSpc>
                <a:spcPct val="200000"/>
              </a:lnSpc>
              <a:spcBef>
                <a:spcPts val="1440"/>
              </a:spcBef>
              <a:buClr>
                <a:srgbClr val="252525"/>
              </a:buClr>
              <a:buFont typeface="Wingdings" panose="05000000000000000000"/>
              <a:buNone/>
              <a:tabLst>
                <a:tab pos="195580" algn="l"/>
              </a:tabLst>
            </a:pPr>
            <a:r>
              <a:rPr lang="en-IN" sz="2400">
                <a:latin typeface="Segoe UI" panose="020B0502040204020203"/>
                <a:cs typeface="Segoe UI" panose="020B0502040204020203"/>
              </a:rPr>
              <a:t>                                     eg:</a:t>
            </a:r>
            <a:endParaRPr lang="en-IN" sz="2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243705" y="3772535"/>
            <a:ext cx="7898130" cy="298704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12700" algn="l">
              <a:lnSpc>
                <a:spcPct val="100000"/>
              </a:lnSpc>
              <a:spcBef>
                <a:spcPts val="995"/>
              </a:spcBef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static</a:t>
            </a:r>
            <a:r>
              <a:rPr spc="-2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void</a:t>
            </a:r>
            <a:r>
              <a:rPr spc="-3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Main()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algn="l">
              <a:lnSpc>
                <a:spcPct val="100000"/>
              </a:lnSpc>
              <a:spcBef>
                <a:spcPts val="900"/>
              </a:spcBef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815975" marR="2415540" algn="l">
              <a:lnSpc>
                <a:spcPct val="138000"/>
              </a:lnSpc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double</a:t>
            </a:r>
            <a:r>
              <a:rPr spc="12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a,b;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Console.WriteLine("Enter</a:t>
            </a:r>
            <a:r>
              <a:rPr spc="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a</a:t>
            </a:r>
            <a:r>
              <a:rPr spc="2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Number");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815975" algn="l">
              <a:lnSpc>
                <a:spcPct val="100000"/>
              </a:lnSpc>
              <a:spcBef>
                <a:spcPts val="900"/>
              </a:spcBef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a</a:t>
            </a:r>
            <a:r>
              <a:rPr spc="2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=</a:t>
            </a:r>
            <a:r>
              <a:rPr spc="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double.</a:t>
            </a:r>
            <a:r>
              <a:rPr b="1" spc="-5" dirty="0">
                <a:latin typeface="Consolas" panose="020B0609020204030204"/>
                <a:cs typeface="Consolas" panose="020B0609020204030204"/>
                <a:sym typeface="+mn-ea"/>
              </a:rPr>
              <a:t>Parse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(Console.ReadLine());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730375" algn="l">
              <a:lnSpc>
                <a:spcPct val="100000"/>
              </a:lnSpc>
              <a:spcBef>
                <a:spcPts val="905"/>
              </a:spcBef>
            </a:pPr>
            <a:r>
              <a:rPr b="1" i="1" dirty="0">
                <a:latin typeface="Consolas" panose="020B0609020204030204"/>
                <a:cs typeface="Consolas" panose="020B0609020204030204"/>
                <a:sym typeface="+mn-ea"/>
              </a:rPr>
              <a:t>Or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852170" marR="1717040" indent="-36830" algn="l">
              <a:lnSpc>
                <a:spcPct val="138000"/>
              </a:lnSpc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a</a:t>
            </a:r>
            <a:r>
              <a:rPr spc="3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=</a:t>
            </a:r>
            <a:r>
              <a:rPr spc="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  <a:sym typeface="+mn-ea"/>
              </a:rPr>
              <a:t>Convert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.ToDouble(Console.ReadLine()); </a:t>
            </a:r>
            <a:r>
              <a:rPr spc="-108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 b</a:t>
            </a:r>
            <a:r>
              <a:rPr spc="-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=</a:t>
            </a:r>
            <a:r>
              <a:rPr spc="-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a</a:t>
            </a:r>
            <a:r>
              <a:rPr spc="-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* a;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852170" algn="l">
              <a:lnSpc>
                <a:spcPct val="100000"/>
              </a:lnSpc>
              <a:spcBef>
                <a:spcPts val="900"/>
              </a:spcBef>
            </a:pP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Console.WriteLine(“The Square</a:t>
            </a:r>
            <a:r>
              <a:rPr spc="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of</a:t>
            </a:r>
            <a:r>
              <a:rPr spc="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”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+</a:t>
            </a:r>
            <a:r>
              <a:rPr b="1"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a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+</a:t>
            </a:r>
            <a:r>
              <a:rPr b="1" spc="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“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is</a:t>
            </a:r>
            <a:r>
              <a:rPr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” </a:t>
            </a:r>
            <a:r>
              <a:rPr b="1" dirty="0">
                <a:latin typeface="Consolas" panose="020B0609020204030204"/>
                <a:cs typeface="Consolas" panose="020B0609020204030204"/>
                <a:sym typeface="+mn-ea"/>
              </a:rPr>
              <a:t>+</a:t>
            </a:r>
            <a:r>
              <a:rPr b="1" spc="-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b);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algn="l">
              <a:lnSpc>
                <a:spcPct val="100000"/>
              </a:lnSpc>
              <a:spcBef>
                <a:spcPts val="900"/>
              </a:spcBef>
            </a:pPr>
            <a:r>
              <a:rPr dirty="0"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creenshot (285)"/>
          <p:cNvPicPr>
            <a:picLocks noChangeAspect="1"/>
          </p:cNvPicPr>
          <p:nvPr>
            <p:ph sz="half" idx="1"/>
          </p:nvPr>
        </p:nvPicPr>
        <p:blipFill>
          <a:blip r:embed="rId1"/>
          <a:srcRect l="22056" t="34498" r="39363" b="30429"/>
          <a:stretch>
            <a:fillRect/>
          </a:stretch>
        </p:blipFill>
        <p:spPr>
          <a:xfrm>
            <a:off x="6011545" y="2950845"/>
            <a:ext cx="6073775" cy="3742055"/>
          </a:xfrm>
          <a:prstGeom prst="rect">
            <a:avLst/>
          </a:prstGeom>
        </p:spPr>
      </p:pic>
      <p:pic>
        <p:nvPicPr>
          <p:cNvPr id="5" name="Content Placeholder 4" descr="Screenshot (286)"/>
          <p:cNvPicPr>
            <a:picLocks noChangeAspect="1"/>
          </p:cNvPicPr>
          <p:nvPr>
            <p:ph sz="half" idx="2"/>
          </p:nvPr>
        </p:nvPicPr>
        <p:blipFill>
          <a:blip r:embed="rId2"/>
          <a:srcRect l="60097" t="36364" r="8779" b="24729"/>
          <a:stretch>
            <a:fillRect/>
          </a:stretch>
        </p:blipFill>
        <p:spPr>
          <a:xfrm>
            <a:off x="410845" y="1414145"/>
            <a:ext cx="5600700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10209" y="522351"/>
            <a:ext cx="612267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Executing</a:t>
            </a:r>
            <a:r>
              <a:rPr b="1" spc="-65" dirty="0"/>
              <a:t> </a:t>
            </a:r>
            <a:r>
              <a:rPr b="1" dirty="0"/>
              <a:t>the</a:t>
            </a:r>
            <a:r>
              <a:rPr b="1" spc="-30" dirty="0"/>
              <a:t> </a:t>
            </a:r>
            <a:r>
              <a:rPr b="1" spc="-15" dirty="0"/>
              <a:t>Program</a:t>
            </a:r>
            <a:endParaRPr b="1" spc="-15" dirty="0"/>
          </a:p>
        </p:txBody>
      </p:sp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61815" y="2319515"/>
            <a:ext cx="2177034" cy="10355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6" name="object 4"/>
          <p:cNvSpPr txBox="1"/>
          <p:nvPr/>
        </p:nvSpPr>
        <p:spPr>
          <a:xfrm>
            <a:off x="4508753" y="2647314"/>
            <a:ext cx="172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egoe UI" panose="020B0502040204020203"/>
                <a:cs typeface="Segoe UI" panose="020B0502040204020203"/>
              </a:rPr>
              <a:t>javac</a:t>
            </a:r>
            <a:r>
              <a:rPr sz="2000" spc="-8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Hello.java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940" y="2321039"/>
            <a:ext cx="2177033" cy="103252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8" name="object 6"/>
          <p:cNvSpPr txBox="1"/>
          <p:nvPr/>
        </p:nvSpPr>
        <p:spPr>
          <a:xfrm>
            <a:off x="8624061" y="2647314"/>
            <a:ext cx="1116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Segoe UI" panose="020B0502040204020203"/>
                <a:cs typeface="Segoe UI" panose="020B0502040204020203"/>
              </a:rPr>
              <a:t>java</a:t>
            </a:r>
            <a:r>
              <a:rPr sz="2000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Hello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2321039"/>
            <a:ext cx="2177034" cy="103252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10" name="object 8"/>
          <p:cNvSpPr txBox="1"/>
          <p:nvPr/>
        </p:nvSpPr>
        <p:spPr>
          <a:xfrm>
            <a:off x="2153792" y="2647314"/>
            <a:ext cx="1103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 panose="020B0502040204020203"/>
                <a:cs typeface="Segoe UI" panose="020B0502040204020203"/>
              </a:rPr>
              <a:t>Hel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l</a:t>
            </a:r>
            <a:r>
              <a:rPr sz="2000" dirty="0">
                <a:latin typeface="Segoe UI" panose="020B0502040204020203"/>
                <a:cs typeface="Segoe UI" panose="020B0502040204020203"/>
              </a:rPr>
              <a:t>o.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j</a:t>
            </a:r>
            <a:r>
              <a:rPr sz="2000" dirty="0">
                <a:latin typeface="Segoe UI" panose="020B0502040204020203"/>
                <a:cs typeface="Segoe UI" panose="020B0502040204020203"/>
              </a:rPr>
              <a:t>a</a:t>
            </a:r>
            <a:r>
              <a:rPr sz="2000" spc="-40" dirty="0">
                <a:latin typeface="Segoe UI" panose="020B0502040204020203"/>
                <a:cs typeface="Segoe UI" panose="020B0502040204020203"/>
              </a:rPr>
              <a:t>v</a:t>
            </a:r>
            <a:r>
              <a:rPr sz="2000" dirty="0">
                <a:latin typeface="Segoe UI" panose="020B0502040204020203"/>
                <a:cs typeface="Segoe UI" panose="020B0502040204020203"/>
              </a:rPr>
              <a:t>a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5940" y="3997452"/>
            <a:ext cx="2177034" cy="10340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12" name="object 10"/>
          <p:cNvSpPr txBox="1"/>
          <p:nvPr/>
        </p:nvSpPr>
        <p:spPr>
          <a:xfrm>
            <a:off x="4720590" y="4323969"/>
            <a:ext cx="1304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 panose="020B0502040204020203"/>
                <a:cs typeface="Segoe UI" panose="020B0502040204020203"/>
              </a:rPr>
              <a:t>csc</a:t>
            </a:r>
            <a:r>
              <a:rPr sz="2000" spc="-6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Hello.cs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940" y="3997439"/>
            <a:ext cx="2177033" cy="103252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14" name="object 12"/>
          <p:cNvSpPr txBox="1"/>
          <p:nvPr/>
        </p:nvSpPr>
        <p:spPr>
          <a:xfrm>
            <a:off x="8877045" y="4323969"/>
            <a:ext cx="610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 panose="020B0502040204020203"/>
                <a:cs typeface="Segoe UI" panose="020B0502040204020203"/>
              </a:rPr>
              <a:t>Hel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l</a:t>
            </a:r>
            <a:r>
              <a:rPr sz="2000" dirty="0">
                <a:latin typeface="Segoe UI" panose="020B0502040204020203"/>
                <a:cs typeface="Segoe UI" panose="020B0502040204020203"/>
              </a:rPr>
              <a:t>o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39" y="3997452"/>
            <a:ext cx="2177034" cy="10340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  <p:sp>
        <p:nvSpPr>
          <p:cNvPr id="16" name="object 14"/>
          <p:cNvSpPr txBox="1"/>
          <p:nvPr/>
        </p:nvSpPr>
        <p:spPr>
          <a:xfrm>
            <a:off x="2258948" y="4323969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 panose="020B0502040204020203"/>
                <a:cs typeface="Segoe UI" panose="020B0502040204020203"/>
              </a:rPr>
              <a:t>Hel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l</a:t>
            </a:r>
            <a:r>
              <a:rPr sz="2000" dirty="0">
                <a:latin typeface="Segoe UI" panose="020B0502040204020203"/>
                <a:cs typeface="Segoe UI" panose="020B0502040204020203"/>
              </a:rPr>
              <a:t>o.cs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3733800" y="2769107"/>
            <a:ext cx="4419600" cy="103505"/>
          </a:xfrm>
          <a:custGeom>
            <a:avLst/>
            <a:gdLst/>
            <a:ahLst/>
            <a:cxnLst/>
            <a:rect l="l" t="t" r="r" b="b"/>
            <a:pathLst>
              <a:path w="4419600" h="103505">
                <a:moveTo>
                  <a:pt x="598665" y="58166"/>
                </a:moveTo>
                <a:lnTo>
                  <a:pt x="597027" y="58166"/>
                </a:lnTo>
                <a:lnTo>
                  <a:pt x="573455" y="58166"/>
                </a:lnTo>
                <a:lnTo>
                  <a:pt x="514477" y="92329"/>
                </a:lnTo>
                <a:lnTo>
                  <a:pt x="513461" y="96266"/>
                </a:lnTo>
                <a:lnTo>
                  <a:pt x="517017" y="102362"/>
                </a:lnTo>
                <a:lnTo>
                  <a:pt x="520827" y="103378"/>
                </a:lnTo>
                <a:lnTo>
                  <a:pt x="598665" y="58166"/>
                </a:lnTo>
                <a:close/>
              </a:path>
              <a:path w="4419600" h="103505">
                <a:moveTo>
                  <a:pt x="609600" y="51816"/>
                </a:moveTo>
                <a:lnTo>
                  <a:pt x="521081" y="0"/>
                </a:lnTo>
                <a:lnTo>
                  <a:pt x="517271" y="1016"/>
                </a:lnTo>
                <a:lnTo>
                  <a:pt x="515493" y="3937"/>
                </a:lnTo>
                <a:lnTo>
                  <a:pt x="513715" y="6985"/>
                </a:lnTo>
                <a:lnTo>
                  <a:pt x="514731" y="10922"/>
                </a:lnTo>
                <a:lnTo>
                  <a:pt x="573582" y="45415"/>
                </a:lnTo>
                <a:lnTo>
                  <a:pt x="0" y="43942"/>
                </a:lnTo>
                <a:lnTo>
                  <a:pt x="0" y="56642"/>
                </a:lnTo>
                <a:lnTo>
                  <a:pt x="573557" y="58115"/>
                </a:lnTo>
                <a:lnTo>
                  <a:pt x="597027" y="58166"/>
                </a:lnTo>
                <a:lnTo>
                  <a:pt x="598766" y="58115"/>
                </a:lnTo>
                <a:lnTo>
                  <a:pt x="609600" y="51816"/>
                </a:lnTo>
                <a:close/>
              </a:path>
              <a:path w="4419600" h="103505">
                <a:moveTo>
                  <a:pt x="4419600" y="51816"/>
                </a:moveTo>
                <a:lnTo>
                  <a:pt x="4331081" y="127"/>
                </a:lnTo>
                <a:lnTo>
                  <a:pt x="4327144" y="1143"/>
                </a:lnTo>
                <a:lnTo>
                  <a:pt x="4325366" y="4191"/>
                </a:lnTo>
                <a:lnTo>
                  <a:pt x="4323588" y="7112"/>
                </a:lnTo>
                <a:lnTo>
                  <a:pt x="4324604" y="11049"/>
                </a:lnTo>
                <a:lnTo>
                  <a:pt x="4383405" y="45453"/>
                </a:lnTo>
                <a:lnTo>
                  <a:pt x="2667000" y="43942"/>
                </a:lnTo>
                <a:lnTo>
                  <a:pt x="2667000" y="56642"/>
                </a:lnTo>
                <a:lnTo>
                  <a:pt x="4383633" y="58153"/>
                </a:lnTo>
                <a:lnTo>
                  <a:pt x="4407027" y="58166"/>
                </a:lnTo>
                <a:lnTo>
                  <a:pt x="4383595" y="58166"/>
                </a:lnTo>
                <a:lnTo>
                  <a:pt x="4324604" y="92583"/>
                </a:lnTo>
                <a:lnTo>
                  <a:pt x="4323588" y="96393"/>
                </a:lnTo>
                <a:lnTo>
                  <a:pt x="4325239" y="99441"/>
                </a:lnTo>
                <a:lnTo>
                  <a:pt x="4327017" y="102489"/>
                </a:lnTo>
                <a:lnTo>
                  <a:pt x="4330954" y="103505"/>
                </a:lnTo>
                <a:lnTo>
                  <a:pt x="4408703" y="58166"/>
                </a:lnTo>
                <a:lnTo>
                  <a:pt x="4419600" y="51816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p/>
        </p:txBody>
      </p:sp>
      <p:sp>
        <p:nvSpPr>
          <p:cNvPr id="18" name="object 16"/>
          <p:cNvSpPr/>
          <p:nvPr/>
        </p:nvSpPr>
        <p:spPr>
          <a:xfrm>
            <a:off x="3733800" y="4445507"/>
            <a:ext cx="4419600" cy="103505"/>
          </a:xfrm>
          <a:custGeom>
            <a:avLst/>
            <a:gdLst/>
            <a:ahLst/>
            <a:cxnLst/>
            <a:rect l="l" t="t" r="r" b="b"/>
            <a:pathLst>
              <a:path w="4419600" h="103504">
                <a:moveTo>
                  <a:pt x="598665" y="58166"/>
                </a:moveTo>
                <a:lnTo>
                  <a:pt x="597027" y="58166"/>
                </a:lnTo>
                <a:lnTo>
                  <a:pt x="573455" y="58166"/>
                </a:lnTo>
                <a:lnTo>
                  <a:pt x="514477" y="92329"/>
                </a:lnTo>
                <a:lnTo>
                  <a:pt x="513461" y="96266"/>
                </a:lnTo>
                <a:lnTo>
                  <a:pt x="517017" y="102362"/>
                </a:lnTo>
                <a:lnTo>
                  <a:pt x="520827" y="103378"/>
                </a:lnTo>
                <a:lnTo>
                  <a:pt x="598665" y="58166"/>
                </a:lnTo>
                <a:close/>
              </a:path>
              <a:path w="4419600" h="103504">
                <a:moveTo>
                  <a:pt x="609600" y="51816"/>
                </a:moveTo>
                <a:lnTo>
                  <a:pt x="521081" y="0"/>
                </a:lnTo>
                <a:lnTo>
                  <a:pt x="517271" y="1016"/>
                </a:lnTo>
                <a:lnTo>
                  <a:pt x="515493" y="3937"/>
                </a:lnTo>
                <a:lnTo>
                  <a:pt x="513715" y="6985"/>
                </a:lnTo>
                <a:lnTo>
                  <a:pt x="514731" y="10922"/>
                </a:lnTo>
                <a:lnTo>
                  <a:pt x="573582" y="45415"/>
                </a:lnTo>
                <a:lnTo>
                  <a:pt x="0" y="43942"/>
                </a:lnTo>
                <a:lnTo>
                  <a:pt x="0" y="56642"/>
                </a:lnTo>
                <a:lnTo>
                  <a:pt x="573557" y="58115"/>
                </a:lnTo>
                <a:lnTo>
                  <a:pt x="597027" y="58166"/>
                </a:lnTo>
                <a:lnTo>
                  <a:pt x="598766" y="58115"/>
                </a:lnTo>
                <a:lnTo>
                  <a:pt x="609600" y="51816"/>
                </a:lnTo>
                <a:close/>
              </a:path>
              <a:path w="4419600" h="103504">
                <a:moveTo>
                  <a:pt x="4419600" y="51816"/>
                </a:moveTo>
                <a:lnTo>
                  <a:pt x="4331081" y="127"/>
                </a:lnTo>
                <a:lnTo>
                  <a:pt x="4327144" y="1143"/>
                </a:lnTo>
                <a:lnTo>
                  <a:pt x="4325366" y="4191"/>
                </a:lnTo>
                <a:lnTo>
                  <a:pt x="4323588" y="7112"/>
                </a:lnTo>
                <a:lnTo>
                  <a:pt x="4324604" y="11049"/>
                </a:lnTo>
                <a:lnTo>
                  <a:pt x="4383405" y="45453"/>
                </a:lnTo>
                <a:lnTo>
                  <a:pt x="2667000" y="43942"/>
                </a:lnTo>
                <a:lnTo>
                  <a:pt x="2667000" y="56642"/>
                </a:lnTo>
                <a:lnTo>
                  <a:pt x="4383633" y="58153"/>
                </a:lnTo>
                <a:lnTo>
                  <a:pt x="4407027" y="58166"/>
                </a:lnTo>
                <a:lnTo>
                  <a:pt x="4383595" y="58166"/>
                </a:lnTo>
                <a:lnTo>
                  <a:pt x="4324604" y="92583"/>
                </a:lnTo>
                <a:lnTo>
                  <a:pt x="4323588" y="96393"/>
                </a:lnTo>
                <a:lnTo>
                  <a:pt x="4325239" y="99441"/>
                </a:lnTo>
                <a:lnTo>
                  <a:pt x="4327017" y="102489"/>
                </a:lnTo>
                <a:lnTo>
                  <a:pt x="4330954" y="103505"/>
                </a:lnTo>
                <a:lnTo>
                  <a:pt x="4408703" y="58166"/>
                </a:lnTo>
                <a:lnTo>
                  <a:pt x="4419600" y="51816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p/>
        </p:txBody>
      </p:sp>
      <p:sp>
        <p:nvSpPr>
          <p:cNvPr id="19" name="object 17"/>
          <p:cNvSpPr txBox="1"/>
          <p:nvPr/>
        </p:nvSpPr>
        <p:spPr>
          <a:xfrm>
            <a:off x="6632829" y="2465959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 panose="020B0502040204020203"/>
                <a:cs typeface="Segoe UI" panose="020B0502040204020203"/>
              </a:rPr>
              <a:t>Hello.class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6632829" y="4154170"/>
            <a:ext cx="10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 panose="020B0502040204020203"/>
                <a:cs typeface="Segoe UI" panose="020B0502040204020203"/>
              </a:rPr>
              <a:t>Hello.exe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1907794" y="1779778"/>
            <a:ext cx="109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 panose="020B0502040204020203"/>
                <a:cs typeface="Segoe UI" panose="020B0502040204020203"/>
              </a:rPr>
              <a:t>File</a:t>
            </a:r>
            <a:r>
              <a:rPr sz="1800" b="1" spc="-85" dirty="0">
                <a:latin typeface="Segoe UI" panose="020B0502040204020203"/>
                <a:cs typeface="Segoe UI" panose="020B0502040204020203"/>
              </a:rPr>
              <a:t> </a:t>
            </a:r>
            <a:r>
              <a:rPr sz="1800" b="1" spc="-5" dirty="0">
                <a:latin typeface="Segoe UI" panose="020B0502040204020203"/>
                <a:cs typeface="Segoe UI" panose="020B0502040204020203"/>
              </a:rPr>
              <a:t>Name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4803775" y="1779778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Segoe UI" panose="020B0502040204020203"/>
                <a:cs typeface="Segoe UI" panose="020B0502040204020203"/>
              </a:rPr>
              <a:t>T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o</a:t>
            </a:r>
            <a:r>
              <a:rPr sz="18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C</a:t>
            </a:r>
            <a:r>
              <a:rPr sz="1800" b="1" spc="5" dirty="0">
                <a:latin typeface="Segoe UI" panose="020B0502040204020203"/>
                <a:cs typeface="Segoe UI" panose="020B0502040204020203"/>
              </a:rPr>
              <a:t>o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mpile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8385809" y="1779778"/>
            <a:ext cx="116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Segoe UI" panose="020B0502040204020203"/>
                <a:cs typeface="Segoe UI" panose="020B0502040204020203"/>
              </a:rPr>
              <a:t>T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o</a:t>
            </a:r>
            <a:r>
              <a:rPr sz="18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800" b="1" spc="-5" dirty="0">
                <a:latin typeface="Segoe UI" panose="020B0502040204020203"/>
                <a:cs typeface="Segoe UI" panose="020B0502040204020203"/>
              </a:rPr>
              <a:t>E</a:t>
            </a:r>
            <a:r>
              <a:rPr sz="1800" b="1" spc="-35" dirty="0">
                <a:latin typeface="Segoe UI" panose="020B0502040204020203"/>
                <a:cs typeface="Segoe UI" panose="020B0502040204020203"/>
              </a:rPr>
              <a:t>x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ecu</a:t>
            </a:r>
            <a:r>
              <a:rPr sz="1800" b="1" spc="-15" dirty="0">
                <a:latin typeface="Segoe UI" panose="020B0502040204020203"/>
                <a:cs typeface="Segoe UI" panose="020B0502040204020203"/>
              </a:rPr>
              <a:t>t</a:t>
            </a:r>
            <a:r>
              <a:rPr sz="1800" b="1" dirty="0">
                <a:latin typeface="Segoe UI" panose="020B0502040204020203"/>
                <a:cs typeface="Segoe UI" panose="020B0502040204020203"/>
              </a:rPr>
              <a:t>e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59130" y="485140"/>
            <a:ext cx="475361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Data</a:t>
            </a:r>
            <a:r>
              <a:rPr b="1" spc="-55" dirty="0"/>
              <a:t> Types</a:t>
            </a:r>
            <a:r>
              <a:rPr b="1" spc="-25" dirty="0"/>
              <a:t> </a:t>
            </a:r>
            <a:r>
              <a:rPr b="1" spc="-5" dirty="0"/>
              <a:t>in</a:t>
            </a:r>
            <a:r>
              <a:rPr b="1" spc="-30" dirty="0"/>
              <a:t> </a:t>
            </a:r>
            <a:r>
              <a:rPr b="1" spc="-5" dirty="0"/>
              <a:t>C#</a:t>
            </a:r>
            <a:endParaRPr b="1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840739" y="1682242"/>
            <a:ext cx="8002270" cy="213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2110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C#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Types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are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primarily</a:t>
            </a:r>
            <a:r>
              <a:rPr sz="20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divided</a:t>
            </a:r>
            <a:r>
              <a:rPr sz="20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two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categories,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469900" lvl="1" indent="-183515">
              <a:lnSpc>
                <a:spcPct val="100000"/>
              </a:lnSpc>
              <a:spcBef>
                <a:spcPts val="1875"/>
              </a:spcBef>
              <a:buClr>
                <a:srgbClr val="252525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b="1" spc="-35" dirty="0">
                <a:latin typeface="Segoe UI" panose="020B0502040204020203"/>
                <a:cs typeface="Segoe UI" panose="020B0502040204020203"/>
              </a:rPr>
              <a:t>Value</a:t>
            </a:r>
            <a:r>
              <a:rPr sz="2000" b="1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25" dirty="0">
                <a:latin typeface="Segoe UI" panose="020B0502040204020203"/>
                <a:cs typeface="Segoe UI" panose="020B0502040204020203"/>
              </a:rPr>
              <a:t>Types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469900" lvl="1" indent="-183515">
              <a:lnSpc>
                <a:spcPct val="100000"/>
              </a:lnSpc>
              <a:spcBef>
                <a:spcPts val="1825"/>
              </a:spcBef>
              <a:buClr>
                <a:srgbClr val="252525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b="1" spc="-15" dirty="0">
                <a:latin typeface="Segoe UI" panose="020B0502040204020203"/>
                <a:cs typeface="Segoe UI" panose="020B0502040204020203"/>
              </a:rPr>
              <a:t>Reference</a:t>
            </a:r>
            <a:r>
              <a:rPr sz="2000" b="1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25" dirty="0">
                <a:latin typeface="Segoe UI" panose="020B0502040204020203"/>
                <a:cs typeface="Segoe UI" panose="020B0502040204020203"/>
              </a:rPr>
              <a:t>Types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15570" indent="0">
              <a:lnSpc>
                <a:spcPct val="150000"/>
              </a:lnSpc>
              <a:spcBef>
                <a:spcPts val="2065"/>
              </a:spcBef>
              <a:buClr>
                <a:srgbClr val="252525"/>
              </a:buClr>
              <a:buFont typeface="Arial MT"/>
              <a:buNone/>
              <a:tabLst>
                <a:tab pos="375285" algn="l"/>
                <a:tab pos="375920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" name="Content Placeholder 1" descr="Screenshot (283)"/>
          <p:cNvPicPr>
            <a:picLocks noChangeAspect="1"/>
          </p:cNvPicPr>
          <p:nvPr>
            <p:ph idx="1"/>
          </p:nvPr>
        </p:nvPicPr>
        <p:blipFill>
          <a:blip r:embed="rId1"/>
          <a:srcRect l="7376" t="19609" r="5538"/>
          <a:stretch>
            <a:fillRect/>
          </a:stretch>
        </p:blipFill>
        <p:spPr>
          <a:xfrm>
            <a:off x="3392805" y="2293620"/>
            <a:ext cx="8799195" cy="4564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8340" y="428371"/>
            <a:ext cx="227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</a:t>
            </a:r>
            <a:r>
              <a:rPr spc="10" dirty="0"/>
              <a:t>m</a:t>
            </a:r>
            <a:r>
              <a:rPr dirty="0"/>
              <a:t>ple</a:t>
            </a:r>
            <a:endParaRPr dirty="0"/>
          </a:p>
        </p:txBody>
      </p:sp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9244" y="1371600"/>
            <a:ext cx="4995672" cy="3962400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371600"/>
            <a:ext cx="480517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3637</Words>
  <Application>WPS Presentation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Consolas</vt:lpstr>
      <vt:lpstr>Wingdings</vt:lpstr>
      <vt:lpstr>Segoe UI</vt:lpstr>
      <vt:lpstr>Calibri</vt:lpstr>
      <vt:lpstr>Arial MT</vt:lpstr>
      <vt:lpstr>Microsoft YaHei</vt:lpstr>
      <vt:lpstr>Arial Unicode MS</vt:lpstr>
      <vt:lpstr>Microsoft Sans Serif</vt:lpstr>
      <vt:lpstr>Wingdings</vt:lpstr>
      <vt:lpstr>Times New Roman</vt:lpstr>
      <vt:lpstr>Corbel</vt:lpstr>
      <vt:lpstr>Business Cooperate</vt:lpstr>
      <vt:lpstr>Introduction to </vt:lpstr>
      <vt:lpstr>PowerPoint 演示文稿</vt:lpstr>
      <vt:lpstr>Class</vt:lpstr>
      <vt:lpstr>Main() Method</vt:lpstr>
      <vt:lpstr>PowerPoint 演示文稿</vt:lpstr>
      <vt:lpstr>PowerPoint 演示文稿</vt:lpstr>
      <vt:lpstr>Executing the Program</vt:lpstr>
      <vt:lpstr>Data Types in C#</vt:lpstr>
      <vt:lpstr>Example</vt:lpstr>
      <vt:lpstr>Stack and Heap</vt:lpstr>
      <vt:lpstr>Declaration &amp; Initialization of Variables</vt:lpstr>
      <vt:lpstr>Default values</vt:lpstr>
      <vt:lpstr>Operator &amp; Precedence</vt:lpstr>
      <vt:lpstr>Decision Making</vt:lpstr>
      <vt:lpstr>PowerPoint 演示文稿</vt:lpstr>
      <vt:lpstr>Looping Statements</vt:lpstr>
      <vt:lpstr>do while				for		</vt:lpstr>
      <vt:lpstr>For each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/>
  <cp:lastModifiedBy>Admin</cp:lastModifiedBy>
  <cp:revision>91</cp:revision>
  <dcterms:created xsi:type="dcterms:W3CDTF">2022-04-22T06:59:00Z</dcterms:created>
  <dcterms:modified xsi:type="dcterms:W3CDTF">2022-05-23T13:10:17Z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07486640824343B9AED0C1A502833E2A</vt:lpwstr>
  </property>
  <property fmtid="{D5CDD505-2E9C-101B-9397-08002B2CF9AE}" pid="3" name="KSOProductBuildVer">
    <vt:lpwstr>1033-11.2.0.10451</vt:lpwstr>
  </property>
</Properties>
</file>