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72" r:id="rId11"/>
    <p:sldId id="270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7" r:id="rId24"/>
    <p:sldId id="293" r:id="rId25"/>
    <p:sldId id="288" r:id="rId26"/>
    <p:sldId id="294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ChangeArrowheads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object 2"/>
          <p:cNvPicPr>
            <a:picLocks noChangeAspect="1"/>
          </p:cNvPicPr>
          <p:nvPr>
            <p:ph sz="half"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0730" cy="4393565"/>
          </a:xfrm>
          <a:prstGeom prst="rect">
            <a:avLst/>
          </a:prstGeom>
        </p:spPr>
      </p:pic>
      <p:pic>
        <p:nvPicPr>
          <p:cNvPr id="5" name="Content Placeholder 4" descr="wpf"/>
          <p:cNvPicPr>
            <a:picLocks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4625975"/>
            <a:ext cx="483679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544830" y="1557020"/>
            <a:ext cx="10112375" cy="40481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Dependency Property can used over a CLR property in the following scenarios −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you want to set the style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you want data binding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you want to set with a resource (a static or a dynamic resource)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If you want to support animation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D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ependency properties are not stored in local object.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It is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 stored in a dictionary of key/value pairs which is provided by the DependencyObject class.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It also saves a lot of memory because it stores the property when changed. </a:t>
            </a:r>
            <a:endParaRPr 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lvl="0" indent="-285750"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It can be bound in XAML as well.</a:t>
            </a:r>
            <a:endParaRPr lang="en-US"/>
          </a:p>
          <a:p>
            <a:pPr marL="1200150" lvl="2" indent="-285750" algn="l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43535" y="687705"/>
            <a:ext cx="77641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Why We Need Dependency Properties</a:t>
            </a:r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?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26085" y="505460"/>
            <a:ext cx="7493000" cy="483235"/>
          </a:xfrm>
        </p:spPr>
        <p:txBody>
          <a:bodyPr>
            <a:normAutofit fontScale="90000"/>
          </a:bodyPr>
          <a:p>
            <a:b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ustom dependency property </a:t>
            </a:r>
            <a:br>
              <a:rPr lang="en-US" sz="3555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5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02205" y="1953895"/>
            <a:ext cx="4139565" cy="5772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Declare and register your </a:t>
            </a:r>
            <a:r>
              <a:rPr lang="en-US" b="1">
                <a:solidFill>
                  <a:schemeClr val="tx1"/>
                </a:solidFill>
              </a:rPr>
              <a:t>dependency property </a:t>
            </a:r>
            <a:r>
              <a:rPr lang="en-US">
                <a:solidFill>
                  <a:schemeClr val="tx1"/>
                </a:solidFill>
              </a:rPr>
              <a:t>with system call register.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02205" y="2836545"/>
            <a:ext cx="4139565" cy="6102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Provide </a:t>
            </a:r>
            <a:r>
              <a:rPr lang="en-US" b="1">
                <a:solidFill>
                  <a:schemeClr val="tx1"/>
                </a:solidFill>
              </a:rPr>
              <a:t>The Setter and getter</a:t>
            </a:r>
            <a:r>
              <a:rPr lang="en-US">
                <a:solidFill>
                  <a:schemeClr val="tx1"/>
                </a:solidFill>
              </a:rPr>
              <a:t> for the property.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02205" y="3752215"/>
            <a:ext cx="4139565" cy="5943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Define as </a:t>
            </a:r>
            <a:r>
              <a:rPr lang="en-US" b="1">
                <a:solidFill>
                  <a:schemeClr val="tx1"/>
                </a:solidFill>
              </a:rPr>
              <a:t>static handler</a:t>
            </a:r>
            <a:r>
              <a:rPr lang="en-US">
                <a:solidFill>
                  <a:schemeClr val="tx1"/>
                </a:solidFill>
              </a:rPr>
              <a:t> which will handle any changes that occur globally.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02205" y="4584700"/>
            <a:ext cx="4139565" cy="7886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Define an </a:t>
            </a:r>
            <a:r>
              <a:rPr lang="en-US" b="1">
                <a:solidFill>
                  <a:schemeClr val="tx1"/>
                </a:solidFill>
              </a:rPr>
              <a:t>instance handler</a:t>
            </a:r>
            <a:r>
              <a:rPr lang="en-US">
                <a:solidFill>
                  <a:schemeClr val="tx1"/>
                </a:solidFill>
              </a:rPr>
              <a:t> which will handle any changes that occurred to that particular instance.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4472305" y="2531110"/>
            <a:ext cx="0" cy="30543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472305" y="3446780"/>
            <a:ext cx="0" cy="30543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4472305" y="4346575"/>
            <a:ext cx="0" cy="23812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68960" y="1229360"/>
            <a:ext cx="9336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b="1"/>
              <a:t>T</a:t>
            </a:r>
            <a:r>
              <a:rPr lang="en-US" b="1"/>
              <a:t>o define custom dependency property </a:t>
            </a:r>
            <a:r>
              <a:rPr lang="en-IN" altLang="en-US"/>
              <a:t>--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90" y="471805"/>
            <a:ext cx="4328795" cy="944880"/>
          </a:xfrm>
        </p:spPr>
        <p:txBody>
          <a:bodyPr>
            <a:normAutofit fontScale="90000"/>
          </a:bodyPr>
          <a:p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WPF Routed Events</a:t>
            </a: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2830" y="4107180"/>
            <a:ext cx="4575175" cy="153162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RoutedEvents have three main routing strategies which are as follows −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710">
                <a:latin typeface="Calibri" panose="020F0502020204030204" charset="0"/>
                <a:cs typeface="Calibri" panose="020F0502020204030204" charset="0"/>
              </a:rPr>
              <a:t>Direct Event</a:t>
            </a:r>
            <a:endParaRPr lang="en-US" sz="171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710">
                <a:latin typeface="Calibri" panose="020F0502020204030204" charset="0"/>
                <a:cs typeface="Calibri" panose="020F0502020204030204" charset="0"/>
              </a:rPr>
              <a:t>Bubbling Event</a:t>
            </a:r>
            <a:endParaRPr lang="en-US" sz="171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710">
                <a:latin typeface="Calibri" panose="020F0502020204030204" charset="0"/>
                <a:cs typeface="Calibri" panose="020F0502020204030204" charset="0"/>
              </a:rPr>
              <a:t>Tunnel Event</a:t>
            </a:r>
            <a:endParaRPr lang="en-US" sz="171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01060" y="1937385"/>
            <a:ext cx="1330325" cy="1320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IN" altLang="en-US" b="1">
                <a:solidFill>
                  <a:schemeClr val="tx1"/>
                </a:solidFill>
                <a:sym typeface="+mn-ea"/>
              </a:rPr>
              <a:t>WPF Routed Events</a:t>
            </a:r>
            <a:endParaRPr lang="en-IN" altLang="en-US" b="1">
              <a:solidFill>
                <a:schemeClr val="tx1"/>
              </a:solidFill>
            </a:endParaRPr>
          </a:p>
          <a:p>
            <a:pPr algn="ctr"/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1510" y="2075815"/>
            <a:ext cx="2092325" cy="13195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 CLR event is supported by an instance of the Routed Event class. 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36235" y="2028190"/>
            <a:ext cx="2407920" cy="1318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 b="1">
                <a:solidFill>
                  <a:schemeClr val="tx1"/>
                </a:solidFill>
              </a:rPr>
              <a:t>It is registered with the WPF Event System.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94940" y="3996055"/>
            <a:ext cx="2859405" cy="14458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chemeClr val="tx1"/>
                </a:solidFill>
              </a:rPr>
              <a:t>Type of event that can invoke listeners</a:t>
            </a:r>
            <a:r>
              <a:rPr lang="en-IN" sz="1600" b="1">
                <a:solidFill>
                  <a:schemeClr val="tx1"/>
                </a:solidFill>
              </a:rPr>
              <a:t>/</a:t>
            </a:r>
            <a:r>
              <a:rPr sz="1600" b="1">
                <a:solidFill>
                  <a:schemeClr val="tx1"/>
                </a:solidFill>
              </a:rPr>
              <a:t> multiple listeners in an element tree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806950" y="2458085"/>
            <a:ext cx="572135" cy="36322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 rot="10800000">
            <a:off x="2790190" y="2538095"/>
            <a:ext cx="538480" cy="36258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3855085" y="3305810"/>
            <a:ext cx="454660" cy="636270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270510"/>
            <a:ext cx="3573780" cy="732155"/>
          </a:xfrm>
        </p:spPr>
        <p:txBody>
          <a:bodyPr>
            <a:normAutofit/>
          </a:bodyPr>
          <a:p>
            <a:pPr algn="l"/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Routed events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0540" y="1315720"/>
            <a:ext cx="3573145" cy="3333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Direct Event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- </a:t>
            </a:r>
            <a:endParaRPr lang="en-IN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aised by the element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in which the event is originated.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S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upport class handling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sed in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 Event Setters and Event Triggers</a:t>
            </a:r>
            <a:endParaRPr lang="en-US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Eg: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MouseEnter event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4414520" y="3382645"/>
            <a:ext cx="3051175" cy="2404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Bubbling Event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- </a:t>
            </a:r>
            <a:endParaRPr lang="en-IN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begins with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the element where the event is originated.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Eg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window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7796530" y="1318260"/>
            <a:ext cx="3982720" cy="28689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Tunnel Event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- </a:t>
            </a:r>
            <a:endParaRPr lang="en-IN" altLang="en-US" sz="20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This 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Event handlers on the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element tree root are invoked </a:t>
            </a:r>
            <a:endParaRPr lang="en-US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lways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 start with a preview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Eg: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preview MouseDown </a:t>
            </a:r>
            <a:r>
              <a:rPr lang="en-IN" alt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&amp;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 MouseDown event</a:t>
            </a: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115570" y="974090"/>
          <a:ext cx="11911965" cy="560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/>
                <a:gridCol w="10596245"/>
              </a:tblGrid>
              <a:tr h="715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 b="1">
                          <a:sym typeface="+mn-ea"/>
                        </a:rPr>
                        <a:t> </a:t>
                      </a:r>
                      <a:r>
                        <a:rPr lang="en-US" sz="1800" b="1">
                          <a:sym typeface="+mn-ea"/>
                        </a:rPr>
                        <a:t>Controls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b="1"/>
                        <a:t>                   </a:t>
                      </a:r>
                      <a:r>
                        <a:rPr lang="en-US" b="1"/>
                        <a:t> </a:t>
                      </a:r>
                      <a:r>
                        <a:rPr lang="en-IN" altLang="en-US" b="1"/>
                        <a:t>  </a:t>
                      </a:r>
                      <a:r>
                        <a:rPr lang="en-US" b="1"/>
                        <a:t>Description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8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b="0"/>
                        <a:t>Button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</a:t>
                      </a:r>
                      <a:r>
                        <a:rPr lang="en-US" b="1"/>
                        <a:t>responds to user input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5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b="0"/>
                        <a:t>Calendar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Represents a control that enables a user to </a:t>
                      </a:r>
                      <a:r>
                        <a:rPr lang="en-US" b="1"/>
                        <a:t>select a date</a:t>
                      </a:r>
                      <a:r>
                        <a:rPr lang="en-US" b="0"/>
                        <a:t> by using a visual calendar display.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5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CheckBox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a </a:t>
                      </a:r>
                      <a:r>
                        <a:rPr lang="en-US" b="1"/>
                        <a:t>user can select or clear.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7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ComboBox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drop-down </a:t>
                      </a:r>
                      <a:r>
                        <a:rPr lang="en-US" b="1"/>
                        <a:t>list of items a user can select from.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254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ContextMenu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1"/>
                        <a:t>Gets or sets the context menu element</a:t>
                      </a:r>
                      <a:r>
                        <a:rPr lang="en-US" b="0"/>
                        <a:t> that should appear whenever the context menu is requested through user interface (UI) from within this element.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66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DataGrid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Represents a control that</a:t>
                      </a:r>
                      <a:r>
                        <a:rPr lang="en-US" b="1"/>
                        <a:t> displays data in a customizable grid.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" y="193040"/>
            <a:ext cx="3703320" cy="648970"/>
          </a:xfrm>
        </p:spPr>
        <p:txBody>
          <a:bodyPr/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WPF Controls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368300" y="842010"/>
          <a:ext cx="11455400" cy="565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965"/>
                <a:gridCol w="10084435"/>
              </a:tblGrid>
              <a:tr h="666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 b="1">
                          <a:sym typeface="+mn-ea"/>
                        </a:rPr>
                        <a:t> </a:t>
                      </a:r>
                      <a:r>
                        <a:rPr lang="en-US" sz="1800" b="1">
                          <a:sym typeface="+mn-ea"/>
                        </a:rPr>
                        <a:t>Controls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b="1"/>
                        <a:t>                   </a:t>
                      </a:r>
                      <a:r>
                        <a:rPr lang="en-US" b="1"/>
                        <a:t> </a:t>
                      </a:r>
                      <a:r>
                        <a:rPr lang="en-IN" altLang="en-US" b="1"/>
                        <a:t>  </a:t>
                      </a:r>
                      <a:r>
                        <a:rPr lang="en-US" b="1"/>
                        <a:t>Description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07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DatePicker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A control that lets a user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select a date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Dialogs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An application may also display additional windows to help the</a:t>
                      </a:r>
                      <a:r>
                        <a:rPr lang="en-US" b="1"/>
                        <a:t> user gather or display important information.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210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GridView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presents a </a:t>
                      </a:r>
                      <a:r>
                        <a:rPr lang="en-US" b="1"/>
                        <a:t>collection of items in rows and columns that can scroll horizontally</a:t>
                      </a:r>
                      <a:r>
                        <a:rPr lang="en-US" b="0"/>
                        <a:t>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0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Image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</a:t>
                      </a:r>
                      <a:r>
                        <a:rPr lang="en-US" b="1"/>
                        <a:t>presents an image.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03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Label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Displays </a:t>
                      </a:r>
                      <a:r>
                        <a:rPr lang="en-US" b="1"/>
                        <a:t>text on a form</a:t>
                      </a:r>
                      <a:r>
                        <a:rPr lang="en-US" b="0"/>
                        <a:t>. Provides support for access keys.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32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ListBox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presents an</a:t>
                      </a:r>
                      <a:r>
                        <a:rPr lang="en-US" b="1"/>
                        <a:t> inline list of items that the user can select from.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32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sym typeface="+mn-ea"/>
                        </a:rPr>
                        <a:t>Menus</a:t>
                      </a:r>
                      <a:endParaRPr 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Represents a Windows menu control tha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t enables you to hierarchically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organize elements associated with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commands 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 event handlers.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" y="193040"/>
            <a:ext cx="3703320" cy="648970"/>
          </a:xfrm>
        </p:spPr>
        <p:txBody>
          <a:bodyPr/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WPF Controls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452755" y="890270"/>
          <a:ext cx="11581765" cy="653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795"/>
                <a:gridCol w="9411970"/>
              </a:tblGrid>
              <a:tr h="683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US" sz="1800" b="1">
                          <a:sym typeface="+mn-ea"/>
                        </a:rPr>
                        <a:t> </a:t>
                      </a:r>
                      <a:r>
                        <a:rPr lang="en-US" sz="1800" b="1">
                          <a:sym typeface="+mn-ea"/>
                        </a:rPr>
                        <a:t>Controls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 b="1"/>
                        <a:t>                   </a:t>
                      </a:r>
                      <a:r>
                        <a:rPr lang="en-US" b="1"/>
                        <a:t> </a:t>
                      </a:r>
                      <a:r>
                        <a:rPr lang="en-IN" altLang="en-US" b="1"/>
                        <a:t>  </a:t>
                      </a:r>
                      <a:r>
                        <a:rPr lang="en-US" b="1"/>
                        <a:t>Description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PasswordBox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for </a:t>
                      </a:r>
                      <a:r>
                        <a:rPr lang="en-US" b="1"/>
                        <a:t>entering passwords.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Popup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Displays content on </a:t>
                      </a:r>
                      <a:r>
                        <a:rPr lang="en-US" b="1"/>
                        <a:t>top of existing content</a:t>
                      </a:r>
                      <a:r>
                        <a:rPr lang="en-US" b="0"/>
                        <a:t>, within the bounds of the application window.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978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ProgressBar</a:t>
                      </a:r>
                      <a:endParaRPr lang="en-US" sz="1800" b="0"/>
                    </a:p>
                    <a:p>
                      <a:pPr algn="ctr"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indicates </a:t>
                      </a:r>
                      <a:r>
                        <a:rPr lang="en-US" b="1"/>
                        <a:t>progress by displaying a bar</a:t>
                      </a:r>
                      <a:r>
                        <a:rPr lang="en-US" b="0"/>
                        <a:t>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99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0">
                          <a:sym typeface="+mn-ea"/>
                        </a:rPr>
                        <a:t>RadioButton</a:t>
                      </a:r>
                      <a:endParaRPr lang="en-US" sz="1800" b="0"/>
                    </a:p>
                    <a:p>
                      <a:pPr algn="ctr"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allows a user to</a:t>
                      </a:r>
                      <a:r>
                        <a:rPr lang="en-US" b="1"/>
                        <a:t> select a single option from a group of options.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ScrollViewer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container control that lets</a:t>
                      </a:r>
                      <a:r>
                        <a:rPr lang="en-US" b="1"/>
                        <a:t> the user pan and zoom its content.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Slider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lets the </a:t>
                      </a:r>
                      <a:r>
                        <a:rPr lang="en-US" b="1"/>
                        <a:t>user select from a range of values by moving a Thumb control along a track.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TextBlock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control that </a:t>
                      </a:r>
                      <a:r>
                        <a:rPr lang="en-US" b="1"/>
                        <a:t>displays text.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8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ToggleButton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button that can be </a:t>
                      </a:r>
                      <a:r>
                        <a:rPr lang="en-US" b="1"/>
                        <a:t>toggled between 2 states.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ToolTip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A pop-up window that </a:t>
                      </a:r>
                      <a:r>
                        <a:rPr lang="en-US" b="1"/>
                        <a:t>displays information for an element.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Window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The root window which </a:t>
                      </a:r>
                      <a:r>
                        <a:rPr lang="en-US" b="1"/>
                        <a:t>provides minimize/maximize option, Title bar, border and close button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822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0"/>
                        <a:t>3rd Party Controls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b="0"/>
                        <a:t>Use </a:t>
                      </a:r>
                      <a:r>
                        <a:rPr lang="en-US" b="1"/>
                        <a:t>third-party controls</a:t>
                      </a:r>
                      <a:r>
                        <a:rPr lang="en-US" b="0"/>
                        <a:t> in your WPF applications.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755" y="241300"/>
            <a:ext cx="3225165" cy="648970"/>
          </a:xfrm>
        </p:spPr>
        <p:txBody>
          <a:bodyPr>
            <a:normAutofit/>
          </a:bodyPr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WPF Controls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547370" y="1641475"/>
          <a:ext cx="11301095" cy="503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0018395"/>
              </a:tblGrid>
              <a:tr h="810260">
                <a:tc>
                  <a:txBody>
                    <a:bodyPr/>
                    <a:p>
                      <a:pPr>
                        <a:buNone/>
                      </a:pPr>
                      <a:endParaRPr lang="en-US" b="1"/>
                    </a:p>
                    <a:p>
                      <a:pPr>
                        <a:buNone/>
                      </a:pPr>
                      <a:r>
                        <a:rPr lang="en-US" b="1"/>
                        <a:t> </a:t>
                      </a:r>
                      <a:r>
                        <a:rPr lang="en-IN" altLang="en-US" b="1"/>
                        <a:t> </a:t>
                      </a:r>
                      <a:r>
                        <a:rPr lang="en-US" b="1"/>
                        <a:t>Panels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IN" altLang="en-US" b="1"/>
                        <a:t>               </a:t>
                      </a:r>
                      <a:r>
                        <a:rPr lang="en-US" b="1"/>
                        <a:t>Description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0153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Stack panel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b="0"/>
                        <a:t>C</a:t>
                      </a:r>
                      <a:r>
                        <a:rPr lang="en-US" b="0"/>
                        <a:t>hild elements can be arranged in a </a:t>
                      </a:r>
                      <a:r>
                        <a:rPr lang="en-US" b="1"/>
                        <a:t>single line, </a:t>
                      </a:r>
                      <a:r>
                        <a:rPr lang="en-US" b="0"/>
                        <a:t>either </a:t>
                      </a:r>
                      <a:r>
                        <a:rPr lang="en-US" b="1"/>
                        <a:t>horizontally or vertically</a:t>
                      </a:r>
                      <a:r>
                        <a:rPr lang="en-US" b="0"/>
                        <a:t>, </a:t>
                      </a:r>
                      <a:r>
                        <a:rPr lang="en-US" b="1"/>
                        <a:t>based on the orientation property.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11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Wrap Panel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b="0"/>
                        <a:t>C</a:t>
                      </a:r>
                      <a:r>
                        <a:rPr lang="en-US" b="0"/>
                        <a:t>hild elements are positioned in </a:t>
                      </a:r>
                      <a:r>
                        <a:rPr lang="en-US" b="1"/>
                        <a:t>sequential order</a:t>
                      </a:r>
                      <a:r>
                        <a:rPr lang="en-US" b="0"/>
                        <a:t>, from left to right or from top to bottom based on the orientation property.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23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Dock Panel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b="0"/>
                        <a:t>A</a:t>
                      </a:r>
                      <a:r>
                        <a:rPr lang="en-US" b="0"/>
                        <a:t>rea to arrange child elements relative to each other, either</a:t>
                      </a:r>
                      <a:r>
                        <a:rPr lang="en-US" b="1"/>
                        <a:t> horizontally or vertically</a:t>
                      </a:r>
                      <a:r>
                        <a:rPr lang="en-US" b="0"/>
                        <a:t>. </a:t>
                      </a:r>
                      <a:endParaRPr lang="en-US" b="0"/>
                    </a:p>
                    <a:p>
                      <a:pPr indent="0">
                        <a:buNone/>
                      </a:pPr>
                      <a:r>
                        <a:rPr lang="en-IN" altLang="en-US" b="0"/>
                        <a:t>C</a:t>
                      </a:r>
                      <a:r>
                        <a:rPr lang="en-US" b="0"/>
                        <a:t>hild elements to </a:t>
                      </a:r>
                      <a:r>
                        <a:rPr lang="en-US" b="1"/>
                        <a:t>top, bottom, right, left and cente</a:t>
                      </a:r>
                      <a:r>
                        <a:rPr lang="en-US" b="0"/>
                        <a:t>r using the Dock property.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5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Canvas Panel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b="0"/>
                        <a:t>C</a:t>
                      </a:r>
                      <a:r>
                        <a:rPr lang="en-US" b="0"/>
                        <a:t>hild elements can be positioned explicitly using coordinates that are relative to the Canvas any side such as </a:t>
                      </a:r>
                      <a:r>
                        <a:rPr lang="en-US" b="1"/>
                        <a:t>left, right, top and bottom.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22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Grid Panel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IN" altLang="en-US" b="0"/>
                        <a:t>F</a:t>
                      </a:r>
                      <a:r>
                        <a:rPr lang="en-US" b="0"/>
                        <a:t>lexible area which consists of </a:t>
                      </a:r>
                      <a:r>
                        <a:rPr lang="en-US" b="1"/>
                        <a:t>rows and columns. </a:t>
                      </a:r>
                      <a:endParaRPr lang="en-US" b="1"/>
                    </a:p>
                    <a:p>
                      <a:pPr indent="0">
                        <a:buNone/>
                      </a:pPr>
                      <a:r>
                        <a:rPr lang="en-IN" altLang="en-US" b="0"/>
                        <a:t>C</a:t>
                      </a:r>
                      <a:r>
                        <a:rPr lang="en-US" b="0"/>
                        <a:t>hild elements can be arranged in</a:t>
                      </a:r>
                      <a:r>
                        <a:rPr lang="en-US" b="1"/>
                        <a:t> tabular form.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47370" y="382270"/>
            <a:ext cx="37312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Layout in WPF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2940" y="1069975"/>
            <a:ext cx="684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/>
              <a:t>- </a:t>
            </a:r>
            <a:r>
              <a:rPr lang="en-US"/>
              <a:t>used to arrange a group of GUI elements in your application.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299720"/>
            <a:ext cx="3193415" cy="879475"/>
          </a:xfrm>
        </p:spPr>
        <p:txBody>
          <a:bodyPr>
            <a:normAutofit/>
          </a:bodyPr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Data Binding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42595" y="1881505"/>
            <a:ext cx="4344035" cy="4661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Datacontext property</a:t>
            </a:r>
            <a:r>
              <a:rPr lang="en-US"/>
              <a:t> is used for setting the data to UI. 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If you do not explicitly define the source of binding, then it takes </a:t>
            </a:r>
            <a:r>
              <a:rPr lang="en-US" b="1"/>
              <a:t>data context as default.</a:t>
            </a:r>
            <a:endParaRPr lang="en-US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Data binding is of two types −</a:t>
            </a:r>
            <a:endParaRPr lang="en-US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b="1">
                <a:sym typeface="+mn-ea"/>
              </a:rPr>
              <a:t>O</a:t>
            </a:r>
            <a:r>
              <a:rPr lang="en-US" b="1">
                <a:sym typeface="+mn-ea"/>
              </a:rPr>
              <a:t>ne-way data binding </a:t>
            </a:r>
            <a:endParaRPr lang="en-US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altLang="en-US" b="1">
                <a:sym typeface="+mn-ea"/>
              </a:rPr>
              <a:t>T</a:t>
            </a:r>
            <a:r>
              <a:rPr lang="en-US" b="1">
                <a:sym typeface="+mn-ea"/>
              </a:rPr>
              <a:t>wo-way data binding</a:t>
            </a:r>
            <a:endParaRPr lang="en-US" b="1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1">
                <a:sym typeface="+mn-ea"/>
              </a:rPr>
              <a:t>OneWayToSour</a:t>
            </a:r>
            <a:r>
              <a:rPr lang="en-IN" altLang="en-US" b="1">
                <a:sym typeface="+mn-ea"/>
              </a:rPr>
              <a:t>ce</a:t>
            </a:r>
            <a:endParaRPr lang="en-IN" altLang="en-US" b="1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1">
                <a:sym typeface="+mn-ea"/>
              </a:rPr>
              <a:t>OneTime</a:t>
            </a:r>
            <a:endParaRPr lang="en-US" b="1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761605" y="2846070"/>
            <a:ext cx="1362710" cy="9531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Data Binding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56200" y="2665095"/>
            <a:ext cx="1971675" cy="13042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 b="1">
                <a:solidFill>
                  <a:schemeClr val="tx1"/>
                </a:solidFill>
              </a:rPr>
              <a:t>Simple and easy way for Windows Runtime apps to display and interact with data.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6300" y="2616835"/>
            <a:ext cx="2084705" cy="13347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 b="1">
                <a:solidFill>
                  <a:schemeClr val="tx1"/>
                </a:solidFill>
              </a:rPr>
              <a:t>It allows the flow of data between UI elements and data object on user interface.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72455" y="4305935"/>
            <a:ext cx="2739390" cy="13627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IN" sz="1600" b="1">
                <a:solidFill>
                  <a:schemeClr val="tx1"/>
                </a:solidFill>
              </a:rPr>
              <a:t>W</a:t>
            </a:r>
            <a:r>
              <a:rPr sz="1600" b="1">
                <a:solidFill>
                  <a:schemeClr val="tx1"/>
                </a:solidFill>
              </a:rPr>
              <a:t>hen a binding is established reflects the updates automatically to the UI elements and vice versa. 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9146540" y="3119120"/>
            <a:ext cx="585470" cy="39497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 rot="10800000">
            <a:off x="7169785" y="3143885"/>
            <a:ext cx="593725" cy="35369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7948295" y="3730625"/>
            <a:ext cx="344170" cy="57721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75855" y="995680"/>
            <a:ext cx="1904365" cy="12592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chemeClr val="tx1"/>
                </a:solidFill>
              </a:rPr>
              <a:t>The management of data is entirely separated from the way data.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80425" y="4321810"/>
            <a:ext cx="2425065" cy="13652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chemeClr val="tx1"/>
                </a:solidFill>
              </a:rPr>
              <a:t>It is also possible to bind not to a standard data source, but to another element on the page. 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21420000">
            <a:off x="8616315" y="3753485"/>
            <a:ext cx="341630" cy="57721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 rot="10800000">
            <a:off x="8265795" y="2268855"/>
            <a:ext cx="335915" cy="57721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atabinding-dataflow"/>
          <p:cNvPicPr>
            <a:picLocks noChangeAspect="1"/>
          </p:cNvPicPr>
          <p:nvPr>
            <p:ph idx="1"/>
          </p:nvPr>
        </p:nvPicPr>
        <p:blipFill>
          <a:blip r:embed="rId1"/>
          <a:srcRect l="5479" t="10859" r="5680" b="15645"/>
          <a:stretch>
            <a:fillRect/>
          </a:stretch>
        </p:blipFill>
        <p:spPr>
          <a:xfrm>
            <a:off x="2077720" y="615950"/>
            <a:ext cx="7909560" cy="19932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89280" y="2812415"/>
            <a:ext cx="11045190" cy="378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ym typeface="+mn-ea"/>
              </a:rPr>
              <a:t>One Way</a:t>
            </a:r>
            <a:endParaRPr lang="en-US" sz="200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D</a:t>
            </a:r>
            <a:r>
              <a:rPr lang="en-US" sz="2000">
                <a:sym typeface="+mn-ea"/>
              </a:rPr>
              <a:t>ata is bound to its source; i.e., business model to its target; i.e. UI.</a:t>
            </a:r>
            <a:endParaRPr lang="en-US" sz="200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ym typeface="+mn-ea"/>
              </a:rPr>
              <a:t>Two Way</a:t>
            </a:r>
            <a:endParaRPr lang="en-US" sz="2000" b="1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D</a:t>
            </a:r>
            <a:r>
              <a:rPr lang="en-US" sz="2000">
                <a:sym typeface="+mn-ea"/>
              </a:rPr>
              <a:t>ata is getting updated from both sides; i.e., source and target.</a:t>
            </a:r>
            <a:endParaRPr lang="en-US" sz="200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ym typeface="+mn-ea"/>
              </a:rPr>
              <a:t>OneWayToSource</a:t>
            </a:r>
            <a:endParaRPr lang="en-US" sz="200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T</a:t>
            </a:r>
            <a:r>
              <a:rPr lang="en-US" sz="2000">
                <a:sym typeface="+mn-ea"/>
              </a:rPr>
              <a:t>he reverse of OneWay binding</a:t>
            </a:r>
            <a:r>
              <a:rPr lang="en-IN" altLang="en-US" sz="2000">
                <a:sym typeface="+mn-ea"/>
              </a:rPr>
              <a:t> -</a:t>
            </a:r>
            <a:r>
              <a:rPr lang="en-US" sz="2000">
                <a:sym typeface="+mn-ea"/>
              </a:rPr>
              <a:t> it updates the source property when the target property changes.</a:t>
            </a:r>
            <a:endParaRPr lang="en-US" sz="200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ym typeface="+mn-ea"/>
              </a:rPr>
              <a:t>OneTime</a:t>
            </a:r>
            <a:endParaRPr lang="en-US" sz="2000"/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000">
                <a:sym typeface="+mn-ea"/>
              </a:rPr>
              <a:t>S</a:t>
            </a:r>
            <a:r>
              <a:rPr lang="en-US" sz="2000">
                <a:sym typeface="+mn-ea"/>
              </a:rPr>
              <a:t>ame behaviour as OneWay except it will only update the user interface one time. </a:t>
            </a:r>
            <a:endParaRPr lang="en-US" sz="2000"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2000">
                <a:sym typeface="+mn-ea"/>
              </a:rPr>
              <a:t>This should be your default choice for binding.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loud 3"/>
          <p:cNvSpPr/>
          <p:nvPr/>
        </p:nvSpPr>
        <p:spPr>
          <a:xfrm>
            <a:off x="5031105" y="2531745"/>
            <a:ext cx="2784475" cy="175260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WPF</a:t>
            </a: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3547745" y="4904740"/>
            <a:ext cx="2837815" cy="1649730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It 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is used to build Windows client applications . </a:t>
            </a:r>
            <a:endParaRPr lang="en-US" b="1"/>
          </a:p>
        </p:txBody>
      </p:sp>
      <p:sp>
        <p:nvSpPr>
          <p:cNvPr id="6" name="Cloud Callout 5"/>
          <p:cNvSpPr/>
          <p:nvPr/>
        </p:nvSpPr>
        <p:spPr>
          <a:xfrm>
            <a:off x="1995170" y="83185"/>
            <a:ext cx="4090670" cy="2062480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U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ses XAML as its frontend language and C# as its backend languages.</a:t>
            </a:r>
            <a:endParaRPr 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0" y="2528570"/>
            <a:ext cx="4752340" cy="2931160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ngine that is responsible for creating, displaying, and manipulating user-interfaces, documents, images, movies, and media  </a:t>
            </a:r>
            <a:endParaRPr lang="en-US" b="1"/>
          </a:p>
        </p:txBody>
      </p:sp>
      <p:sp>
        <p:nvSpPr>
          <p:cNvPr id="8" name="Cloud Callout 7"/>
          <p:cNvSpPr/>
          <p:nvPr/>
        </p:nvSpPr>
        <p:spPr>
          <a:xfrm>
            <a:off x="7011670" y="4000500"/>
            <a:ext cx="4752340" cy="2442845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A 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set of libraries that have all functionality you need to build, run, execute, and manage Windows client applications.</a:t>
            </a:r>
            <a:endParaRPr lang="en-US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8012430" y="1674495"/>
            <a:ext cx="4146550" cy="1929765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It 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is a development framework and a sub-system of .NET Framework. </a:t>
            </a:r>
            <a:endParaRPr lang="en-US" b="1"/>
          </a:p>
        </p:txBody>
      </p:sp>
      <p:sp>
        <p:nvSpPr>
          <p:cNvPr id="11" name="Cloud Callout 10"/>
          <p:cNvSpPr/>
          <p:nvPr/>
        </p:nvSpPr>
        <p:spPr>
          <a:xfrm>
            <a:off x="6385560" y="-10160"/>
            <a:ext cx="3714115" cy="1921510"/>
          </a:xfrm>
          <a:prstGeom prst="cloud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>
              <a:lnSpc>
                <a:spcPct val="14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Windows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Presentation Foundation</a:t>
            </a:r>
            <a:endParaRPr 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85" y="140335"/>
            <a:ext cx="3825240" cy="608965"/>
          </a:xfrm>
        </p:spPr>
        <p:txBody>
          <a:bodyPr>
            <a:normAutofit fontScale="90000"/>
          </a:bodyPr>
          <a:p>
            <a:b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Resources in WPF</a:t>
            </a:r>
            <a:b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0060" y="3853180"/>
            <a:ext cx="8863965" cy="1076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sz="1600"/>
              <a:t>&lt;Grid.Resources&gt;  </a:t>
            </a:r>
            <a:endParaRPr lang="en-US" sz="1600"/>
          </a:p>
          <a:p>
            <a:r>
              <a:rPr lang="en-US" sz="1600"/>
              <a:t>            &lt;SolidColorBrush x:Key="lblbgcolor" Color="Blue"/&gt;  </a:t>
            </a:r>
            <a:endParaRPr lang="en-US" sz="1600"/>
          </a:p>
          <a:p>
            <a:r>
              <a:rPr lang="en-US" sz="1600"/>
              <a:t>        &lt;/Grid.Resources&gt;  </a:t>
            </a:r>
            <a:endParaRPr lang="en-US" sz="1600"/>
          </a:p>
          <a:p>
            <a:r>
              <a:rPr lang="en-US" sz="1600"/>
              <a:t>        &lt;Label Name="lbl" Margin="71,44,77,0" Background="{StaticResource lblbgcolor}" Height="49" /&gt;  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480060" y="5593080"/>
            <a:ext cx="11600180" cy="1076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sz="1600"/>
              <a:t>&lt;Window.Resources&gt;  </a:t>
            </a:r>
            <a:endParaRPr lang="en-US" sz="1600"/>
          </a:p>
          <a:p>
            <a:r>
              <a:rPr lang="en-US" sz="1600"/>
              <a:t>        &lt;SolidColorBrush x:Key="brush" Color="Red" /&gt;  </a:t>
            </a:r>
            <a:endParaRPr lang="en-US" sz="1600"/>
          </a:p>
          <a:p>
            <a:r>
              <a:rPr lang="en-US" sz="1600"/>
              <a:t>    &lt;/Window.Resources&gt;  </a:t>
            </a:r>
            <a:endParaRPr lang="en-US" sz="1600"/>
          </a:p>
          <a:p>
            <a:r>
              <a:rPr lang="en-US" sz="1600"/>
              <a:t>    &lt;Button x:Name="btn" Content="Click Me" Click="Button_Click" Background="{DynamicResource brush}" Height="100" Width="100" /&gt; </a:t>
            </a:r>
            <a:endParaRPr lang="en-US" sz="1600"/>
          </a:p>
        </p:txBody>
      </p:sp>
      <p:sp>
        <p:nvSpPr>
          <p:cNvPr id="17" name="Text Box 16"/>
          <p:cNvSpPr txBox="1"/>
          <p:nvPr/>
        </p:nvSpPr>
        <p:spPr>
          <a:xfrm>
            <a:off x="511810" y="3381375"/>
            <a:ext cx="360680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 b="1" u="sng">
                <a:sym typeface="+mn-ea"/>
              </a:rPr>
              <a:t>StaticResource</a:t>
            </a:r>
            <a:r>
              <a:rPr lang="en-IN" altLang="en-US" sz="2000" b="1">
                <a:sym typeface="+mn-ea"/>
              </a:rPr>
              <a:t> - </a:t>
            </a:r>
            <a:r>
              <a:rPr lang="en-US" sz="2000">
                <a:sym typeface="+mn-ea"/>
              </a:rPr>
              <a:t>o</a:t>
            </a:r>
            <a:r>
              <a:rPr lang="en-IN" altLang="en-US" sz="2000">
                <a:sym typeface="+mn-ea"/>
              </a:rPr>
              <a:t>n</a:t>
            </a:r>
            <a:r>
              <a:rPr lang="en-US" sz="2000">
                <a:sym typeface="+mn-ea"/>
              </a:rPr>
              <a:t>e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time lookup</a:t>
            </a:r>
            <a:endParaRPr lang="en-US" sz="2000">
              <a:sym typeface="+mn-ea"/>
            </a:endParaRPr>
          </a:p>
          <a:p>
            <a:pPr algn="l"/>
            <a:r>
              <a:rPr lang="en-IN" altLang="en-US" sz="2000">
                <a:sym typeface="+mn-ea"/>
              </a:rPr>
              <a:t> </a:t>
            </a:r>
            <a:endParaRPr 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511810" y="5032375"/>
            <a:ext cx="539813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000" b="1" u="sng">
                <a:sym typeface="+mn-ea"/>
              </a:rPr>
              <a:t>DynamicResource</a:t>
            </a:r>
            <a:r>
              <a:rPr lang="en-IN" altLang="en-US" sz="2000" b="1">
                <a:sym typeface="+mn-ea"/>
              </a:rPr>
              <a:t> - </a:t>
            </a:r>
            <a:r>
              <a:rPr lang="en-US" sz="2000">
                <a:sym typeface="+mn-ea"/>
              </a:rPr>
              <a:t>works more like a data binding</a:t>
            </a:r>
            <a:endParaRPr lang="en-US" sz="2000"/>
          </a:p>
          <a:p>
            <a:pPr algn="l"/>
            <a:r>
              <a:rPr lang="en-IN" altLang="en-US" sz="2000" b="1">
                <a:sym typeface="+mn-ea"/>
              </a:rPr>
              <a:t> </a:t>
            </a:r>
            <a:endParaRPr lang="en-IN" altLang="en-US" sz="2000" b="1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11810" y="963930"/>
            <a:ext cx="11233150" cy="2416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/>
              <a:t>WPF</a:t>
            </a:r>
            <a:r>
              <a:rPr lang="en-US" sz="2400"/>
              <a:t> resources provide a simple way to </a:t>
            </a:r>
            <a:r>
              <a:rPr lang="en-US" sz="2400" b="1"/>
              <a:t>reuse commonly defined objects and values</a:t>
            </a:r>
            <a:r>
              <a:rPr lang="en-US" sz="2400"/>
              <a:t>. </a:t>
            </a:r>
            <a:endParaRPr lang="en-US" sz="240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/>
              <a:t>It</a:t>
            </a:r>
            <a:r>
              <a:rPr lang="en-US" sz="2400"/>
              <a:t> allow you to </a:t>
            </a:r>
            <a:r>
              <a:rPr lang="en-US" sz="2400" b="1"/>
              <a:t>set the properties of multiple controls at a time.</a:t>
            </a:r>
            <a:r>
              <a:rPr lang="en-US" sz="2400"/>
              <a:t> </a:t>
            </a:r>
            <a:endParaRPr lang="en-US" sz="2400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/>
              <a:t>T</a:t>
            </a:r>
            <a:r>
              <a:rPr lang="en-US" sz="2400"/>
              <a:t>wo types of resource, namely</a:t>
            </a:r>
            <a:endParaRPr lang="en-US" sz="240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b="1"/>
              <a:t>Static Resource</a:t>
            </a:r>
            <a:endParaRPr lang="en-US" b="1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b="1"/>
              <a:t>Dynamic Resource</a:t>
            </a:r>
            <a:endParaRPr lang="en-US" b="1"/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607695" y="252095"/>
            <a:ext cx="3825240" cy="608965"/>
          </a:xfrm>
        </p:spPr>
        <p:txBody>
          <a:bodyPr>
            <a:normAutofit fontScale="90000"/>
          </a:bodyPr>
          <a:p>
            <a:b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Templates in WPF</a:t>
            </a:r>
            <a:b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7695" y="1377950"/>
            <a:ext cx="11233150" cy="4523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>
                <a:sym typeface="+mn-ea"/>
              </a:rPr>
              <a:t>Describes</a:t>
            </a:r>
            <a:r>
              <a:rPr lang="en-US" sz="2400">
                <a:sym typeface="+mn-ea"/>
              </a:rPr>
              <a:t> the </a:t>
            </a:r>
            <a:r>
              <a:rPr lang="en-US" sz="2400" b="1">
                <a:sym typeface="+mn-ea"/>
              </a:rPr>
              <a:t>overall look and visual appearance </a:t>
            </a:r>
            <a:r>
              <a:rPr lang="en-US" sz="2400">
                <a:sym typeface="+mn-ea"/>
              </a:rPr>
              <a:t>of a contro</a:t>
            </a:r>
            <a:r>
              <a:rPr lang="en-IN" altLang="en-US" sz="2400">
                <a:sym typeface="+mn-ea"/>
              </a:rPr>
              <a:t>l</a:t>
            </a:r>
            <a:endParaRPr lang="en-IN" altLang="en-US" sz="24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400"/>
              <a:t>There are 4 types of Templates:</a:t>
            </a:r>
            <a:endParaRPr lang="en-US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Control Template</a:t>
            </a:r>
            <a:r>
              <a:rPr lang="en-IN" altLang="en-US" sz="2400" b="1"/>
              <a:t> -</a:t>
            </a:r>
            <a:r>
              <a:rPr lang="en-US" sz="2400"/>
              <a:t> enables you to customize the </a:t>
            </a:r>
            <a:r>
              <a:rPr lang="en-US" sz="2400" b="1"/>
              <a:t>default appearance </a:t>
            </a:r>
            <a:r>
              <a:rPr lang="en-IN" altLang="en-US" sz="2400" b="1"/>
              <a:t>&amp;</a:t>
            </a:r>
            <a:r>
              <a:rPr lang="en-US" sz="2400" b="1"/>
              <a:t>behavior of the control.</a:t>
            </a:r>
            <a:endParaRPr lang="en-US" sz="2400" b="1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Data Template</a:t>
            </a:r>
            <a:r>
              <a:rPr lang="en-IN" altLang="en-US" sz="2400"/>
              <a:t> </a:t>
            </a:r>
            <a:r>
              <a:rPr lang="en-IN" altLang="en-US" sz="2400" b="1"/>
              <a:t>- </a:t>
            </a:r>
            <a:r>
              <a:rPr lang="en-US" sz="2400"/>
              <a:t>enables you to </a:t>
            </a:r>
            <a:r>
              <a:rPr lang="en-US" sz="2400" b="1"/>
              <a:t>customize the appearance of the data objects. </a:t>
            </a:r>
            <a:endParaRPr lang="en-US" sz="2400" b="1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ItemsPanelTemplate</a:t>
            </a:r>
            <a:r>
              <a:rPr lang="en-IN" altLang="en-US" sz="2400"/>
              <a:t> </a:t>
            </a:r>
            <a:r>
              <a:rPr lang="en-IN" altLang="en-US" sz="2400" b="1"/>
              <a:t>-</a:t>
            </a:r>
            <a:r>
              <a:rPr lang="en-US" sz="2400"/>
              <a:t> enables you to </a:t>
            </a:r>
            <a:r>
              <a:rPr lang="en-US" sz="2400" b="1"/>
              <a:t>customize the panel</a:t>
            </a:r>
            <a:endParaRPr lang="en-US" sz="240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/>
              <a:t>HierarchialDataTemplate</a:t>
            </a:r>
            <a:r>
              <a:rPr lang="en-IN" altLang="en-US" sz="2400"/>
              <a:t> </a:t>
            </a:r>
            <a:r>
              <a:rPr lang="en-IN" altLang="en-US" sz="2400" b="1"/>
              <a:t>-</a:t>
            </a:r>
            <a:r>
              <a:rPr lang="en-US" sz="2400"/>
              <a:t> enables you to </a:t>
            </a:r>
            <a:r>
              <a:rPr lang="en-US" sz="2400" b="1"/>
              <a:t>customize the template of Parent TreeViewItems</a:t>
            </a:r>
            <a:r>
              <a:rPr lang="en-US" sz="2400"/>
              <a:t> as well as their </a:t>
            </a:r>
            <a:r>
              <a:rPr lang="en-US" sz="2400" b="1"/>
              <a:t>Child TreeViewItems.</a:t>
            </a:r>
            <a:endParaRPr lang="en-US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0" y="298450"/>
            <a:ext cx="3141345" cy="683895"/>
          </a:xfrm>
        </p:spPr>
        <p:txBody>
          <a:bodyPr>
            <a:normAutofit fontScale="90000"/>
          </a:bodyPr>
          <a:p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Styles in WPF</a:t>
            </a: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6740" y="1212850"/>
            <a:ext cx="9484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IN" altLang="en-US" sz="2400"/>
              <a:t>- </a:t>
            </a:r>
            <a:r>
              <a:rPr lang="en-US" sz="2400"/>
              <a:t>Styles are used to give a uniform look or appearance to a set of controls</a:t>
            </a:r>
            <a:endParaRPr lang="en-US" sz="2400"/>
          </a:p>
        </p:txBody>
      </p:sp>
      <p:sp>
        <p:nvSpPr>
          <p:cNvPr id="25" name="Rectangles 24"/>
          <p:cNvSpPr/>
          <p:nvPr/>
        </p:nvSpPr>
        <p:spPr>
          <a:xfrm>
            <a:off x="687070" y="1903730"/>
            <a:ext cx="4569460" cy="4511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942975" y="2814955"/>
            <a:ext cx="1421130" cy="988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/>
              <a:t>Content = “Button1”</a:t>
            </a:r>
            <a:endParaRPr lang="en-IN" altLang="en-US" sz="1200" b="1"/>
          </a:p>
          <a:p>
            <a:pPr algn="ctr"/>
            <a:r>
              <a:rPr lang="en-IN" altLang="en-US" sz="1200" b="1"/>
              <a:t>Width = 40</a:t>
            </a:r>
            <a:endParaRPr lang="en-IN" altLang="en-US" sz="1200" b="1"/>
          </a:p>
          <a:p>
            <a:pPr algn="ctr"/>
            <a:r>
              <a:rPr lang="en-IN" altLang="en-US" sz="1200" b="1"/>
              <a:t>Height = 30</a:t>
            </a:r>
            <a:endParaRPr lang="en-IN" altLang="en-US" sz="1200" b="1"/>
          </a:p>
        </p:txBody>
      </p:sp>
      <p:sp>
        <p:nvSpPr>
          <p:cNvPr id="27" name="Rectangles 26"/>
          <p:cNvSpPr/>
          <p:nvPr/>
        </p:nvSpPr>
        <p:spPr>
          <a:xfrm>
            <a:off x="930910" y="3985895"/>
            <a:ext cx="1433195" cy="974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ym typeface="+mn-ea"/>
              </a:rPr>
              <a:t>Content = “Button2”</a:t>
            </a:r>
            <a:endParaRPr lang="en-IN" altLang="en-US" sz="1200" b="1"/>
          </a:p>
          <a:p>
            <a:pPr algn="ctr"/>
            <a:r>
              <a:rPr lang="en-IN" altLang="en-US" sz="1200" b="1">
                <a:sym typeface="+mn-ea"/>
              </a:rPr>
              <a:t>Width = 40</a:t>
            </a:r>
            <a:endParaRPr lang="en-IN" altLang="en-US" sz="1200" b="1"/>
          </a:p>
          <a:p>
            <a:pPr algn="ctr"/>
            <a:r>
              <a:rPr lang="en-IN" altLang="en-US" sz="1200" b="1">
                <a:sym typeface="+mn-ea"/>
              </a:rPr>
              <a:t>Height = 30</a:t>
            </a:r>
            <a:endParaRPr lang="en-US" sz="1200" b="1"/>
          </a:p>
        </p:txBody>
      </p:sp>
      <p:sp>
        <p:nvSpPr>
          <p:cNvPr id="28" name="Rectangles 27"/>
          <p:cNvSpPr/>
          <p:nvPr/>
        </p:nvSpPr>
        <p:spPr>
          <a:xfrm>
            <a:off x="904875" y="5151120"/>
            <a:ext cx="1459230" cy="9321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200" b="1">
                <a:sym typeface="+mn-ea"/>
              </a:rPr>
              <a:t>Content = “Button3”</a:t>
            </a:r>
            <a:endParaRPr lang="en-IN" altLang="en-US" sz="1200" b="1"/>
          </a:p>
          <a:p>
            <a:pPr algn="ctr"/>
            <a:r>
              <a:rPr lang="en-IN" altLang="en-US" sz="1200" b="1">
                <a:sym typeface="+mn-ea"/>
              </a:rPr>
              <a:t>Width = 40</a:t>
            </a:r>
            <a:endParaRPr lang="en-IN" altLang="en-US" sz="1200" b="1"/>
          </a:p>
          <a:p>
            <a:pPr algn="ctr"/>
            <a:r>
              <a:rPr lang="en-IN" altLang="en-US" sz="1200" b="1">
                <a:sym typeface="+mn-ea"/>
              </a:rPr>
              <a:t>Height = 30</a:t>
            </a:r>
            <a:endParaRPr lang="en-US" sz="1200" b="1"/>
          </a:p>
        </p:txBody>
      </p:sp>
      <p:sp>
        <p:nvSpPr>
          <p:cNvPr id="29" name="Rectangles 28"/>
          <p:cNvSpPr/>
          <p:nvPr/>
        </p:nvSpPr>
        <p:spPr>
          <a:xfrm>
            <a:off x="3816985" y="2922905"/>
            <a:ext cx="1186815" cy="6978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Button1</a:t>
            </a:r>
            <a:endParaRPr lang="en-IN" altLang="en-US" b="1"/>
          </a:p>
        </p:txBody>
      </p:sp>
      <p:sp>
        <p:nvSpPr>
          <p:cNvPr id="30" name="Rectangles 29"/>
          <p:cNvSpPr/>
          <p:nvPr/>
        </p:nvSpPr>
        <p:spPr>
          <a:xfrm>
            <a:off x="3816985" y="5292090"/>
            <a:ext cx="1219835" cy="7105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Button3</a:t>
            </a:r>
            <a:endParaRPr lang="en-IN" altLang="en-US" b="1"/>
          </a:p>
        </p:txBody>
      </p:sp>
      <p:sp>
        <p:nvSpPr>
          <p:cNvPr id="31" name="Rectangles 30"/>
          <p:cNvSpPr/>
          <p:nvPr/>
        </p:nvSpPr>
        <p:spPr>
          <a:xfrm>
            <a:off x="3816985" y="4151630"/>
            <a:ext cx="1202055" cy="660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Buton2</a:t>
            </a:r>
            <a:endParaRPr lang="en-IN" altLang="en-US" b="1"/>
          </a:p>
        </p:txBody>
      </p:sp>
      <p:sp>
        <p:nvSpPr>
          <p:cNvPr id="32" name="Right Arrow 31"/>
          <p:cNvSpPr/>
          <p:nvPr/>
        </p:nvSpPr>
        <p:spPr>
          <a:xfrm>
            <a:off x="2380615" y="3214370"/>
            <a:ext cx="1435735" cy="2476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380615" y="4325620"/>
            <a:ext cx="1435735" cy="2476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380615" y="5484495"/>
            <a:ext cx="1435735" cy="2476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809625" y="2032000"/>
            <a:ext cx="2114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>
                <a:sym typeface="+mn-ea"/>
              </a:rPr>
              <a:t>Properties of Button</a:t>
            </a:r>
            <a:endParaRPr lang="en-IN" altLang="en-US" b="1">
              <a:sym typeface="+mn-ea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1903095" y="2385695"/>
            <a:ext cx="148590" cy="6102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5928360" y="1981200"/>
            <a:ext cx="6170295" cy="444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6090920" y="3803015"/>
            <a:ext cx="1421130" cy="9880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 b="1"/>
              <a:t>Width = 40</a:t>
            </a:r>
            <a:endParaRPr lang="en-IN" altLang="en-US" sz="1400" b="1"/>
          </a:p>
          <a:p>
            <a:pPr algn="ctr"/>
            <a:r>
              <a:rPr lang="en-IN" altLang="en-US" sz="1400" b="1"/>
              <a:t>Height = 30</a:t>
            </a:r>
            <a:endParaRPr lang="en-IN" altLang="en-US" sz="1400" b="1"/>
          </a:p>
        </p:txBody>
      </p:sp>
      <p:sp>
        <p:nvSpPr>
          <p:cNvPr id="55" name="Text Box 54"/>
          <p:cNvSpPr txBox="1"/>
          <p:nvPr/>
        </p:nvSpPr>
        <p:spPr>
          <a:xfrm>
            <a:off x="9887585" y="2922905"/>
            <a:ext cx="211899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Content = “Button1”</a:t>
            </a:r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8182610" y="2716530"/>
            <a:ext cx="1186815" cy="697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Button1</a:t>
            </a:r>
            <a:endParaRPr lang="en-IN" altLang="en-US" b="1"/>
          </a:p>
        </p:txBody>
      </p:sp>
      <p:sp>
        <p:nvSpPr>
          <p:cNvPr id="57" name="Rectangles 56"/>
          <p:cNvSpPr/>
          <p:nvPr/>
        </p:nvSpPr>
        <p:spPr>
          <a:xfrm>
            <a:off x="8182610" y="5101590"/>
            <a:ext cx="1219835" cy="710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Button3</a:t>
            </a:r>
            <a:endParaRPr lang="en-IN" altLang="en-US" b="1"/>
          </a:p>
        </p:txBody>
      </p:sp>
      <p:sp>
        <p:nvSpPr>
          <p:cNvPr id="58" name="Rectangles 57"/>
          <p:cNvSpPr/>
          <p:nvPr/>
        </p:nvSpPr>
        <p:spPr>
          <a:xfrm>
            <a:off x="8182610" y="3945255"/>
            <a:ext cx="1202055" cy="66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b="1"/>
              <a:t>Buton2</a:t>
            </a:r>
            <a:endParaRPr lang="en-IN" altLang="en-US" b="1"/>
          </a:p>
        </p:txBody>
      </p:sp>
      <p:sp>
        <p:nvSpPr>
          <p:cNvPr id="59" name="Text Box 58"/>
          <p:cNvSpPr txBox="1"/>
          <p:nvPr/>
        </p:nvSpPr>
        <p:spPr>
          <a:xfrm>
            <a:off x="9903460" y="4121785"/>
            <a:ext cx="211899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Content = “Button2”</a:t>
            </a:r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9887585" y="5288915"/>
            <a:ext cx="211899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</a:bodyPr>
          <a:p>
            <a:pPr algn="ctr"/>
            <a:r>
              <a:rPr lang="en-IN" altLang="en-US" b="1">
                <a:sym typeface="+mn-ea"/>
              </a:rPr>
              <a:t>Content = “Button3”</a:t>
            </a:r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9380000">
            <a:off x="7463790" y="3693795"/>
            <a:ext cx="923925" cy="1485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800000">
            <a:off x="7491730" y="4777740"/>
            <a:ext cx="923925" cy="1485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537450" y="4256405"/>
            <a:ext cx="615315" cy="1485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0800000">
            <a:off x="9389745" y="3033395"/>
            <a:ext cx="481965" cy="1644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9414510" y="4238625"/>
            <a:ext cx="481965" cy="1644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0800000">
            <a:off x="9405620" y="5382260"/>
            <a:ext cx="481965" cy="1644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9747250" y="2016125"/>
            <a:ext cx="2114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>
                <a:sym typeface="+mn-ea"/>
              </a:rPr>
              <a:t>Properties of Button</a:t>
            </a:r>
            <a:endParaRPr lang="en-IN" altLang="en-US" b="1">
              <a:sym typeface="+mn-ea"/>
            </a:endParaRPr>
          </a:p>
        </p:txBody>
      </p:sp>
      <p:sp>
        <p:nvSpPr>
          <p:cNvPr id="68" name="Down Arrow 67"/>
          <p:cNvSpPr/>
          <p:nvPr/>
        </p:nvSpPr>
        <p:spPr>
          <a:xfrm>
            <a:off x="10840720" y="2369820"/>
            <a:ext cx="148590" cy="61023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5928360" y="2553970"/>
            <a:ext cx="16236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b="1">
                <a:sym typeface="+mn-ea"/>
              </a:rPr>
              <a:t>Style is defined</a:t>
            </a:r>
            <a:endParaRPr lang="en-IN" altLang="en-US" b="1">
              <a:sym typeface="+mn-ea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6694805" y="2922270"/>
            <a:ext cx="148590" cy="10229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00735" y="885190"/>
            <a:ext cx="7521575" cy="5877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en-IN" alt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&lt;Window.Resources&gt;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&lt;Style x:Key = "myButtonStyle" TargetType = "Button"&gt;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   &lt;Setter Property = "Height" Value = "30"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   &lt;Setter Property = "Width" Value = "80"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   &lt;Setter Property = "Foreground" Value = "Blue"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   &lt;Setter Property = "FontSize" Value = "12"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   &lt;Setter Property = "Margin" Value = "10"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   &lt;/Style&gt;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/>
              <a:t>   &lt;/Window.Resources&gt;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>
                <a:sym typeface="+mn-ea"/>
              </a:rPr>
              <a:t>&lt;StackPanel&gt;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>
                <a:sym typeface="+mn-ea"/>
              </a:rPr>
              <a:t>      &lt;Button Content = "Button1" Style = "{StaticResource myButtonStyle}"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>
                <a:sym typeface="+mn-ea"/>
              </a:rPr>
              <a:t>      &lt;Button Content = "Button2" Style = "{StaticResource myButtonStyle}"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>
                <a:sym typeface="+mn-ea"/>
              </a:rPr>
              <a:t>      &lt;Button Content = "Button3" Style="{StaticResource myButtonStyle}" /&gt; </a:t>
            </a:r>
            <a:endParaRPr lang="en-US" sz="1600" b="1"/>
          </a:p>
          <a:p>
            <a:pPr lvl="1">
              <a:lnSpc>
                <a:spcPct val="150000"/>
              </a:lnSpc>
            </a:pPr>
            <a:r>
              <a:rPr lang="en-US" sz="1600" b="1">
                <a:sym typeface="+mn-ea"/>
              </a:rPr>
              <a:t>   &lt;/StackPanel&gt; </a:t>
            </a:r>
            <a:endParaRPr lang="en-US" sz="1600" b="1"/>
          </a:p>
          <a:p>
            <a:pPr lvl="1"/>
            <a:endParaRPr lang="en-US" sz="1600" b="1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95910" y="298450"/>
            <a:ext cx="3619500" cy="683895"/>
          </a:xfrm>
        </p:spPr>
        <p:txBody>
          <a:bodyPr>
            <a:normAutofit fontScale="90000"/>
          </a:bodyPr>
          <a:p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Example of Style</a:t>
            </a: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5280" y="462280"/>
            <a:ext cx="3916045" cy="699770"/>
          </a:xfrm>
        </p:spPr>
        <p:txBody>
          <a:bodyPr>
            <a:normAutofit/>
          </a:bodyPr>
          <a:p>
            <a:r>
              <a:rPr lang="en-IN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 Triggers in WPF</a:t>
            </a:r>
            <a:endParaRPr lang="en-IN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47920" y="3417570"/>
            <a:ext cx="1492885" cy="9658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1600" b="1">
                <a:solidFill>
                  <a:schemeClr val="tx1"/>
                </a:solidFill>
              </a:rPr>
              <a:t>Trigers</a:t>
            </a:r>
            <a:endParaRPr lang="en-IN" altLang="en-US" sz="1600" b="1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3345" y="1668780"/>
            <a:ext cx="2012950" cy="15392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 b="1">
                <a:solidFill>
                  <a:schemeClr val="tx1"/>
                </a:solidFill>
              </a:rPr>
              <a:t>Enable you to change the property values or take actions based on the value of a property.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4180" y="1512570"/>
            <a:ext cx="2207895" cy="16833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600" b="1">
                <a:solidFill>
                  <a:schemeClr val="tx1"/>
                </a:solidFill>
              </a:rPr>
              <a:t>Used to change the value of any given property, when certain conditions are satisfied.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446655" y="4645025"/>
            <a:ext cx="2199005" cy="14700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chemeClr val="tx1"/>
                </a:solidFill>
              </a:rPr>
              <a:t> </a:t>
            </a:r>
            <a:r>
              <a:rPr lang="en-IN" sz="1600" b="1">
                <a:solidFill>
                  <a:schemeClr val="tx1"/>
                </a:solidFill>
              </a:rPr>
              <a:t>D</a:t>
            </a:r>
            <a:r>
              <a:rPr sz="1600" b="1">
                <a:solidFill>
                  <a:schemeClr val="tx1"/>
                </a:solidFill>
              </a:rPr>
              <a:t>efined in a style</a:t>
            </a:r>
            <a:r>
              <a:rPr lang="en-IN" sz="1600" b="1">
                <a:solidFill>
                  <a:schemeClr val="tx1"/>
                </a:solidFill>
              </a:rPr>
              <a:t>/</a:t>
            </a:r>
            <a:r>
              <a:rPr sz="1600" b="1">
                <a:solidFill>
                  <a:schemeClr val="tx1"/>
                </a:solidFill>
              </a:rPr>
              <a:t> root of a document which are applied to the specific control.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 rot="19200000">
            <a:off x="6271895" y="3256280"/>
            <a:ext cx="589915" cy="33909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13680000">
            <a:off x="4610100" y="3253740"/>
            <a:ext cx="532765" cy="32448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2640000">
            <a:off x="4737735" y="4172585"/>
            <a:ext cx="276225" cy="572770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07505" y="4645025"/>
            <a:ext cx="2341245" cy="14173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chemeClr val="tx1"/>
                </a:solidFill>
              </a:rPr>
              <a:t>Three types of triggers- Property Triggers</a:t>
            </a:r>
            <a:endParaRPr sz="1600" b="1">
              <a:solidFill>
                <a:schemeClr val="tx1"/>
              </a:solidFill>
            </a:endParaRPr>
          </a:p>
          <a:p>
            <a:pPr algn="l"/>
            <a:r>
              <a:rPr sz="1600" b="1">
                <a:solidFill>
                  <a:schemeClr val="tx1"/>
                </a:solidFill>
              </a:rPr>
              <a:t>Data Triggers</a:t>
            </a:r>
            <a:endParaRPr sz="1600" b="1">
              <a:solidFill>
                <a:schemeClr val="tx1"/>
              </a:solidFill>
            </a:endParaRPr>
          </a:p>
          <a:p>
            <a:pPr algn="l"/>
            <a:r>
              <a:rPr sz="1600" b="1">
                <a:solidFill>
                  <a:schemeClr val="tx1"/>
                </a:solidFill>
              </a:rPr>
              <a:t>Event triggers.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18720000">
            <a:off x="6323965" y="4185920"/>
            <a:ext cx="290195" cy="560070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05815" y="1896745"/>
            <a:ext cx="6120130" cy="3784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sz="1600" b="1"/>
              <a:t>&lt;Window.Resources&gt; </a:t>
            </a:r>
            <a:endParaRPr lang="en-US" sz="1600" b="1"/>
          </a:p>
          <a:p>
            <a:r>
              <a:rPr lang="en-US" sz="1600" b="1"/>
              <a:t>      &lt;Style x:Key = "TriggerStyle" TargetType = "Button"&gt; </a:t>
            </a:r>
            <a:endParaRPr lang="en-US" sz="1600" b="1"/>
          </a:p>
          <a:p>
            <a:r>
              <a:rPr lang="en-US" sz="1600" b="1"/>
              <a:t>         &lt;Setter Property = "Foreground" Value = "Blue" /&gt; </a:t>
            </a:r>
            <a:endParaRPr lang="en-US" sz="1600" b="1"/>
          </a:p>
          <a:p>
            <a:r>
              <a:rPr lang="en-US" sz="1600" b="1"/>
              <a:t>         &lt;Style.Triggers&gt; </a:t>
            </a:r>
            <a:endParaRPr lang="en-US" sz="1600" b="1"/>
          </a:p>
          <a:p>
            <a:r>
              <a:rPr lang="en-US" sz="1600" b="1"/>
              <a:t>            &lt;Trigger Property = "IsMouseOver" Value = "True"&gt; </a:t>
            </a:r>
            <a:endParaRPr lang="en-US" sz="1600" b="1"/>
          </a:p>
          <a:p>
            <a:r>
              <a:rPr lang="en-US" sz="1600" b="1"/>
              <a:t>               &lt;Setter Property = "Foreground" Value = "Green" /&gt; </a:t>
            </a:r>
            <a:endParaRPr lang="en-US" sz="1600" b="1"/>
          </a:p>
          <a:p>
            <a:r>
              <a:rPr lang="en-US" sz="1600" b="1"/>
              <a:t>            &lt;/Trigger&gt; </a:t>
            </a:r>
            <a:endParaRPr lang="en-US" sz="1600" b="1"/>
          </a:p>
          <a:p>
            <a:r>
              <a:rPr lang="en-US" sz="1600" b="1"/>
              <a:t>         &lt;/Style.Triggers&gt; </a:t>
            </a:r>
            <a:endParaRPr lang="en-US" sz="1600" b="1"/>
          </a:p>
          <a:p>
            <a:r>
              <a:rPr lang="en-US" sz="1600" b="1"/>
              <a:t>      &lt;/Style&gt; </a:t>
            </a:r>
            <a:endParaRPr lang="en-US" sz="1600" b="1"/>
          </a:p>
          <a:p>
            <a:r>
              <a:rPr lang="en-US" sz="1600" b="1"/>
              <a:t>   &lt;/Window.Resources&gt; </a:t>
            </a:r>
            <a:endParaRPr lang="en-US" sz="1600" b="1"/>
          </a:p>
          <a:p>
            <a:r>
              <a:rPr lang="en-US" sz="1600" b="1"/>
              <a:t>	</a:t>
            </a:r>
            <a:endParaRPr lang="en-US" sz="1600" b="1"/>
          </a:p>
          <a:p>
            <a:r>
              <a:rPr lang="en-US" sz="1600" b="1"/>
              <a:t>   &lt;Grid&gt; </a:t>
            </a:r>
            <a:endParaRPr lang="en-US" sz="1600" b="1"/>
          </a:p>
          <a:p>
            <a:r>
              <a:rPr lang="en-US" sz="1600" b="1"/>
              <a:t>      &lt;Button Width = "100" Height = "70"</a:t>
            </a:r>
            <a:endParaRPr lang="en-US" sz="1600" b="1"/>
          </a:p>
          <a:p>
            <a:r>
              <a:rPr lang="en-US" sz="1600" b="1"/>
              <a:t>         Style = "{StaticResource TriggerStyle}" Content = "Trigger"/&gt; </a:t>
            </a:r>
            <a:endParaRPr lang="en-US" sz="1600" b="1"/>
          </a:p>
          <a:p>
            <a:r>
              <a:rPr lang="en-US" sz="1600" b="1"/>
              <a:t>   &lt;/Grid&gt;</a:t>
            </a:r>
            <a:endParaRPr lang="en-US" sz="1600" b="1"/>
          </a:p>
        </p:txBody>
      </p:sp>
      <p:sp>
        <p:nvSpPr>
          <p:cNvPr id="7" name="Text Box 6"/>
          <p:cNvSpPr txBox="1"/>
          <p:nvPr/>
        </p:nvSpPr>
        <p:spPr>
          <a:xfrm>
            <a:off x="805815" y="1245235"/>
            <a:ext cx="1123759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>
                <a:sym typeface="+mn-ea"/>
              </a:rPr>
              <a:t>W</a:t>
            </a:r>
            <a:r>
              <a:rPr lang="en-US">
                <a:sym typeface="+mn-ea"/>
              </a:rPr>
              <a:t>hen a change occurs in one property, it will bring either an </a:t>
            </a:r>
            <a:r>
              <a:rPr lang="en-US" b="1">
                <a:sym typeface="+mn-ea"/>
              </a:rPr>
              <a:t>immediate </a:t>
            </a:r>
            <a:r>
              <a:rPr lang="en-US">
                <a:sym typeface="+mn-ea"/>
              </a:rPr>
              <a:t>or an </a:t>
            </a:r>
            <a:r>
              <a:rPr lang="en-US" b="1">
                <a:sym typeface="+mn-ea"/>
              </a:rPr>
              <a:t>animated </a:t>
            </a:r>
            <a:r>
              <a:rPr lang="en-US">
                <a:sym typeface="+mn-ea"/>
              </a:rPr>
              <a:t>change in another property.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90245" y="378460"/>
            <a:ext cx="35706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Property Triggers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448310" y="1619250"/>
            <a:ext cx="9847580" cy="4523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en-US" sz="1600" b="1"/>
              <a:t>&lt;StackPanel HorizontalAlignment = "Center"&gt; </a:t>
            </a:r>
            <a:endParaRPr lang="en-US" sz="1600" b="1"/>
          </a:p>
          <a:p>
            <a:r>
              <a:rPr lang="en-US" sz="1600" b="1"/>
              <a:t>      &lt;CheckBox x:Name = "redColorCheckBox" </a:t>
            </a:r>
            <a:endParaRPr lang="en-US" sz="1600" b="1"/>
          </a:p>
          <a:p>
            <a:r>
              <a:rPr lang="en-US" sz="1600" b="1"/>
              <a:t>         Content = "Set red as foreground color" Margin = "20"/&gt;  &lt;TextBlock Name = "txtblock" VerticalAlignment = "Center" </a:t>
            </a:r>
            <a:endParaRPr lang="en-US" sz="1600" b="1"/>
          </a:p>
          <a:p>
            <a:r>
              <a:rPr lang="en-US" sz="1600" b="1"/>
              <a:t>         Text = "Event Trigger" FontSize = "24" Margin = "20"&gt; </a:t>
            </a:r>
            <a:endParaRPr lang="en-US" sz="1600" b="1"/>
          </a:p>
          <a:p>
            <a:r>
              <a:rPr lang="en-US" sz="1600" b="1"/>
              <a:t>         &lt;TextBlock.Style&gt; </a:t>
            </a:r>
            <a:endParaRPr lang="en-US" sz="1600" b="1"/>
          </a:p>
          <a:p>
            <a:r>
              <a:rPr lang="en-US" sz="1600" b="1"/>
              <a:t>            &lt;Style&gt; </a:t>
            </a:r>
            <a:endParaRPr lang="en-US" sz="1600" b="1"/>
          </a:p>
          <a:p>
            <a:r>
              <a:rPr lang="en-US" sz="1600" b="1"/>
              <a:t>               &lt;Style.Triggers&gt; </a:t>
            </a:r>
            <a:endParaRPr lang="en-US" sz="1600" b="1"/>
          </a:p>
          <a:p>
            <a:r>
              <a:rPr lang="en-US" sz="1600" b="1"/>
              <a:t>                  &lt;DataTrigger Binding = "{Binding ElementName = redColorCheckBox, Path = IsChecked}" </a:t>
            </a:r>
            <a:endParaRPr lang="en-US" sz="1600" b="1"/>
          </a:p>
          <a:p>
            <a:r>
              <a:rPr lang="en-US" sz="1600" b="1"/>
              <a:t>                     Value = "true"&gt; </a:t>
            </a:r>
            <a:endParaRPr lang="en-US" sz="1600" b="1"/>
          </a:p>
          <a:p>
            <a:r>
              <a:rPr lang="en-US" sz="1600" b="1"/>
              <a:t>                     &lt;Setter Property = "TextBlock.Foreground" Value = "Red"/&gt; </a:t>
            </a:r>
            <a:endParaRPr lang="en-US" sz="1600" b="1"/>
          </a:p>
          <a:p>
            <a:r>
              <a:rPr lang="en-US" sz="1600" b="1"/>
              <a:t>                     &lt;Setter Property = "TextBlock.Cursor" Value = "Hand" /&gt; </a:t>
            </a:r>
            <a:endParaRPr lang="en-US" sz="1600" b="1"/>
          </a:p>
          <a:p>
            <a:r>
              <a:rPr lang="en-US" sz="1600" b="1"/>
              <a:t>                  &lt;/DataTrigger&gt; </a:t>
            </a:r>
            <a:endParaRPr lang="en-US" sz="1600" b="1"/>
          </a:p>
          <a:p>
            <a:r>
              <a:rPr lang="en-US" sz="1600" b="1"/>
              <a:t>               &lt;/Style.Triggers&gt; </a:t>
            </a:r>
            <a:endParaRPr lang="en-US" sz="1600" b="1"/>
          </a:p>
          <a:p>
            <a:r>
              <a:rPr lang="en-US" sz="1600" b="1"/>
              <a:t>            &lt;/Style&gt; </a:t>
            </a:r>
            <a:endParaRPr lang="en-US" sz="1600" b="1"/>
          </a:p>
          <a:p>
            <a:r>
              <a:rPr lang="en-US" sz="1600" b="1"/>
              <a:t>         &lt;/TextBlock.Style&gt; </a:t>
            </a:r>
            <a:endParaRPr lang="en-US" sz="1600" b="1"/>
          </a:p>
          <a:p>
            <a:r>
              <a:rPr lang="en-US" sz="1600" b="1"/>
              <a:t>      &lt;/TextBlock&gt; </a:t>
            </a:r>
            <a:endParaRPr lang="en-US" sz="1600" b="1"/>
          </a:p>
          <a:p>
            <a:r>
              <a:rPr lang="en-US" sz="1600" b="1"/>
              <a:t>   &lt;/StackPanel&gt; </a:t>
            </a:r>
            <a:endParaRPr lang="en-US" sz="1600" b="1"/>
          </a:p>
        </p:txBody>
      </p:sp>
      <p:sp>
        <p:nvSpPr>
          <p:cNvPr id="7" name="Text Box 6"/>
          <p:cNvSpPr txBox="1"/>
          <p:nvPr/>
        </p:nvSpPr>
        <p:spPr>
          <a:xfrm>
            <a:off x="447675" y="1081405"/>
            <a:ext cx="984821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742950" lvl="1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/>
              <a:t>This </a:t>
            </a:r>
            <a:r>
              <a:rPr lang="en-US"/>
              <a:t>performs some actions when the </a:t>
            </a:r>
            <a:r>
              <a:rPr lang="en-US" b="1"/>
              <a:t>bound data satisfies some conditions.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447675" y="389890"/>
            <a:ext cx="27800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Triggers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678815" y="1132205"/>
            <a:ext cx="9376410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/>
              <a:t>This </a:t>
            </a:r>
            <a:r>
              <a:rPr lang="en-US"/>
              <a:t>performs </a:t>
            </a:r>
            <a:r>
              <a:rPr lang="en-US" b="1"/>
              <a:t>some actions when a specific event is fired</a:t>
            </a:r>
            <a:r>
              <a:rPr lang="en-US"/>
              <a:t>. </a:t>
            </a:r>
            <a:endParaRPr lang="en-US"/>
          </a:p>
          <a:p>
            <a:pPr marL="285750" lvl="0" indent="-28575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IN" altLang="en-US"/>
              <a:t>U</a:t>
            </a:r>
            <a:r>
              <a:rPr lang="en-US"/>
              <a:t>sed to accomplish some</a:t>
            </a:r>
            <a:r>
              <a:rPr lang="en-US" b="1"/>
              <a:t> animation on control</a:t>
            </a:r>
            <a:r>
              <a:rPr lang="en-US"/>
              <a:t> such </a:t>
            </a:r>
            <a:r>
              <a:rPr lang="en-US" b="1"/>
              <a:t>DoubleAnumatio</a:t>
            </a:r>
            <a:r>
              <a:rPr lang="en-IN" altLang="en-US" b="1"/>
              <a:t>n</a:t>
            </a:r>
            <a:r>
              <a:rPr lang="en-US"/>
              <a:t>, </a:t>
            </a:r>
            <a:r>
              <a:rPr lang="en-US" b="1"/>
              <a:t>ColorAnimation</a:t>
            </a:r>
            <a:r>
              <a:rPr lang="en-US"/>
              <a:t>, etc.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78815" y="473075"/>
            <a:ext cx="30060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Event Triggers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2940" y="1856740"/>
            <a:ext cx="6976110" cy="49028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&lt;Grid&gt;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&lt;Button Content = "Click Me" Width = "60" Height = "30"&gt;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&lt;Button.Triggers&gt;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&lt;EventTrigger RoutedEvent = "Button.Click"&gt;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&lt;EventTrigger.Actions&gt;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&lt;BeginStoryboard&gt;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&lt;Storyboard&gt; 				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&lt;DoubleAnimationUsingKeyFrames Storyboard.TargetProperty =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"Width" Duration = "0:0:4"&gt;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"60" KeyTime = "0:0:0"/&gt;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"120" KeyTime = "0:0:1"/&gt;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"200" KeyTime = "0:0:2"/&gt;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"300" KeyTime = "0:0:3"/&gt;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&lt;/DoubleAnimationUsingKeyFrames&gt;			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&lt;DoubleAnimationUsingKeyFrames Storyboard.TargetProperty = "Height"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Duration = "0:0:4"&gt;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"30" KeyTime = "0:0:0"/&gt;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"40" KeyTime = "0:0:1"/&gt;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"80" KeyTime = "0:0:2"/&gt;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   &lt;LinearDoubleKeyFrame Value = "150" KeyTime = "0:0:3"/&gt;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   &lt;/DoubleAnimationUsingKeyFrames&gt;			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   &lt;/Storyboard&gt;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   &lt;/BeginStoryboard&gt;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   &lt;/EventTrigger.Actions&gt;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   &lt;/EventTrigger&gt;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   &lt;/Button.Triggers&gt;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   &lt;/Button&gt; </a:t>
            </a:r>
            <a:endParaRPr lang="en-US" sz="1400" b="1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   &lt;/Grid&gt; </a:t>
            </a:r>
            <a:endParaRPr lang="en-US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2425" y="299720"/>
            <a:ext cx="3867150" cy="624205"/>
          </a:xfrm>
        </p:spPr>
        <p:txBody>
          <a:bodyPr>
            <a:normAutofit fontScale="90000"/>
          </a:bodyPr>
          <a:p>
            <a:pPr algn="l"/>
            <a:r>
              <a:rPr lang="en-IN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WPF Architecture</a:t>
            </a:r>
            <a:endParaRPr lang="en-IN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3298825"/>
            <a:ext cx="7136130" cy="3394075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presentation framework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and the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presentation core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have been written in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managed code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.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Milcore </a:t>
            </a:r>
            <a:r>
              <a:rPr lang="en-IN" altLang="en-US" sz="2400" b="1">
                <a:latin typeface="Calibri" panose="020F0502020204030204" charset="0"/>
                <a:cs typeface="Calibri" panose="020F0502020204030204" charset="0"/>
              </a:rPr>
              <a:t>-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 part of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unmanaged code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which allows tight integration with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DirectX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(responsible for display and rendering).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b="1">
                <a:latin typeface="Calibri" panose="020F0502020204030204" charset="0"/>
                <a:cs typeface="Calibri" panose="020F0502020204030204" charset="0"/>
              </a:rPr>
              <a:t>CLR </a:t>
            </a:r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- Improves productivity with memeory management , error handling etc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 descr="wpf_architectu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88555" y="923925"/>
            <a:ext cx="4531995" cy="5768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2425" y="984250"/>
            <a:ext cx="7136130" cy="23145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The most important code part of WPF are −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lvl="4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Presentation Framework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lvl="4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Presentation Core</a:t>
            </a:r>
            <a:endParaRPr lang="en-US" sz="2400" b="1">
              <a:latin typeface="Calibri" panose="020F0502020204030204" charset="0"/>
              <a:cs typeface="Calibri" panose="020F0502020204030204" charset="0"/>
            </a:endParaRPr>
          </a:p>
          <a:p>
            <a:pPr lvl="4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IN" alt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400" b="1">
                <a:latin typeface="Calibri" panose="020F0502020204030204" charset="0"/>
                <a:cs typeface="Calibri" panose="020F0502020204030204" charset="0"/>
                <a:sym typeface="+mn-ea"/>
              </a:rPr>
              <a:t>Milcore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419100" y="1073150"/>
          <a:ext cx="11485245" cy="561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685"/>
                <a:gridCol w="829056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1">
                          <a:sym typeface="+mn-ea"/>
                        </a:rPr>
                        <a:t>Featur</a:t>
                      </a:r>
                      <a:r>
                        <a:rPr lang="en-IN" altLang="en-US" sz="1800" b="1">
                          <a:sym typeface="+mn-ea"/>
                        </a:rPr>
                        <a:t>e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sz="1800" b="1">
                          <a:sym typeface="+mn-ea"/>
                        </a:rPr>
                        <a:t>     </a:t>
                      </a:r>
                      <a:r>
                        <a:rPr lang="en-US" sz="1800" b="1">
                          <a:sym typeface="+mn-ea"/>
                        </a:rPr>
                        <a:t>Description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12470">
                <a:tc>
                  <a:txBody>
                    <a:bodyPr/>
                    <a:p>
                      <a:pPr marL="0" lvl="3">
                        <a:buNone/>
                      </a:pPr>
                      <a:r>
                        <a:rPr lang="en-US" sz="1800" b="0">
                          <a:sym typeface="+mn-ea"/>
                        </a:rPr>
                        <a:t>Control inside a Control</a:t>
                      </a:r>
                      <a:endParaRPr lang="en-US" sz="1800" b="0"/>
                    </a:p>
                    <a:p>
                      <a:pPr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ym typeface="+mn-ea"/>
                        </a:rPr>
                        <a:t>Allows to define a </a:t>
                      </a:r>
                      <a:r>
                        <a:rPr lang="en-US" sz="1800" b="1">
                          <a:sym typeface="+mn-ea"/>
                        </a:rPr>
                        <a:t>control inside another control </a:t>
                      </a:r>
                      <a:r>
                        <a:rPr lang="en-US" sz="1800" b="0">
                          <a:sym typeface="+mn-ea"/>
                        </a:rPr>
                        <a:t>as a content.</a:t>
                      </a:r>
                      <a:endParaRPr lang="en-US" sz="1800" b="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607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Data Binding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ym typeface="+mn-ea"/>
                        </a:rPr>
                        <a:t>Mechanism to </a:t>
                      </a:r>
                      <a:r>
                        <a:rPr lang="en-US" sz="1800" b="1">
                          <a:sym typeface="+mn-ea"/>
                        </a:rPr>
                        <a:t>display and interact with data between UI elements and data object</a:t>
                      </a:r>
                      <a:r>
                        <a:rPr lang="en-US" sz="1800" b="0">
                          <a:sym typeface="+mn-ea"/>
                        </a:rPr>
                        <a:t> on user interface.</a:t>
                      </a:r>
                      <a:endParaRPr lang="en-US" sz="1800" b="0"/>
                    </a:p>
                    <a:p>
                      <a:pPr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962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Media services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ym typeface="+mn-ea"/>
                        </a:rPr>
                        <a:t>Provides an </a:t>
                      </a:r>
                      <a:r>
                        <a:rPr lang="en-US" sz="1800" b="1">
                          <a:sym typeface="+mn-ea"/>
                        </a:rPr>
                        <a:t>integrated system for building user interfaces</a:t>
                      </a:r>
                      <a:r>
                        <a:rPr lang="en-US" sz="1800" b="0">
                          <a:sym typeface="+mn-ea"/>
                        </a:rPr>
                        <a:t> with common media elements like images, audio, and video.</a:t>
                      </a:r>
                      <a:endParaRPr lang="en-US" sz="1800" b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97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Templates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ym typeface="+mn-ea"/>
                        </a:rPr>
                        <a:t>Building </a:t>
                      </a:r>
                      <a:r>
                        <a:rPr lang="en-US" sz="1800" b="1">
                          <a:sym typeface="+mn-ea"/>
                        </a:rPr>
                        <a:t>interactivity and movement on user Interface</a:t>
                      </a:r>
                      <a:endParaRPr lang="en-US" sz="18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800" b="1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0363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800" b="0"/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ym typeface="+mn-ea"/>
                        </a:rPr>
                        <a:t>Alternative input	</a:t>
                      </a:r>
                      <a:endParaRPr lang="en-US" sz="1800" b="0"/>
                    </a:p>
                    <a:p>
                      <a:pPr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ym typeface="+mn-ea"/>
                        </a:rPr>
                        <a:t>Supports </a:t>
                      </a:r>
                      <a:r>
                        <a:rPr lang="en-US" sz="1800" b="1">
                          <a:sym typeface="+mn-ea"/>
                        </a:rPr>
                        <a:t>multi-touch input</a:t>
                      </a:r>
                      <a:r>
                        <a:rPr lang="en-US" sz="1800" b="0">
                          <a:sym typeface="+mn-ea"/>
                        </a:rPr>
                        <a:t> on Windows 7 and above.</a:t>
                      </a:r>
                      <a:endParaRPr lang="en-US" sz="1800" b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7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Direct3D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ym typeface="+mn-ea"/>
                        </a:rPr>
                        <a:t>Allows to </a:t>
                      </a:r>
                      <a:r>
                        <a:rPr lang="en-US" sz="1800" b="1">
                          <a:sym typeface="+mn-ea"/>
                        </a:rPr>
                        <a:t>display more complex graphics and custom themes</a:t>
                      </a:r>
                      <a:endParaRPr lang="en-US" sz="1800" b="1"/>
                    </a:p>
                    <a:p>
                      <a:pPr>
                        <a:buNone/>
                      </a:pP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6570" y="299720"/>
            <a:ext cx="3867150" cy="624205"/>
          </a:xfrm>
        </p:spPr>
        <p:txBody>
          <a:bodyPr>
            <a:normAutofit/>
          </a:bodyPr>
          <a:p>
            <a:pPr algn="l"/>
            <a:r>
              <a:rPr lang="en-IN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WPF Features</a:t>
            </a:r>
            <a:endParaRPr lang="en-IN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473075"/>
            <a:ext cx="4803140" cy="681355"/>
          </a:xfrm>
        </p:spPr>
        <p:txBody>
          <a:bodyPr/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Implementation steps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745" y="1566545"/>
            <a:ext cx="9982835" cy="435165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2400"/>
              <a:t>By default, two files are created, </a:t>
            </a:r>
            <a:endParaRPr lang="en-US" sz="2400"/>
          </a:p>
          <a:p>
            <a:pPr lvl="1">
              <a:lnSpc>
                <a:spcPct val="150000"/>
              </a:lnSpc>
              <a:buSzPct val="85000"/>
              <a:buFont typeface="Wingdings" panose="05000000000000000000" charset="0"/>
              <a:buChar char="Ø"/>
            </a:pPr>
            <a:r>
              <a:rPr lang="en-US" sz="2055" b="1"/>
              <a:t>XAML file (mainwindow.xaml)</a:t>
            </a:r>
            <a:endParaRPr lang="en-US" sz="2055" b="1"/>
          </a:p>
          <a:p>
            <a:pPr lvl="1">
              <a:lnSpc>
                <a:spcPct val="150000"/>
              </a:lnSpc>
              <a:buSzPct val="85000"/>
              <a:buFont typeface="Wingdings" panose="05000000000000000000" charset="0"/>
              <a:buChar char="Ø"/>
            </a:pPr>
            <a:r>
              <a:rPr lang="en-US" sz="2055" b="1"/>
              <a:t>CS file (mainwindow.cs)</a:t>
            </a:r>
            <a:endParaRPr lang="en-US" sz="2055" b="1"/>
          </a:p>
          <a:p>
            <a:pPr>
              <a:lnSpc>
                <a:spcPct val="150000"/>
              </a:lnSpc>
            </a:pPr>
            <a:r>
              <a:rPr lang="en-US" sz="2400"/>
              <a:t>In WPF application, there are two ways to design an UI for your application. </a:t>
            </a:r>
            <a:endParaRPr lang="en-US" sz="2400"/>
          </a:p>
          <a:p>
            <a:pPr lvl="1">
              <a:lnSpc>
                <a:spcPct val="150000"/>
              </a:lnSpc>
              <a:buSzPct val="85000"/>
              <a:buFont typeface="Wingdings" panose="05000000000000000000" charset="0"/>
              <a:buChar char="Ø"/>
            </a:pPr>
            <a:r>
              <a:rPr lang="en-IN" altLang="en-US" sz="2055" b="1"/>
              <a:t>S</a:t>
            </a:r>
            <a:r>
              <a:rPr lang="en-US" sz="2055" b="1"/>
              <a:t>imply drag and drop UI elements to the Design Window. </a:t>
            </a:r>
            <a:endParaRPr lang="en-US" sz="2055" b="1"/>
          </a:p>
          <a:p>
            <a:pPr lvl="1">
              <a:lnSpc>
                <a:spcPct val="150000"/>
              </a:lnSpc>
              <a:buSzPct val="85000"/>
              <a:buFont typeface="Wingdings" panose="05000000000000000000" charset="0"/>
              <a:buChar char="Ø"/>
            </a:pPr>
            <a:r>
              <a:rPr lang="en-IN" altLang="en-US" sz="2055" b="1"/>
              <a:t>W</a:t>
            </a:r>
            <a:r>
              <a:rPr lang="en-US" sz="2055" b="1"/>
              <a:t>riting XAML tags for UI elements. </a:t>
            </a:r>
            <a:endParaRPr lang="en-US" sz="20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198120" y="1242060"/>
          <a:ext cx="11795760" cy="561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155"/>
                <a:gridCol w="6491605"/>
              </a:tblGrid>
              <a:tr h="374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         </a:t>
                      </a:r>
                      <a:r>
                        <a:rPr lang="en-US" b="1"/>
                        <a:t>Information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1"/>
                        <a:t>        </a:t>
                      </a:r>
                      <a:r>
                        <a:rPr lang="en-US" b="1"/>
                        <a:t>Description</a:t>
                      </a:r>
                      <a:r>
                        <a:rPr lang="en-IN" altLang="en-US" b="1"/>
                        <a:t> </a:t>
                      </a:r>
                      <a:endParaRPr lang="en-IN" altLang="en-US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49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&lt;Window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It is the </a:t>
                      </a:r>
                      <a:r>
                        <a:rPr lang="en-US" b="1"/>
                        <a:t>opening object element or container of the root</a:t>
                      </a:r>
                      <a:r>
                        <a:rPr lang="en-US" b="0"/>
                        <a:t>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197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x:Class = "Resources.MainWindow"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It is a partial class declaration which </a:t>
                      </a:r>
                      <a:r>
                        <a:rPr lang="en-US" b="1"/>
                        <a:t>connects the markup to the partial class code </a:t>
                      </a:r>
                      <a:r>
                        <a:rPr lang="en-US" b="0"/>
                        <a:t>defined behind.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xmlns = "http://schemas.microsoft.com/win fx/2006/xaml/presentation"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Maps the default </a:t>
                      </a:r>
                      <a:r>
                        <a:rPr lang="en-US" b="1"/>
                        <a:t>XAML namespace for WPF client/framework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9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xmlns:x = "http://schemas.microsoft.com/w infx/2006/xaml"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XAML namespace for </a:t>
                      </a:r>
                      <a:r>
                        <a:rPr lang="en-US" b="1"/>
                        <a:t>XAML language which maps it to x: prefix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 b="0"/>
                        <a:t>&gt;</a:t>
                      </a:r>
                      <a:endParaRPr lang="en-IN" alt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End of object element </a:t>
                      </a:r>
                      <a:r>
                        <a:rPr lang="en-US" b="0"/>
                        <a:t>of the root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486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&lt;Grid&gt;</a:t>
                      </a:r>
                      <a:endParaRPr lang="en-US" b="0"/>
                    </a:p>
                    <a:p>
                      <a:pPr>
                        <a:buNone/>
                      </a:pPr>
                      <a:r>
                        <a:rPr lang="en-US" b="0"/>
                        <a:t>&lt;/Grid&gt;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It is </a:t>
                      </a:r>
                      <a:r>
                        <a:rPr lang="en-US" b="1"/>
                        <a:t>starting and closing tags </a:t>
                      </a:r>
                      <a:r>
                        <a:rPr lang="en-US" b="0"/>
                        <a:t>of an empty grid object.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4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/>
                        <a:t>&lt;/Window&gt;</a:t>
                      </a:r>
                      <a:endParaRPr lang="en-US" b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Closing the object element</a:t>
                      </a:r>
                      <a:endParaRPr lang="en-US" b="1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70" y="283210"/>
            <a:ext cx="3867150" cy="624205"/>
          </a:xfrm>
        </p:spPr>
        <p:txBody>
          <a:bodyPr>
            <a:normAutofit fontScale="90000"/>
          </a:bodyPr>
          <a:p>
            <a:pPr algn="l"/>
            <a:r>
              <a:rPr lang="en-IN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WPF Informations</a:t>
            </a:r>
            <a:endParaRPr lang="en-IN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0845" y="340995"/>
            <a:ext cx="4737735" cy="862965"/>
          </a:xfrm>
        </p:spPr>
        <p:txBody>
          <a:bodyPr/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Why XAML in WPF ?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0845" y="1352550"/>
            <a:ext cx="11659235" cy="46482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400">
              <a:sym typeface="+mn-ea"/>
            </a:endParaRPr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sym typeface="+mn-ea"/>
              </a:rPr>
              <a:t>With XAML, it doesn’t mean that what you can do to design UI elements is the only way.</a:t>
            </a:r>
            <a:r>
              <a:rPr lang="en-US" sz="2400"/>
              <a:t> </a:t>
            </a:r>
            <a:endParaRPr lang="en-US" sz="2400"/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SzPct val="50000"/>
              <a:buFont typeface="Wingdings" panose="05000000000000000000" charset="0"/>
              <a:buChar char="Ø"/>
            </a:pPr>
            <a:r>
              <a:rPr lang="en-US" sz="2055" b="1"/>
              <a:t>WPF doesn't need XAML</a:t>
            </a:r>
            <a:endParaRPr lang="en-US" sz="2055" b="1"/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SzPct val="50000"/>
              <a:buFont typeface="Wingdings" panose="05000000000000000000" charset="0"/>
              <a:buChar char="Ø"/>
            </a:pPr>
            <a:r>
              <a:rPr lang="en-US" sz="2055" b="1"/>
              <a:t>XAML doesn't need WPF</a:t>
            </a:r>
            <a:r>
              <a:rPr lang="en-US" sz="2055">
                <a:sym typeface="+mn-ea"/>
              </a:rPr>
              <a:t> </a:t>
            </a:r>
            <a:endParaRPr lang="en-US" sz="2055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sym typeface="+mn-ea"/>
              </a:rPr>
              <a:t>You can either </a:t>
            </a:r>
            <a:r>
              <a:rPr lang="en-US" sz="2400" b="1">
                <a:sym typeface="+mn-ea"/>
              </a:rPr>
              <a:t>declare the objects in XAML</a:t>
            </a:r>
            <a:r>
              <a:rPr lang="en-US" sz="2400">
                <a:sym typeface="+mn-ea"/>
              </a:rPr>
              <a:t> or </a:t>
            </a:r>
            <a:r>
              <a:rPr lang="en-US" sz="2400" b="1">
                <a:sym typeface="+mn-ea"/>
              </a:rPr>
              <a:t>define them using code</a:t>
            </a:r>
            <a:r>
              <a:rPr lang="en-US" sz="2400">
                <a:sym typeface="+mn-ea"/>
              </a:rPr>
              <a:t>.</a:t>
            </a:r>
            <a:endParaRPr lang="en-US" sz="24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b="1">
                <a:sym typeface="+mn-ea"/>
              </a:rPr>
              <a:t>XAML is optiona</a:t>
            </a:r>
            <a:r>
              <a:rPr lang="en-IN" altLang="en-US" sz="2400" b="1">
                <a:sym typeface="+mn-ea"/>
              </a:rPr>
              <a:t>l</a:t>
            </a:r>
            <a:r>
              <a:rPr lang="en-US" sz="2400">
                <a:sym typeface="+mn-ea"/>
              </a:rPr>
              <a:t>, but despite this, it is at the heart of WPF design.</a:t>
            </a:r>
            <a:endParaRPr lang="en-US" sz="24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/>
              <a:t>When you compile and execute either the XAML code or the C# code, you will see the same output</a:t>
            </a:r>
            <a:r>
              <a:rPr lang="en-IN" altLang="en-US" sz="2400"/>
              <a:t>.</a:t>
            </a:r>
            <a:endParaRPr lang="en-IN" altLang="en-US" sz="24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>
                <a:sym typeface="+mn-ea"/>
              </a:rPr>
              <a:t>The goal of XAML is to </a:t>
            </a:r>
            <a:r>
              <a:rPr lang="en-US" sz="2400" b="1">
                <a:sym typeface="+mn-ea"/>
              </a:rPr>
              <a:t>enable visual designers to create user interface elements directly</a:t>
            </a:r>
            <a:r>
              <a:rPr lang="en-US" sz="2400">
                <a:sym typeface="+mn-ea"/>
              </a:rPr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472440"/>
            <a:ext cx="3731895" cy="715010"/>
          </a:xfrm>
        </p:spPr>
        <p:txBody>
          <a:bodyPr/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WPF Elements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50" y="1715135"/>
            <a:ext cx="11335385" cy="434530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endParaRPr lang="en-US" sz="2400"/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Windows Presentation Foundation (WPF) has a comprehensive tree structure in the form of objects. </a:t>
            </a:r>
            <a:endParaRPr lang="en-US"/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In WPF, there are two ways that a complete object tree is conceptualized −</a:t>
            </a:r>
            <a:endParaRPr lang="en-US"/>
          </a:p>
          <a:p>
            <a:pPr lvl="2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b="1"/>
              <a:t>Logical Tree Structure</a:t>
            </a:r>
            <a:endParaRPr lang="en-US" b="1"/>
          </a:p>
          <a:p>
            <a:pPr lvl="2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b="1"/>
              <a:t>Visual Tree Structure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With the help of these tree structures, you can easily create and identify the</a:t>
            </a:r>
            <a:r>
              <a:rPr lang="en-IN" altLang="en-US"/>
              <a:t> </a:t>
            </a:r>
            <a:r>
              <a:rPr lang="en-US"/>
              <a:t>relationship between UI elements.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09955" y="2098040"/>
            <a:ext cx="9747885" cy="3799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ym typeface="+mn-ea"/>
              </a:rPr>
              <a:t>The following example defines the</a:t>
            </a:r>
            <a:r>
              <a:rPr lang="en-US" b="1">
                <a:sym typeface="+mn-ea"/>
              </a:rPr>
              <a:t> IsSpinning dependency property</a:t>
            </a:r>
            <a:r>
              <a:rPr lang="en-US">
                <a:sym typeface="+mn-ea"/>
              </a:rPr>
              <a:t> to show the relationship of the DependencyProperty identifier to the property that it backs.</a:t>
            </a:r>
            <a:endParaRPr lang="en-US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public static readonly DependencyProperty IsSpinningProperty = DependencyProperty.Register(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    "IsSpinning", typeof(bool),typeof(MainWindow));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public bool IsSpinning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{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    get =&gt; (bool)GetValue(IsSpinningProperty);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    set =&gt; SetValue(IsSpinningProperty, value);</a:t>
            </a:r>
            <a:endParaRPr lang="en-US" b="1"/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}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493395" y="546100"/>
            <a:ext cx="5130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Dependency Property</a:t>
            </a:r>
            <a:endParaRPr lang="en-IN" altLang="en-US" sz="3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99795" y="1399540"/>
            <a:ext cx="9796145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Many of the UI controls class which are used in XAML are derived from the </a:t>
            </a:r>
            <a:r>
              <a:rPr lang="en-US" b="1">
                <a:sym typeface="+mn-ea"/>
              </a:rPr>
              <a:t>DependencyObject class.</a:t>
            </a:r>
            <a:endParaRPr 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DependencyObject class support </a:t>
            </a:r>
            <a:r>
              <a:rPr lang="en-US" b="1">
                <a:sym typeface="+mn-ea"/>
              </a:rPr>
              <a:t>dependency properties</a:t>
            </a:r>
            <a:r>
              <a:rPr lang="en-IN" altLang="en-US">
                <a:sym typeface="+mn-ea"/>
              </a:rPr>
              <a:t>.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15053</Words>
  <Application>WPS Presentation</Application>
  <PresentationFormat>Widescreen</PresentationFormat>
  <Paragraphs>562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Wingdings</vt:lpstr>
      <vt:lpstr>Calibri Light</vt:lpstr>
      <vt:lpstr>Microsoft YaHei</vt:lpstr>
      <vt:lpstr>Arial Unicode MS</vt:lpstr>
      <vt:lpstr>Times New Roman</vt:lpstr>
      <vt:lpstr>Arial Black</vt:lpstr>
      <vt:lpstr>Office Theme</vt:lpstr>
      <vt:lpstr>PowerPoint 演示文稿</vt:lpstr>
      <vt:lpstr>PowerPoint 演示文稿</vt:lpstr>
      <vt:lpstr>WPF Architecture</vt:lpstr>
      <vt:lpstr>WPF Features</vt:lpstr>
      <vt:lpstr>Implementation steps</vt:lpstr>
      <vt:lpstr>WPF Informations</vt:lpstr>
      <vt:lpstr>Why XAML in WPF ?</vt:lpstr>
      <vt:lpstr>WPF Elements</vt:lpstr>
      <vt:lpstr>PowerPoint 演示文稿</vt:lpstr>
      <vt:lpstr>PowerPoint 演示文稿</vt:lpstr>
      <vt:lpstr> Custom dependency property  </vt:lpstr>
      <vt:lpstr>WPF Routed Events</vt:lpstr>
      <vt:lpstr>Routed events</vt:lpstr>
      <vt:lpstr>WPF Controls</vt:lpstr>
      <vt:lpstr>WPF Controls</vt:lpstr>
      <vt:lpstr>WPF Controls</vt:lpstr>
      <vt:lpstr>PowerPoint 演示文稿</vt:lpstr>
      <vt:lpstr>Data binding</vt:lpstr>
      <vt:lpstr>PowerPoint 演示文稿</vt:lpstr>
      <vt:lpstr> Resources in WPF </vt:lpstr>
      <vt:lpstr> Templates in WPF </vt:lpstr>
      <vt:lpstr>Styles in WPF</vt:lpstr>
      <vt:lpstr>Styles in WPF</vt:lpstr>
      <vt:lpstr> Triggers in WPF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23</cp:revision>
  <dcterms:created xsi:type="dcterms:W3CDTF">2022-06-16T08:27:00Z</dcterms:created>
  <dcterms:modified xsi:type="dcterms:W3CDTF">2022-06-17T15:22:52Z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55B37FFBC74F4943AF99921F6EDD0E0D</vt:lpwstr>
  </property>
  <property fmtid="{D5CDD505-2E9C-101B-9397-08002B2CF9AE}" pid="3" name="KSOProductBuildVer">
    <vt:lpwstr>1033-11.2.0.10451</vt:lpwstr>
  </property>
</Properties>
</file>