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png"/><Relationship Id="rId8" Type="http://schemas.openxmlformats.org/officeDocument/2006/relationships/image" Target="../media/image38.png"/><Relationship Id="rId7" Type="http://schemas.openxmlformats.org/officeDocument/2006/relationships/image" Target="../media/image37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9" Type="http://schemas.openxmlformats.org/officeDocument/2006/relationships/slideLayout" Target="../slideLayouts/slideLayout2.xml"/><Relationship Id="rId28" Type="http://schemas.openxmlformats.org/officeDocument/2006/relationships/image" Target="../media/image58.png"/><Relationship Id="rId27" Type="http://schemas.openxmlformats.org/officeDocument/2006/relationships/image" Target="../media/image57.png"/><Relationship Id="rId26" Type="http://schemas.openxmlformats.org/officeDocument/2006/relationships/image" Target="../media/image56.png"/><Relationship Id="rId25" Type="http://schemas.openxmlformats.org/officeDocument/2006/relationships/image" Target="../media/image55.png"/><Relationship Id="rId24" Type="http://schemas.openxmlformats.org/officeDocument/2006/relationships/image" Target="../media/image54.png"/><Relationship Id="rId23" Type="http://schemas.openxmlformats.org/officeDocument/2006/relationships/image" Target="../media/image53.png"/><Relationship Id="rId22" Type="http://schemas.openxmlformats.org/officeDocument/2006/relationships/image" Target="../media/image52.png"/><Relationship Id="rId21" Type="http://schemas.openxmlformats.org/officeDocument/2006/relationships/image" Target="../media/image51.png"/><Relationship Id="rId20" Type="http://schemas.openxmlformats.org/officeDocument/2006/relationships/image" Target="../media/image50.png"/><Relationship Id="rId2" Type="http://schemas.openxmlformats.org/officeDocument/2006/relationships/image" Target="../media/image32.png"/><Relationship Id="rId19" Type="http://schemas.openxmlformats.org/officeDocument/2006/relationships/image" Target="../media/image49.png"/><Relationship Id="rId18" Type="http://schemas.openxmlformats.org/officeDocument/2006/relationships/image" Target="../media/image48.png"/><Relationship Id="rId17" Type="http://schemas.openxmlformats.org/officeDocument/2006/relationships/image" Target="../media/image47.png"/><Relationship Id="rId16" Type="http://schemas.openxmlformats.org/officeDocument/2006/relationships/image" Target="../media/image46.png"/><Relationship Id="rId15" Type="http://schemas.openxmlformats.org/officeDocument/2006/relationships/image" Target="../media/image45.png"/><Relationship Id="rId14" Type="http://schemas.openxmlformats.org/officeDocument/2006/relationships/image" Target="../media/image44.png"/><Relationship Id="rId13" Type="http://schemas.openxmlformats.org/officeDocument/2006/relationships/image" Target="../media/image43.png"/><Relationship Id="rId12" Type="http://schemas.openxmlformats.org/officeDocument/2006/relationships/image" Target="../media/image42.png"/><Relationship Id="rId11" Type="http://schemas.openxmlformats.org/officeDocument/2006/relationships/image" Target="../media/image41.png"/><Relationship Id="rId10" Type="http://schemas.openxmlformats.org/officeDocument/2006/relationships/image" Target="../media/image40.png"/><Relationship Id="rId1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7.png"/><Relationship Id="rId8" Type="http://schemas.openxmlformats.org/officeDocument/2006/relationships/image" Target="../media/image66.png"/><Relationship Id="rId7" Type="http://schemas.openxmlformats.org/officeDocument/2006/relationships/image" Target="../media/image65.png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1" Type="http://schemas.openxmlformats.org/officeDocument/2006/relationships/slideLayout" Target="../slideLayouts/slideLayout2.xml"/><Relationship Id="rId40" Type="http://schemas.openxmlformats.org/officeDocument/2006/relationships/image" Target="../media/image98.png"/><Relationship Id="rId4" Type="http://schemas.openxmlformats.org/officeDocument/2006/relationships/image" Target="../media/image62.png"/><Relationship Id="rId39" Type="http://schemas.openxmlformats.org/officeDocument/2006/relationships/image" Target="../media/image97.png"/><Relationship Id="rId38" Type="http://schemas.openxmlformats.org/officeDocument/2006/relationships/image" Target="../media/image96.png"/><Relationship Id="rId37" Type="http://schemas.openxmlformats.org/officeDocument/2006/relationships/image" Target="../media/image95.png"/><Relationship Id="rId36" Type="http://schemas.openxmlformats.org/officeDocument/2006/relationships/image" Target="../media/image94.png"/><Relationship Id="rId35" Type="http://schemas.openxmlformats.org/officeDocument/2006/relationships/image" Target="../media/image93.png"/><Relationship Id="rId34" Type="http://schemas.openxmlformats.org/officeDocument/2006/relationships/image" Target="../media/image92.png"/><Relationship Id="rId33" Type="http://schemas.openxmlformats.org/officeDocument/2006/relationships/image" Target="../media/image91.png"/><Relationship Id="rId32" Type="http://schemas.openxmlformats.org/officeDocument/2006/relationships/image" Target="../media/image90.png"/><Relationship Id="rId31" Type="http://schemas.openxmlformats.org/officeDocument/2006/relationships/image" Target="../media/image89.png"/><Relationship Id="rId30" Type="http://schemas.openxmlformats.org/officeDocument/2006/relationships/image" Target="../media/image88.png"/><Relationship Id="rId3" Type="http://schemas.openxmlformats.org/officeDocument/2006/relationships/image" Target="../media/image61.png"/><Relationship Id="rId29" Type="http://schemas.openxmlformats.org/officeDocument/2006/relationships/image" Target="../media/image87.png"/><Relationship Id="rId28" Type="http://schemas.openxmlformats.org/officeDocument/2006/relationships/image" Target="../media/image86.png"/><Relationship Id="rId27" Type="http://schemas.openxmlformats.org/officeDocument/2006/relationships/image" Target="../media/image85.png"/><Relationship Id="rId26" Type="http://schemas.openxmlformats.org/officeDocument/2006/relationships/image" Target="../media/image84.png"/><Relationship Id="rId25" Type="http://schemas.openxmlformats.org/officeDocument/2006/relationships/image" Target="../media/image83.png"/><Relationship Id="rId24" Type="http://schemas.openxmlformats.org/officeDocument/2006/relationships/image" Target="../media/image82.png"/><Relationship Id="rId23" Type="http://schemas.openxmlformats.org/officeDocument/2006/relationships/image" Target="../media/image81.png"/><Relationship Id="rId22" Type="http://schemas.openxmlformats.org/officeDocument/2006/relationships/image" Target="../media/image80.png"/><Relationship Id="rId21" Type="http://schemas.openxmlformats.org/officeDocument/2006/relationships/image" Target="../media/image79.png"/><Relationship Id="rId20" Type="http://schemas.openxmlformats.org/officeDocument/2006/relationships/image" Target="../media/image78.png"/><Relationship Id="rId2" Type="http://schemas.openxmlformats.org/officeDocument/2006/relationships/image" Target="../media/image60.png"/><Relationship Id="rId19" Type="http://schemas.openxmlformats.org/officeDocument/2006/relationships/image" Target="../media/image77.png"/><Relationship Id="rId18" Type="http://schemas.openxmlformats.org/officeDocument/2006/relationships/image" Target="../media/image76.png"/><Relationship Id="rId17" Type="http://schemas.openxmlformats.org/officeDocument/2006/relationships/image" Target="../media/image75.png"/><Relationship Id="rId16" Type="http://schemas.openxmlformats.org/officeDocument/2006/relationships/image" Target="../media/image74.png"/><Relationship Id="rId15" Type="http://schemas.openxmlformats.org/officeDocument/2006/relationships/image" Target="../media/image73.png"/><Relationship Id="rId14" Type="http://schemas.openxmlformats.org/officeDocument/2006/relationships/image" Target="../media/image72.png"/><Relationship Id="rId13" Type="http://schemas.openxmlformats.org/officeDocument/2006/relationships/image" Target="../media/image71.png"/><Relationship Id="rId12" Type="http://schemas.openxmlformats.org/officeDocument/2006/relationships/image" Target="../media/image70.png"/><Relationship Id="rId11" Type="http://schemas.openxmlformats.org/officeDocument/2006/relationships/image" Target="../media/image69.png"/><Relationship Id="rId10" Type="http://schemas.openxmlformats.org/officeDocument/2006/relationships/image" Target="../media/image68.png"/><Relationship Id="rId1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28.png"/><Relationship Id="rId16" Type="http://schemas.openxmlformats.org/officeDocument/2006/relationships/image" Target="../media/image27.png"/><Relationship Id="rId15" Type="http://schemas.openxmlformats.org/officeDocument/2006/relationships/image" Target="../media/image26.png"/><Relationship Id="rId14" Type="http://schemas.openxmlformats.org/officeDocument/2006/relationships/image" Target="../media/image25.png"/><Relationship Id="rId13" Type="http://schemas.openxmlformats.org/officeDocument/2006/relationships/image" Target="../media/image24.png"/><Relationship Id="rId12" Type="http://schemas.openxmlformats.org/officeDocument/2006/relationships/image" Target="../media/image23.png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1"/>
          <p:cNvSpPr txBox="1"/>
          <p:nvPr/>
        </p:nvSpPr>
        <p:spPr>
          <a:xfrm>
            <a:off x="2835275" y="2485390"/>
            <a:ext cx="4581525" cy="14452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4400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charset="0"/>
                <a:ea typeface="SimSun" panose="02010600030101010101" pitchFamily="2" charset="-122"/>
                <a:cs typeface="Arial Black" panose="020B0A04020102020204" charset="0"/>
                <a:sym typeface="+mn-ea"/>
              </a:rPr>
              <a:t>ARRAYS &amp; STRINGS IN</a:t>
            </a:r>
            <a:endParaRPr lang="en-IN" altLang="zh-CN" sz="4400" b="1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charset="0"/>
              <a:ea typeface="SimSun" panose="02010600030101010101" pitchFamily="2" charset="-122"/>
              <a:cs typeface="Arial Black" panose="020B0A04020102020204" charset="0"/>
              <a:sym typeface="+mn-ea"/>
            </a:endParaRPr>
          </a:p>
        </p:txBody>
      </p:sp>
      <p:pic>
        <p:nvPicPr>
          <p:cNvPr id="10" name="Content Placeholder 1" descr="images"/>
          <p:cNvPicPr>
            <a:picLocks noChangeAspect="1"/>
          </p:cNvPicPr>
          <p:nvPr/>
        </p:nvPicPr>
        <p:blipFill>
          <a:blip r:embed="rId1"/>
          <a:srcRect l="13233" t="21471" r="11197" b="22416"/>
          <a:stretch>
            <a:fillRect/>
          </a:stretch>
        </p:blipFill>
        <p:spPr>
          <a:xfrm>
            <a:off x="6739255" y="2484755"/>
            <a:ext cx="1652270" cy="14458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540385" y="533400"/>
            <a:ext cx="549592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Declaring</a:t>
            </a:r>
            <a:r>
              <a:rPr sz="3600" b="1" spc="-85" dirty="0"/>
              <a:t> </a:t>
            </a:r>
            <a:r>
              <a:rPr sz="3600" b="1" spc="-25" dirty="0"/>
              <a:t>Strings</a:t>
            </a:r>
            <a:endParaRPr sz="3600" b="1" spc="-25" dirty="0"/>
          </a:p>
        </p:txBody>
      </p:sp>
      <p:pic>
        <p:nvPicPr>
          <p:cNvPr id="5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88535" y="1848612"/>
            <a:ext cx="1637538" cy="787146"/>
          </a:xfrm>
          <a:prstGeom prst="rect">
            <a:avLst/>
          </a:prstGeom>
        </p:spPr>
      </p:pic>
      <p:sp>
        <p:nvSpPr>
          <p:cNvPr id="12" name="object 10"/>
          <p:cNvSpPr txBox="1"/>
          <p:nvPr/>
        </p:nvSpPr>
        <p:spPr>
          <a:xfrm>
            <a:off x="540511" y="1321949"/>
            <a:ext cx="9707245" cy="421894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p>
            <a:pPr marL="157480" indent="-145415">
              <a:lnSpc>
                <a:spcPct val="100000"/>
              </a:lnSpc>
              <a:spcBef>
                <a:spcPts val="610"/>
              </a:spcBef>
              <a:buClr>
                <a:srgbClr val="252525"/>
              </a:buClr>
              <a:buSzPct val="97000"/>
              <a:buFont typeface="Microsoft Sans Serif" panose="020B0604020202020204"/>
              <a:buChar char="◦"/>
              <a:tabLst>
                <a:tab pos="158115" algn="l"/>
              </a:tabLst>
            </a:pPr>
            <a:r>
              <a:rPr sz="3200" spc="-5" dirty="0">
                <a:latin typeface="Segoe UI" panose="020B0502040204020203"/>
                <a:cs typeface="Segoe UI" panose="020B0502040204020203"/>
              </a:rPr>
              <a:t>There</a:t>
            </a:r>
            <a:r>
              <a:rPr sz="3200" spc="-30" dirty="0">
                <a:latin typeface="Segoe UI" panose="020B0502040204020203"/>
                <a:cs typeface="Segoe UI" panose="020B0502040204020203"/>
              </a:rPr>
              <a:t> </a:t>
            </a:r>
            <a:r>
              <a:rPr sz="3200" spc="-10" dirty="0">
                <a:latin typeface="Segoe UI" panose="020B0502040204020203"/>
                <a:cs typeface="Segoe UI" panose="020B0502040204020203"/>
              </a:rPr>
              <a:t>are</a:t>
            </a:r>
            <a:r>
              <a:rPr sz="32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3200" spc="-5" dirty="0">
                <a:latin typeface="Segoe UI" panose="020B0502040204020203"/>
                <a:cs typeface="Segoe UI" panose="020B0502040204020203"/>
              </a:rPr>
              <a:t>two</a:t>
            </a:r>
            <a:r>
              <a:rPr sz="3200" dirty="0">
                <a:latin typeface="Segoe UI" panose="020B0502040204020203"/>
                <a:cs typeface="Segoe UI" panose="020B0502040204020203"/>
              </a:rPr>
              <a:t> ways</a:t>
            </a:r>
            <a:r>
              <a:rPr sz="3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3200" spc="-35" dirty="0">
                <a:latin typeface="Segoe UI" panose="020B0502040204020203"/>
                <a:cs typeface="Segoe UI" panose="020B0502040204020203"/>
              </a:rPr>
              <a:t>of</a:t>
            </a:r>
            <a:r>
              <a:rPr sz="3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3200" dirty="0">
                <a:latin typeface="Segoe UI" panose="020B0502040204020203"/>
                <a:cs typeface="Segoe UI" panose="020B0502040204020203"/>
              </a:rPr>
              <a:t>declaring</a:t>
            </a:r>
            <a:r>
              <a:rPr sz="32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3200" spc="-5" dirty="0">
                <a:latin typeface="Segoe UI" panose="020B0502040204020203"/>
                <a:cs typeface="Segoe UI" panose="020B0502040204020203"/>
              </a:rPr>
              <a:t>string variables:</a:t>
            </a:r>
            <a:endParaRPr sz="3200">
              <a:latin typeface="Segoe UI" panose="020B0502040204020203"/>
              <a:cs typeface="Segoe UI" panose="020B0502040204020203"/>
            </a:endParaRPr>
          </a:p>
          <a:p>
            <a:pPr marL="431800" lvl="1" indent="-145415">
              <a:lnSpc>
                <a:spcPct val="100000"/>
              </a:lnSpc>
              <a:spcBef>
                <a:spcPts val="440"/>
              </a:spcBef>
              <a:buClr>
                <a:srgbClr val="252525"/>
              </a:buClr>
              <a:buFont typeface="Microsoft Sans Serif" panose="020B0604020202020204"/>
              <a:buChar char="◦"/>
              <a:tabLst>
                <a:tab pos="431800" algn="l"/>
              </a:tabLst>
            </a:pPr>
            <a:r>
              <a:rPr sz="2800" spc="-5" dirty="0">
                <a:latin typeface="Segoe UI" panose="020B0502040204020203"/>
                <a:cs typeface="Segoe UI" panose="020B0502040204020203"/>
              </a:rPr>
              <a:t>Using the</a:t>
            </a:r>
            <a:r>
              <a:rPr sz="28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5" dirty="0">
                <a:latin typeface="Segoe UI" panose="020B0502040204020203"/>
                <a:cs typeface="Segoe UI" panose="020B0502040204020203"/>
              </a:rPr>
              <a:t>C#</a:t>
            </a:r>
            <a:r>
              <a:rPr sz="28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20" dirty="0">
                <a:latin typeface="Segoe UI" panose="020B0502040204020203"/>
                <a:cs typeface="Segoe UI" panose="020B0502040204020203"/>
              </a:rPr>
              <a:t>keyword</a:t>
            </a:r>
            <a:r>
              <a:rPr sz="28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10" dirty="0">
                <a:latin typeface="Consolas" panose="020B0609020204030204"/>
                <a:cs typeface="Consolas" panose="020B0609020204030204"/>
              </a:rPr>
              <a:t>string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431800" lvl="1" indent="-145415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Font typeface="Microsoft Sans Serif" panose="020B0604020202020204"/>
              <a:buChar char="◦"/>
              <a:tabLst>
                <a:tab pos="431800" algn="l"/>
                <a:tab pos="3150235" algn="l"/>
              </a:tabLst>
            </a:pPr>
            <a:r>
              <a:rPr sz="2800" spc="-10" dirty="0">
                <a:latin typeface="Segoe UI" panose="020B0502040204020203"/>
                <a:cs typeface="Segoe UI" panose="020B0502040204020203"/>
              </a:rPr>
              <a:t>Using</a:t>
            </a:r>
            <a:r>
              <a:rPr sz="2800" spc="10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5" dirty="0">
                <a:latin typeface="Segoe UI" panose="020B0502040204020203"/>
                <a:cs typeface="Segoe UI" panose="020B0502040204020203"/>
              </a:rPr>
              <a:t>the</a:t>
            </a:r>
            <a:r>
              <a:rPr sz="2800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20" dirty="0">
                <a:latin typeface="Segoe UI" panose="020B0502040204020203"/>
                <a:cs typeface="Segoe UI" panose="020B0502040204020203"/>
              </a:rPr>
              <a:t>.NET's	</a:t>
            </a:r>
            <a:r>
              <a:rPr sz="2800" spc="-5" dirty="0">
                <a:latin typeface="Segoe UI" panose="020B0502040204020203"/>
                <a:cs typeface="Segoe UI" panose="020B0502040204020203"/>
              </a:rPr>
              <a:t>fully</a:t>
            </a:r>
            <a:r>
              <a:rPr sz="28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5" dirty="0">
                <a:latin typeface="Segoe UI" panose="020B0502040204020203"/>
                <a:cs typeface="Segoe UI" panose="020B0502040204020203"/>
              </a:rPr>
              <a:t>qualified</a:t>
            </a:r>
            <a:r>
              <a:rPr sz="2800" spc="10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5" dirty="0">
                <a:latin typeface="Segoe UI" panose="020B0502040204020203"/>
                <a:cs typeface="Segoe UI" panose="020B0502040204020203"/>
              </a:rPr>
              <a:t>class</a:t>
            </a:r>
            <a:r>
              <a:rPr sz="28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5" dirty="0">
                <a:latin typeface="Segoe UI" panose="020B0502040204020203"/>
                <a:cs typeface="Segoe UI" panose="020B0502040204020203"/>
              </a:rPr>
              <a:t>name</a:t>
            </a:r>
            <a:r>
              <a:rPr sz="2800" spc="20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10" dirty="0">
                <a:latin typeface="Consolas" panose="020B0609020204030204"/>
                <a:cs typeface="Consolas" panose="020B0609020204030204"/>
              </a:rPr>
              <a:t>System.String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431800" lvl="1" indent="-145415">
              <a:lnSpc>
                <a:spcPct val="100000"/>
              </a:lnSpc>
              <a:spcBef>
                <a:spcPts val="565"/>
              </a:spcBef>
              <a:buClr>
                <a:srgbClr val="252525"/>
              </a:buClr>
              <a:buFont typeface="Microsoft Sans Serif" panose="020B0604020202020204"/>
              <a:buChar char="◦"/>
              <a:tabLst>
                <a:tab pos="431800" algn="l"/>
              </a:tabLst>
            </a:pPr>
            <a:r>
              <a:rPr sz="2800" spc="-5" dirty="0">
                <a:latin typeface="Segoe UI" panose="020B0502040204020203"/>
                <a:cs typeface="Segoe UI" panose="020B0502040204020203"/>
              </a:rPr>
              <a:t>The</a:t>
            </a:r>
            <a:r>
              <a:rPr sz="2800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5" dirty="0">
                <a:latin typeface="Segoe UI" panose="020B0502040204020203"/>
                <a:cs typeface="Segoe UI" panose="020B0502040204020203"/>
              </a:rPr>
              <a:t>following </a:t>
            </a:r>
            <a:r>
              <a:rPr sz="2800" spc="-10" dirty="0">
                <a:latin typeface="Segoe UI" panose="020B0502040204020203"/>
                <a:cs typeface="Segoe UI" panose="020B0502040204020203"/>
              </a:rPr>
              <a:t>three</a:t>
            </a:r>
            <a:r>
              <a:rPr sz="2800" spc="10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5" dirty="0">
                <a:latin typeface="Segoe UI" panose="020B0502040204020203"/>
                <a:cs typeface="Segoe UI" panose="020B0502040204020203"/>
              </a:rPr>
              <a:t>declarations</a:t>
            </a:r>
            <a:r>
              <a:rPr sz="2800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15" dirty="0">
                <a:latin typeface="Segoe UI" panose="020B0502040204020203"/>
                <a:cs typeface="Segoe UI" panose="020B0502040204020203"/>
              </a:rPr>
              <a:t>are</a:t>
            </a:r>
            <a:r>
              <a:rPr sz="2800" spc="-10" dirty="0">
                <a:latin typeface="Segoe UI" panose="020B0502040204020203"/>
                <a:cs typeface="Segoe UI" panose="020B0502040204020203"/>
              </a:rPr>
              <a:t> equivalent</a:t>
            </a:r>
            <a:endParaRPr sz="2800">
              <a:latin typeface="Segoe UI" panose="020B0502040204020203"/>
              <a:cs typeface="Segoe UI" panose="020B0502040204020203"/>
            </a:endParaRPr>
          </a:p>
          <a:p>
            <a:pPr marL="1879600" marR="4109085">
              <a:lnSpc>
                <a:spcPct val="150000"/>
              </a:lnSpc>
              <a:spcBef>
                <a:spcPts val="1955"/>
              </a:spcBef>
            </a:pPr>
            <a:r>
              <a:rPr sz="2800" b="1" spc="-5" dirty="0">
                <a:latin typeface="Consolas" panose="020B0609020204030204"/>
                <a:cs typeface="Consolas" panose="020B0609020204030204"/>
              </a:rPr>
              <a:t>string str1; </a:t>
            </a:r>
            <a:r>
              <a:rPr sz="28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System.String</a:t>
            </a:r>
            <a:r>
              <a:rPr sz="2800" b="1" spc="-65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str2; </a:t>
            </a:r>
            <a:r>
              <a:rPr sz="2800" b="1" spc="-1525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String str3;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455295" y="424180"/>
            <a:ext cx="48406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000000"/>
                </a:solidFill>
              </a:rPr>
              <a:t>Creating</a:t>
            </a:r>
            <a:r>
              <a:rPr sz="3600" b="1" spc="-60" dirty="0">
                <a:solidFill>
                  <a:srgbClr val="000000"/>
                </a:solidFill>
              </a:rPr>
              <a:t> </a:t>
            </a:r>
            <a:r>
              <a:rPr sz="3600" b="1" spc="-25" dirty="0">
                <a:solidFill>
                  <a:srgbClr val="000000"/>
                </a:solidFill>
              </a:rPr>
              <a:t>Strings</a:t>
            </a:r>
            <a:endParaRPr sz="3600" b="1" spc="-25" dirty="0">
              <a:solidFill>
                <a:srgbClr val="000000"/>
              </a:solidFill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455168" y="1346073"/>
            <a:ext cx="715581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Microsoft Sans Serif" panose="020B0604020202020204"/>
              <a:buChar char="◦"/>
              <a:tabLst>
                <a:tab pos="195580" algn="l"/>
              </a:tabLst>
            </a:pPr>
            <a:r>
              <a:rPr sz="3000" spc="-5" dirty="0">
                <a:latin typeface="Segoe UI" panose="020B0502040204020203"/>
                <a:cs typeface="Segoe UI" panose="020B0502040204020203"/>
              </a:rPr>
              <a:t>Not</a:t>
            </a:r>
            <a:r>
              <a:rPr sz="30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3000" dirty="0">
                <a:latin typeface="Segoe UI" panose="020B0502040204020203"/>
                <a:cs typeface="Segoe UI" panose="020B0502040204020203"/>
              </a:rPr>
              <a:t>initialized</a:t>
            </a:r>
            <a:r>
              <a:rPr sz="3000" spc="-30" dirty="0">
                <a:latin typeface="Segoe UI" panose="020B0502040204020203"/>
                <a:cs typeface="Segoe UI" panose="020B0502040204020203"/>
              </a:rPr>
              <a:t> </a:t>
            </a:r>
            <a:r>
              <a:rPr sz="3000" spc="-5" dirty="0">
                <a:latin typeface="Segoe UI" panose="020B0502040204020203"/>
                <a:cs typeface="Segoe UI" panose="020B0502040204020203"/>
              </a:rPr>
              <a:t>variables</a:t>
            </a:r>
            <a:r>
              <a:rPr sz="3000" spc="-30" dirty="0">
                <a:latin typeface="Segoe UI" panose="020B0502040204020203"/>
                <a:cs typeface="Segoe UI" panose="020B0502040204020203"/>
              </a:rPr>
              <a:t> </a:t>
            </a:r>
            <a:r>
              <a:rPr sz="3000" spc="-5" dirty="0">
                <a:latin typeface="Segoe UI" panose="020B0502040204020203"/>
                <a:cs typeface="Segoe UI" panose="020B0502040204020203"/>
              </a:rPr>
              <a:t>has</a:t>
            </a:r>
            <a:r>
              <a:rPr sz="3000" dirty="0">
                <a:latin typeface="Segoe UI" panose="020B0502040204020203"/>
                <a:cs typeface="Segoe UI" panose="020B0502040204020203"/>
              </a:rPr>
              <a:t> </a:t>
            </a:r>
            <a:r>
              <a:rPr sz="3000" spc="-10" dirty="0">
                <a:latin typeface="Segoe UI" panose="020B0502040204020203"/>
                <a:cs typeface="Segoe UI" panose="020B0502040204020203"/>
              </a:rPr>
              <a:t>value</a:t>
            </a:r>
            <a:r>
              <a:rPr sz="30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3000" spc="-30" dirty="0">
                <a:latin typeface="Segoe UI" panose="020B0502040204020203"/>
                <a:cs typeface="Segoe UI" panose="020B0502040204020203"/>
              </a:rPr>
              <a:t>of</a:t>
            </a:r>
            <a:r>
              <a:rPr sz="30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3000" b="1" spc="-10" dirty="0">
                <a:latin typeface="Consolas" panose="020B0609020204030204"/>
                <a:cs typeface="Consolas" panose="020B0609020204030204"/>
              </a:rPr>
              <a:t>null</a:t>
            </a:r>
            <a:endParaRPr sz="3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455168" y="2394839"/>
            <a:ext cx="423354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Microsoft Sans Serif" panose="020B0604020202020204"/>
              <a:buChar char="◦"/>
              <a:tabLst>
                <a:tab pos="195580" algn="l"/>
              </a:tabLst>
            </a:pPr>
            <a:r>
              <a:rPr sz="3000" spc="-5" dirty="0">
                <a:latin typeface="Segoe UI" panose="020B0502040204020203"/>
                <a:cs typeface="Segoe UI" panose="020B0502040204020203"/>
              </a:rPr>
              <a:t>Assigning</a:t>
            </a:r>
            <a:r>
              <a:rPr sz="30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3000" dirty="0">
                <a:latin typeface="Segoe UI" panose="020B0502040204020203"/>
                <a:cs typeface="Segoe UI" panose="020B0502040204020203"/>
              </a:rPr>
              <a:t>a</a:t>
            </a:r>
            <a:r>
              <a:rPr sz="3000" spc="-30" dirty="0">
                <a:latin typeface="Segoe UI" panose="020B0502040204020203"/>
                <a:cs typeface="Segoe UI" panose="020B0502040204020203"/>
              </a:rPr>
              <a:t> </a:t>
            </a:r>
            <a:r>
              <a:rPr sz="3000" spc="-5" dirty="0">
                <a:latin typeface="Segoe UI" panose="020B0502040204020203"/>
                <a:cs typeface="Segoe UI" panose="020B0502040204020203"/>
              </a:rPr>
              <a:t>string</a:t>
            </a:r>
            <a:r>
              <a:rPr sz="3000" spc="-30" dirty="0">
                <a:latin typeface="Segoe UI" panose="020B0502040204020203"/>
                <a:cs typeface="Segoe UI" panose="020B0502040204020203"/>
              </a:rPr>
              <a:t> </a:t>
            </a:r>
            <a:r>
              <a:rPr sz="3000" spc="-5" dirty="0">
                <a:latin typeface="Segoe UI" panose="020B0502040204020203"/>
                <a:cs typeface="Segoe UI" panose="020B0502040204020203"/>
              </a:rPr>
              <a:t>literal</a:t>
            </a:r>
            <a:endParaRPr sz="30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455168" y="3651758"/>
            <a:ext cx="662876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Microsoft Sans Serif" panose="020B0604020202020204"/>
              <a:buChar char="◦"/>
              <a:tabLst>
                <a:tab pos="195580" algn="l"/>
              </a:tabLst>
            </a:pPr>
            <a:r>
              <a:rPr sz="3000" spc="-5" dirty="0">
                <a:latin typeface="Segoe UI" panose="020B0502040204020203"/>
                <a:cs typeface="Segoe UI" panose="020B0502040204020203"/>
              </a:rPr>
              <a:t>Assigning</a:t>
            </a:r>
            <a:r>
              <a:rPr sz="3000" dirty="0">
                <a:latin typeface="Segoe UI" panose="020B0502040204020203"/>
                <a:cs typeface="Segoe UI" panose="020B0502040204020203"/>
              </a:rPr>
              <a:t> </a:t>
            </a:r>
            <a:r>
              <a:rPr sz="3000" spc="-10" dirty="0">
                <a:latin typeface="Segoe UI" panose="020B0502040204020203"/>
                <a:cs typeface="Segoe UI" panose="020B0502040204020203"/>
              </a:rPr>
              <a:t>from </a:t>
            </a:r>
            <a:r>
              <a:rPr sz="3000" spc="-5" dirty="0">
                <a:latin typeface="Segoe UI" panose="020B0502040204020203"/>
                <a:cs typeface="Segoe UI" panose="020B0502040204020203"/>
              </a:rPr>
              <a:t>another</a:t>
            </a:r>
            <a:r>
              <a:rPr sz="3000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z="3000" spc="-5" dirty="0">
                <a:latin typeface="Segoe UI" panose="020B0502040204020203"/>
                <a:cs typeface="Segoe UI" panose="020B0502040204020203"/>
              </a:rPr>
              <a:t>string</a:t>
            </a:r>
            <a:r>
              <a:rPr sz="30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3000" spc="-10" dirty="0">
                <a:latin typeface="Segoe UI" panose="020B0502040204020203"/>
                <a:cs typeface="Segoe UI" panose="020B0502040204020203"/>
              </a:rPr>
              <a:t>variable</a:t>
            </a:r>
            <a:endParaRPr sz="30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455168" y="4908753"/>
            <a:ext cx="766381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Microsoft Sans Serif" panose="020B0604020202020204"/>
              <a:buChar char="◦"/>
              <a:tabLst>
                <a:tab pos="195580" algn="l"/>
              </a:tabLst>
            </a:pPr>
            <a:r>
              <a:rPr sz="3000" spc="-5" dirty="0">
                <a:latin typeface="Segoe UI" panose="020B0502040204020203"/>
                <a:cs typeface="Segoe UI" panose="020B0502040204020203"/>
              </a:rPr>
              <a:t>Assigning</a:t>
            </a:r>
            <a:r>
              <a:rPr sz="3000" dirty="0">
                <a:latin typeface="Segoe UI" panose="020B0502040204020203"/>
                <a:cs typeface="Segoe UI" panose="020B0502040204020203"/>
              </a:rPr>
              <a:t> </a:t>
            </a:r>
            <a:r>
              <a:rPr sz="3000" spc="-10" dirty="0">
                <a:latin typeface="Segoe UI" panose="020B0502040204020203"/>
                <a:cs typeface="Segoe UI" panose="020B0502040204020203"/>
              </a:rPr>
              <a:t>from</a:t>
            </a:r>
            <a:r>
              <a:rPr sz="30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3000" dirty="0">
                <a:latin typeface="Segoe UI" panose="020B0502040204020203"/>
                <a:cs typeface="Segoe UI" panose="020B0502040204020203"/>
              </a:rPr>
              <a:t>the</a:t>
            </a:r>
            <a:r>
              <a:rPr sz="3000" spc="-5" dirty="0">
                <a:latin typeface="Segoe UI" panose="020B0502040204020203"/>
                <a:cs typeface="Segoe UI" panose="020B0502040204020203"/>
              </a:rPr>
              <a:t> result </a:t>
            </a:r>
            <a:r>
              <a:rPr sz="3000" spc="-30" dirty="0">
                <a:latin typeface="Segoe UI" panose="020B0502040204020203"/>
                <a:cs typeface="Segoe UI" panose="020B0502040204020203"/>
              </a:rPr>
              <a:t>of</a:t>
            </a:r>
            <a:r>
              <a:rPr sz="3000" spc="-5" dirty="0">
                <a:latin typeface="Segoe UI" panose="020B0502040204020203"/>
                <a:cs typeface="Segoe UI" panose="020B0502040204020203"/>
              </a:rPr>
              <a:t> string</a:t>
            </a:r>
            <a:r>
              <a:rPr sz="30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3000" spc="-5" dirty="0">
                <a:latin typeface="Segoe UI" panose="020B0502040204020203"/>
                <a:cs typeface="Segoe UI" panose="020B0502040204020203"/>
              </a:rPr>
              <a:t>operation</a:t>
            </a:r>
            <a:endParaRPr sz="30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1414780" y="1993265"/>
            <a:ext cx="7560945" cy="339090"/>
          </a:xfrm>
          <a:prstGeom prst="rect">
            <a:avLst/>
          </a:prstGeom>
          <a:ln w="12192">
            <a:solidFill>
              <a:srgbClr val="7DC492"/>
            </a:solidFill>
          </a:ln>
        </p:spPr>
        <p:txBody>
          <a:bodyPr vert="horz" wrap="square" lIns="0" tIns="31750" rIns="0" bIns="0" rtlCol="0">
            <a:spAutoFit/>
          </a:bodyPr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20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s;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//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s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is</a:t>
            </a:r>
            <a:r>
              <a:rPr sz="20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equal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to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 null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6" name="object 15"/>
          <p:cNvSpPr txBox="1"/>
          <p:nvPr/>
        </p:nvSpPr>
        <p:spPr>
          <a:xfrm>
            <a:off x="1417827" y="3043936"/>
            <a:ext cx="7560945" cy="337820"/>
          </a:xfrm>
          <a:prstGeom prst="rect">
            <a:avLst/>
          </a:prstGeom>
          <a:ln w="12192">
            <a:solidFill>
              <a:srgbClr val="7DC492"/>
            </a:solidFill>
          </a:ln>
        </p:spPr>
        <p:txBody>
          <a:bodyPr vert="horz" wrap="square" lIns="0" tIns="31114" rIns="0" bIns="0" rtlCol="0">
            <a:spAutoFit/>
          </a:bodyPr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20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s =</a:t>
            </a:r>
            <a:r>
              <a:rPr sz="20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"I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am a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string literal!";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0" name="object 19"/>
          <p:cNvSpPr txBox="1"/>
          <p:nvPr/>
        </p:nvSpPr>
        <p:spPr>
          <a:xfrm>
            <a:off x="1414780" y="4342384"/>
            <a:ext cx="7560945" cy="338455"/>
          </a:xfrm>
          <a:prstGeom prst="rect">
            <a:avLst/>
          </a:prstGeom>
          <a:ln w="12192">
            <a:solidFill>
              <a:srgbClr val="7DC492"/>
            </a:solidFill>
          </a:ln>
        </p:spPr>
        <p:txBody>
          <a:bodyPr vert="horz" wrap="square" lIns="0" tIns="31115" rIns="0" bIns="0" rtlCol="0">
            <a:spAutoFit/>
          </a:bodyPr>
          <a:p>
            <a:pPr marL="90805">
              <a:lnSpc>
                <a:spcPct val="100000"/>
              </a:lnSpc>
              <a:spcBef>
                <a:spcPts val="245"/>
              </a:spcBef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20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s2</a:t>
            </a:r>
            <a:r>
              <a:rPr sz="20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20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s;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4" name="object 23"/>
          <p:cNvSpPr txBox="1"/>
          <p:nvPr/>
        </p:nvSpPr>
        <p:spPr>
          <a:xfrm>
            <a:off x="1414780" y="5558536"/>
            <a:ext cx="7560945" cy="33909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wrap="square" lIns="0" tIns="32384" rIns="0" bIns="0" rtlCol="0">
            <a:spAutoFit/>
          </a:bodyPr>
          <a:p>
            <a:pPr marL="90805">
              <a:lnSpc>
                <a:spcPct val="100000"/>
              </a:lnSpc>
              <a:spcBef>
                <a:spcPts val="255"/>
              </a:spcBef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20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s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20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42.ToString();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455168" y="496824"/>
            <a:ext cx="766318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000000"/>
                </a:solidFill>
              </a:rPr>
              <a:t>Reading</a:t>
            </a:r>
            <a:r>
              <a:rPr sz="3600" b="1" spc="-25" dirty="0">
                <a:solidFill>
                  <a:srgbClr val="000000"/>
                </a:solidFill>
              </a:rPr>
              <a:t> </a:t>
            </a:r>
            <a:r>
              <a:rPr sz="3600" b="1" dirty="0">
                <a:solidFill>
                  <a:srgbClr val="000000"/>
                </a:solidFill>
              </a:rPr>
              <a:t>and</a:t>
            </a:r>
            <a:r>
              <a:rPr sz="3600" b="1" spc="-15" dirty="0">
                <a:solidFill>
                  <a:srgbClr val="000000"/>
                </a:solidFill>
              </a:rPr>
              <a:t> </a:t>
            </a:r>
            <a:r>
              <a:rPr sz="3600" b="1" spc="-10" dirty="0">
                <a:solidFill>
                  <a:srgbClr val="000000"/>
                </a:solidFill>
              </a:rPr>
              <a:t>Printing</a:t>
            </a:r>
            <a:r>
              <a:rPr sz="3600" b="1" spc="-15" dirty="0">
                <a:solidFill>
                  <a:srgbClr val="000000"/>
                </a:solidFill>
              </a:rPr>
              <a:t> </a:t>
            </a:r>
            <a:r>
              <a:rPr sz="3600" b="1" spc="-25" dirty="0">
                <a:solidFill>
                  <a:srgbClr val="000000"/>
                </a:solidFill>
              </a:rPr>
              <a:t>Strings</a:t>
            </a:r>
            <a:endParaRPr sz="3600" b="1" spc="-25" dirty="0">
              <a:solidFill>
                <a:srgbClr val="000000"/>
              </a:solidFill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683768" y="1306480"/>
            <a:ext cx="5370195" cy="95758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p>
            <a:pPr marL="183515" marR="5080" indent="-183515" algn="r">
              <a:lnSpc>
                <a:spcPct val="100000"/>
              </a:lnSpc>
              <a:spcBef>
                <a:spcPts val="685"/>
              </a:spcBef>
              <a:buClr>
                <a:srgbClr val="252525"/>
              </a:buClr>
              <a:buFont typeface="Microsoft Sans Serif" panose="020B0604020202020204"/>
              <a:buChar char="◦"/>
              <a:tabLst>
                <a:tab pos="183515" algn="l"/>
              </a:tabLst>
            </a:pPr>
            <a:r>
              <a:rPr sz="2800" spc="-15" dirty="0">
                <a:latin typeface="Segoe UI" panose="020B0502040204020203"/>
                <a:cs typeface="Segoe UI" panose="020B0502040204020203"/>
              </a:rPr>
              <a:t>Reading</a:t>
            </a:r>
            <a:r>
              <a:rPr sz="2800" spc="10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10" dirty="0">
                <a:latin typeface="Segoe UI" panose="020B0502040204020203"/>
                <a:cs typeface="Segoe UI" panose="020B0502040204020203"/>
              </a:rPr>
              <a:t>strings</a:t>
            </a:r>
            <a:r>
              <a:rPr sz="2800" spc="15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15" dirty="0">
                <a:latin typeface="Segoe UI" panose="020B0502040204020203"/>
                <a:cs typeface="Segoe UI" panose="020B0502040204020203"/>
              </a:rPr>
              <a:t>from</a:t>
            </a:r>
            <a:r>
              <a:rPr sz="2800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5" dirty="0">
                <a:latin typeface="Segoe UI" panose="020B0502040204020203"/>
                <a:cs typeface="Segoe UI" panose="020B0502040204020203"/>
              </a:rPr>
              <a:t>the</a:t>
            </a:r>
            <a:r>
              <a:rPr sz="2800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5" dirty="0">
                <a:latin typeface="Segoe UI" panose="020B0502040204020203"/>
                <a:cs typeface="Segoe UI" panose="020B0502040204020203"/>
              </a:rPr>
              <a:t>console</a:t>
            </a:r>
            <a:endParaRPr sz="2800">
              <a:latin typeface="Segoe UI" panose="020B0502040204020203"/>
              <a:cs typeface="Segoe UI" panose="020B0502040204020203"/>
            </a:endParaRPr>
          </a:p>
          <a:p>
            <a:pPr marL="182880" marR="104140" lvl="1" indent="-182880" algn="r">
              <a:lnSpc>
                <a:spcPct val="100000"/>
              </a:lnSpc>
              <a:spcBef>
                <a:spcPts val="510"/>
              </a:spcBef>
              <a:buClr>
                <a:srgbClr val="252525"/>
              </a:buClr>
              <a:buFont typeface="Microsoft Sans Serif" panose="020B0604020202020204"/>
              <a:buChar char="◦"/>
              <a:tabLst>
                <a:tab pos="182880" algn="l"/>
              </a:tabLst>
            </a:pPr>
            <a:r>
              <a:rPr sz="2400" spc="-5" dirty="0">
                <a:latin typeface="Segoe UI" panose="020B0502040204020203"/>
                <a:cs typeface="Segoe UI" panose="020B0502040204020203"/>
              </a:rPr>
              <a:t>Use</a:t>
            </a:r>
            <a:r>
              <a:rPr sz="2400" spc="-30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dirty="0">
                <a:latin typeface="Segoe UI" panose="020B0502040204020203"/>
                <a:cs typeface="Segoe UI" panose="020B0502040204020203"/>
              </a:rPr>
              <a:t>the</a:t>
            </a:r>
            <a:r>
              <a:rPr sz="24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spc="-5" dirty="0">
                <a:latin typeface="Segoe UI" panose="020B0502040204020203"/>
                <a:cs typeface="Segoe UI" panose="020B0502040204020203"/>
              </a:rPr>
              <a:t>method</a:t>
            </a:r>
            <a:r>
              <a:rPr sz="24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spc="-5" dirty="0">
                <a:latin typeface="Segoe UI" panose="020B0502040204020203"/>
                <a:cs typeface="Segoe UI" panose="020B0502040204020203"/>
              </a:rPr>
              <a:t>Console.ReadLine()</a:t>
            </a:r>
            <a:endParaRPr sz="24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1032255" y="2679700"/>
            <a:ext cx="7550150" cy="401320"/>
          </a:xfrm>
          <a:prstGeom prst="rect">
            <a:avLst/>
          </a:prstGeom>
          <a:ln w="12192">
            <a:solidFill>
              <a:srgbClr val="7DC492"/>
            </a:solidFill>
          </a:ln>
        </p:spPr>
        <p:txBody>
          <a:bodyPr vert="horz" wrap="square" lIns="0" tIns="39370" rIns="0" bIns="0" rtlCol="0">
            <a:spAutoFit/>
          </a:bodyPr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2000" b="1" dirty="0">
                <a:latin typeface="Segoe UI" panose="020B0502040204020203"/>
                <a:cs typeface="Segoe UI" panose="020B0502040204020203"/>
              </a:rPr>
              <a:t>string</a:t>
            </a:r>
            <a:r>
              <a:rPr sz="2000" b="1" spc="-30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b="1" dirty="0">
                <a:latin typeface="Segoe UI" panose="020B0502040204020203"/>
                <a:cs typeface="Segoe UI" panose="020B0502040204020203"/>
              </a:rPr>
              <a:t>s</a:t>
            </a:r>
            <a:r>
              <a:rPr sz="2000" b="1" spc="-40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b="1" dirty="0">
                <a:latin typeface="Segoe UI" panose="020B0502040204020203"/>
                <a:cs typeface="Segoe UI" panose="020B0502040204020203"/>
              </a:rPr>
              <a:t>=</a:t>
            </a:r>
            <a:r>
              <a:rPr sz="2000" b="1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b="1" spc="-5" dirty="0">
                <a:latin typeface="Segoe UI" panose="020B0502040204020203"/>
                <a:cs typeface="Segoe UI" panose="020B0502040204020203"/>
              </a:rPr>
              <a:t>Console.ReadLine();</a:t>
            </a:r>
            <a:endParaRPr sz="20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17" name="object 15"/>
          <p:cNvSpPr txBox="1"/>
          <p:nvPr/>
        </p:nvSpPr>
        <p:spPr>
          <a:xfrm>
            <a:off x="1141222" y="4636313"/>
            <a:ext cx="5405120" cy="144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>
              <a:lnSpc>
                <a:spcPct val="117000"/>
              </a:lnSpc>
              <a:spcBef>
                <a:spcPts val="100"/>
              </a:spcBef>
            </a:pPr>
            <a:r>
              <a:rPr sz="2000" b="1" spc="-5" dirty="0">
                <a:latin typeface="Segoe UI" panose="020B0502040204020203"/>
                <a:cs typeface="Segoe UI" panose="020B0502040204020203"/>
              </a:rPr>
              <a:t>Console.Write("Please</a:t>
            </a:r>
            <a:r>
              <a:rPr sz="2000" b="1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b="1" spc="-5" dirty="0">
                <a:latin typeface="Segoe UI" panose="020B0502040204020203"/>
                <a:cs typeface="Segoe UI" panose="020B0502040204020203"/>
              </a:rPr>
              <a:t>enter</a:t>
            </a:r>
            <a:r>
              <a:rPr sz="2000" b="1" spc="10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b="1" spc="-10" dirty="0">
                <a:latin typeface="Segoe UI" panose="020B0502040204020203"/>
                <a:cs typeface="Segoe UI" panose="020B0502040204020203"/>
              </a:rPr>
              <a:t>your</a:t>
            </a:r>
            <a:r>
              <a:rPr sz="2000" b="1" dirty="0">
                <a:latin typeface="Segoe UI" panose="020B0502040204020203"/>
                <a:cs typeface="Segoe UI" panose="020B0502040204020203"/>
              </a:rPr>
              <a:t> name: </a:t>
            </a:r>
            <a:r>
              <a:rPr sz="2000" b="1" spc="-10" dirty="0">
                <a:latin typeface="Segoe UI" panose="020B0502040204020203"/>
                <a:cs typeface="Segoe UI" panose="020B0502040204020203"/>
              </a:rPr>
              <a:t>"); </a:t>
            </a:r>
            <a:r>
              <a:rPr sz="2000" b="1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b="1" dirty="0">
                <a:latin typeface="Segoe UI" panose="020B0502040204020203"/>
                <a:cs typeface="Segoe UI" panose="020B0502040204020203"/>
              </a:rPr>
              <a:t>string name = </a:t>
            </a:r>
            <a:r>
              <a:rPr sz="2000" b="1" spc="-5" dirty="0">
                <a:latin typeface="Segoe UI" panose="020B0502040204020203"/>
                <a:cs typeface="Segoe UI" panose="020B0502040204020203"/>
              </a:rPr>
              <a:t>Console.ReadLine(); </a:t>
            </a:r>
            <a:r>
              <a:rPr sz="2000" b="1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b="1" spc="-5" dirty="0">
                <a:latin typeface="Segoe UI" panose="020B0502040204020203"/>
                <a:cs typeface="Segoe UI" panose="020B0502040204020203"/>
              </a:rPr>
              <a:t>Console.Write("Hello, </a:t>
            </a:r>
            <a:r>
              <a:rPr sz="2000" b="1" dirty="0">
                <a:latin typeface="Segoe UI" panose="020B0502040204020203"/>
                <a:cs typeface="Segoe UI" panose="020B0502040204020203"/>
              </a:rPr>
              <a:t>{0}! </a:t>
            </a:r>
            <a:r>
              <a:rPr sz="2000" b="1" spc="-5" dirty="0">
                <a:latin typeface="Segoe UI" panose="020B0502040204020203"/>
                <a:cs typeface="Segoe UI" panose="020B0502040204020203"/>
              </a:rPr>
              <a:t>", </a:t>
            </a:r>
            <a:r>
              <a:rPr sz="2000" b="1" dirty="0">
                <a:latin typeface="Segoe UI" panose="020B0502040204020203"/>
                <a:cs typeface="Segoe UI" panose="020B0502040204020203"/>
              </a:rPr>
              <a:t>name); </a:t>
            </a:r>
            <a:r>
              <a:rPr sz="2000" b="1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b="1" spc="-5" dirty="0">
                <a:latin typeface="Segoe UI" panose="020B0502040204020203"/>
                <a:cs typeface="Segoe UI" panose="020B0502040204020203"/>
              </a:rPr>
              <a:t>Console.WriteLine("Welcome</a:t>
            </a:r>
            <a:r>
              <a:rPr sz="2000" b="1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b="1" spc="-10" dirty="0">
                <a:latin typeface="Segoe UI" panose="020B0502040204020203"/>
                <a:cs typeface="Segoe UI" panose="020B0502040204020203"/>
              </a:rPr>
              <a:t>to</a:t>
            </a:r>
            <a:r>
              <a:rPr sz="2000" b="1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b="1" spc="-5" dirty="0">
                <a:latin typeface="Segoe UI" panose="020B0502040204020203"/>
                <a:cs typeface="Segoe UI" panose="020B0502040204020203"/>
              </a:rPr>
              <a:t>our</a:t>
            </a:r>
            <a:r>
              <a:rPr sz="2000" b="1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b="1" dirty="0">
                <a:latin typeface="Segoe UI" panose="020B0502040204020203"/>
                <a:cs typeface="Segoe UI" panose="020B0502040204020203"/>
              </a:rPr>
              <a:t>party!");</a:t>
            </a:r>
            <a:endParaRPr sz="20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18" name="object 16"/>
          <p:cNvSpPr txBox="1"/>
          <p:nvPr/>
        </p:nvSpPr>
        <p:spPr>
          <a:xfrm>
            <a:off x="969670" y="3080529"/>
            <a:ext cx="7250430" cy="126873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3200" dirty="0">
                <a:latin typeface="Segoe UI" panose="020B0502040204020203"/>
                <a:cs typeface="Segoe UI" panose="020B0502040204020203"/>
              </a:rPr>
              <a:t>Printing</a:t>
            </a:r>
            <a:r>
              <a:rPr sz="3200" spc="-40" dirty="0">
                <a:latin typeface="Segoe UI" panose="020B0502040204020203"/>
                <a:cs typeface="Segoe UI" panose="020B0502040204020203"/>
              </a:rPr>
              <a:t> </a:t>
            </a:r>
            <a:r>
              <a:rPr sz="3200" spc="-5" dirty="0">
                <a:latin typeface="Segoe UI" panose="020B0502040204020203"/>
                <a:cs typeface="Segoe UI" panose="020B0502040204020203"/>
              </a:rPr>
              <a:t>strings</a:t>
            </a:r>
            <a:r>
              <a:rPr sz="3200" spc="-15" dirty="0">
                <a:latin typeface="Segoe UI" panose="020B0502040204020203"/>
                <a:cs typeface="Segoe UI" panose="020B0502040204020203"/>
              </a:rPr>
              <a:t> to </a:t>
            </a:r>
            <a:r>
              <a:rPr sz="3200" dirty="0">
                <a:latin typeface="Segoe UI" panose="020B0502040204020203"/>
                <a:cs typeface="Segoe UI" panose="020B0502040204020203"/>
              </a:rPr>
              <a:t>the</a:t>
            </a:r>
            <a:r>
              <a:rPr sz="3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3200" dirty="0">
                <a:latin typeface="Segoe UI" panose="020B0502040204020203"/>
                <a:cs typeface="Segoe UI" panose="020B0502040204020203"/>
              </a:rPr>
              <a:t>console</a:t>
            </a:r>
            <a:endParaRPr sz="3200">
              <a:latin typeface="Segoe UI" panose="020B0502040204020203"/>
              <a:cs typeface="Segoe UI" panose="020B0502040204020203"/>
            </a:endParaRPr>
          </a:p>
          <a:p>
            <a:pPr marL="469265">
              <a:lnSpc>
                <a:spcPct val="100000"/>
              </a:lnSpc>
              <a:spcBef>
                <a:spcPts val="1135"/>
              </a:spcBef>
            </a:pPr>
            <a:r>
              <a:rPr sz="3000" spc="-5" dirty="0">
                <a:latin typeface="Segoe UI" panose="020B0502040204020203"/>
                <a:cs typeface="Segoe UI" panose="020B0502040204020203"/>
              </a:rPr>
              <a:t>Use</a:t>
            </a:r>
            <a:r>
              <a:rPr sz="30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3000" dirty="0">
                <a:latin typeface="Segoe UI" panose="020B0502040204020203"/>
                <a:cs typeface="Segoe UI" panose="020B0502040204020203"/>
              </a:rPr>
              <a:t>the</a:t>
            </a:r>
            <a:r>
              <a:rPr sz="3000" spc="-5" dirty="0">
                <a:latin typeface="Segoe UI" panose="020B0502040204020203"/>
                <a:cs typeface="Segoe UI" panose="020B0502040204020203"/>
              </a:rPr>
              <a:t> methods</a:t>
            </a:r>
            <a:r>
              <a:rPr sz="3000" spc="10" dirty="0">
                <a:latin typeface="Segoe UI" panose="020B0502040204020203"/>
                <a:cs typeface="Segoe UI" panose="020B0502040204020203"/>
              </a:rPr>
              <a:t> </a:t>
            </a:r>
            <a:r>
              <a:rPr sz="3000" spc="-5" dirty="0">
                <a:latin typeface="Segoe UI" panose="020B0502040204020203"/>
                <a:cs typeface="Segoe UI" panose="020B0502040204020203"/>
              </a:rPr>
              <a:t>Write()</a:t>
            </a:r>
            <a:r>
              <a:rPr sz="3000" spc="-50" dirty="0">
                <a:latin typeface="Segoe UI" panose="020B0502040204020203"/>
                <a:cs typeface="Segoe UI" panose="020B0502040204020203"/>
              </a:rPr>
              <a:t> </a:t>
            </a:r>
            <a:r>
              <a:rPr sz="3000" spc="-5" dirty="0">
                <a:latin typeface="Segoe UI" panose="020B0502040204020203"/>
                <a:cs typeface="Segoe UI" panose="020B0502040204020203"/>
              </a:rPr>
              <a:t>and</a:t>
            </a:r>
            <a:r>
              <a:rPr sz="3000" spc="20" dirty="0">
                <a:latin typeface="Segoe UI" panose="020B0502040204020203"/>
                <a:cs typeface="Segoe UI" panose="020B0502040204020203"/>
              </a:rPr>
              <a:t> </a:t>
            </a:r>
            <a:r>
              <a:rPr sz="3000" spc="-5" dirty="0">
                <a:latin typeface="Segoe UI" panose="020B0502040204020203"/>
                <a:cs typeface="Segoe UI" panose="020B0502040204020203"/>
              </a:rPr>
              <a:t>WriteLine()</a:t>
            </a:r>
            <a:endParaRPr sz="3000">
              <a:latin typeface="Segoe UI" panose="020B0502040204020203"/>
              <a:cs typeface="Segoe UI" panose="020B0502040204020203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object 10"/>
          <p:cNvSpPr txBox="1"/>
          <p:nvPr/>
        </p:nvSpPr>
        <p:spPr>
          <a:xfrm>
            <a:off x="455295" y="1623695"/>
            <a:ext cx="6911340" cy="44011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87630" rIns="0" bIns="0" rtlCol="0">
            <a:spAutoFit/>
          </a:bodyPr>
          <a:p>
            <a:pPr marL="355600" indent="-342900">
              <a:lnSpc>
                <a:spcPct val="100000"/>
              </a:lnSpc>
              <a:spcBef>
                <a:spcPts val="69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sz="2000" spc="-5" dirty="0">
                <a:latin typeface="Segoe UI" panose="020B0502040204020203"/>
                <a:cs typeface="Segoe UI" panose="020B0502040204020203"/>
              </a:rPr>
              <a:t>A</a:t>
            </a:r>
            <a:r>
              <a:rPr sz="2000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5" dirty="0">
                <a:latin typeface="Segoe UI" panose="020B0502040204020203"/>
                <a:cs typeface="Segoe UI" panose="020B0502040204020203"/>
              </a:rPr>
              <a:t>number</a:t>
            </a:r>
            <a:r>
              <a:rPr sz="2000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25" dirty="0">
                <a:latin typeface="Segoe UI" panose="020B0502040204020203"/>
                <a:cs typeface="Segoe UI" panose="020B0502040204020203"/>
              </a:rPr>
              <a:t>of</a:t>
            </a:r>
            <a:r>
              <a:rPr sz="20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5" dirty="0">
                <a:latin typeface="Segoe UI" panose="020B0502040204020203"/>
                <a:cs typeface="Segoe UI" panose="020B0502040204020203"/>
              </a:rPr>
              <a:t>ways</a:t>
            </a:r>
            <a:r>
              <a:rPr sz="2000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5" dirty="0">
                <a:latin typeface="Segoe UI" panose="020B0502040204020203"/>
                <a:cs typeface="Segoe UI" panose="020B0502040204020203"/>
              </a:rPr>
              <a:t>exist</a:t>
            </a:r>
            <a:r>
              <a:rPr sz="2000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15" dirty="0">
                <a:latin typeface="Segoe UI" panose="020B0502040204020203"/>
                <a:cs typeface="Segoe UI" panose="020B0502040204020203"/>
              </a:rPr>
              <a:t>to</a:t>
            </a:r>
            <a:r>
              <a:rPr sz="2000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15" dirty="0">
                <a:latin typeface="Segoe UI" panose="020B0502040204020203"/>
                <a:cs typeface="Segoe UI" panose="020B0502040204020203"/>
              </a:rPr>
              <a:t>compare</a:t>
            </a:r>
            <a:r>
              <a:rPr sz="2000" spc="-10" dirty="0">
                <a:latin typeface="Segoe UI" panose="020B0502040204020203"/>
                <a:cs typeface="Segoe UI" panose="020B0502040204020203"/>
              </a:rPr>
              <a:t> two</a:t>
            </a:r>
            <a:r>
              <a:rPr sz="2000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10" dirty="0">
                <a:latin typeface="Segoe UI" panose="020B0502040204020203"/>
                <a:cs typeface="Segoe UI" panose="020B0502040204020203"/>
              </a:rPr>
              <a:t>strings:</a:t>
            </a:r>
            <a:endParaRPr sz="2000">
              <a:latin typeface="Segoe UI" panose="020B0502040204020203"/>
              <a:cs typeface="Segoe UI" panose="020B0502040204020203"/>
            </a:endParaRPr>
          </a:p>
          <a:p>
            <a:pPr marL="628650" lvl="1" indent="-342900">
              <a:lnSpc>
                <a:spcPct val="100000"/>
              </a:lnSpc>
              <a:spcBef>
                <a:spcPts val="51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000" dirty="0">
                <a:latin typeface="Segoe UI" panose="020B0502040204020203"/>
                <a:cs typeface="Segoe UI" panose="020B0502040204020203"/>
              </a:rPr>
              <a:t>Dictionary-based</a:t>
            </a:r>
            <a:r>
              <a:rPr sz="2000" spc="30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5" dirty="0">
                <a:latin typeface="Segoe UI" panose="020B0502040204020203"/>
                <a:cs typeface="Segoe UI" panose="020B0502040204020203"/>
              </a:rPr>
              <a:t>string</a:t>
            </a:r>
            <a:r>
              <a:rPr sz="2000" spc="-10" dirty="0">
                <a:latin typeface="Segoe UI" panose="020B0502040204020203"/>
                <a:cs typeface="Segoe UI" panose="020B0502040204020203"/>
              </a:rPr>
              <a:t> comparison</a:t>
            </a:r>
            <a:endParaRPr sz="2000">
              <a:latin typeface="Segoe UI" panose="020B0502040204020203"/>
              <a:cs typeface="Segoe UI" panose="020B0502040204020203"/>
            </a:endParaRPr>
          </a:p>
          <a:p>
            <a:pPr marL="903605" lvl="2" indent="-342900">
              <a:lnSpc>
                <a:spcPct val="100000"/>
              </a:lnSpc>
              <a:spcBef>
                <a:spcPts val="52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744855" algn="l"/>
              </a:tabLst>
            </a:pPr>
            <a:r>
              <a:rPr sz="2000" spc="-5" dirty="0">
                <a:latin typeface="Segoe UI" panose="020B0502040204020203"/>
                <a:cs typeface="Segoe UI" panose="020B0502040204020203"/>
              </a:rPr>
              <a:t>Case-insensitive</a:t>
            </a:r>
            <a:endParaRPr sz="2000">
              <a:latin typeface="Segoe UI" panose="020B0502040204020203"/>
              <a:cs typeface="Segoe UI" panose="020B0502040204020203"/>
            </a:endParaRPr>
          </a:p>
          <a:p>
            <a:pPr marL="1217295">
              <a:lnSpc>
                <a:spcPct val="100000"/>
              </a:lnSpc>
              <a:spcBef>
                <a:spcPts val="1050"/>
              </a:spcBef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int</a:t>
            </a:r>
            <a:r>
              <a:rPr sz="20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result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20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string.Compare(str1,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 str2,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true);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17295">
              <a:lnSpc>
                <a:spcPct val="100000"/>
              </a:lnSpc>
              <a:spcBef>
                <a:spcPts val="120"/>
              </a:spcBef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//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 result ==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0 if</a:t>
            </a:r>
            <a:r>
              <a:rPr sz="20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str1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equals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str2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17295">
              <a:lnSpc>
                <a:spcPct val="100000"/>
              </a:lnSpc>
              <a:spcBef>
                <a:spcPts val="120"/>
              </a:spcBef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//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result</a:t>
            </a:r>
            <a:r>
              <a:rPr sz="20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0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0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 if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str1</a:t>
            </a:r>
            <a:r>
              <a:rPr sz="20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if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before</a:t>
            </a:r>
            <a:r>
              <a:rPr sz="20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str2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17295">
              <a:lnSpc>
                <a:spcPct val="100000"/>
              </a:lnSpc>
              <a:spcBef>
                <a:spcPts val="120"/>
              </a:spcBef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//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 result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&gt;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0 if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 str1</a:t>
            </a:r>
            <a:r>
              <a:rPr sz="20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if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after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str2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2000">
              <a:latin typeface="Consolas" panose="020B0609020204030204"/>
              <a:cs typeface="Consolas" panose="020B0609020204030204"/>
            </a:endParaRPr>
          </a:p>
          <a:p>
            <a:pPr marL="903605" lvl="2" indent="-342900">
              <a:lnSpc>
                <a:spcPct val="100000"/>
              </a:lnSpc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744855" algn="l"/>
              </a:tabLst>
            </a:pPr>
            <a:r>
              <a:rPr sz="2000" spc="-5" dirty="0">
                <a:latin typeface="Segoe UI" panose="020B0502040204020203"/>
                <a:cs typeface="Segoe UI" panose="020B0502040204020203"/>
              </a:rPr>
              <a:t>Case-sensitive</a:t>
            </a:r>
            <a:endParaRPr sz="2000" spc="-5" dirty="0">
              <a:latin typeface="Segoe UI" panose="020B0502040204020203"/>
              <a:cs typeface="Segoe UI" panose="020B0502040204020203"/>
            </a:endParaRPr>
          </a:p>
          <a:p>
            <a:pPr marL="744220" lvl="2" indent="-183515">
              <a:lnSpc>
                <a:spcPct val="100000"/>
              </a:lnSpc>
              <a:buClr>
                <a:srgbClr val="252525"/>
              </a:buClr>
              <a:buFont typeface="Microsoft Sans Serif" panose="020B0604020202020204"/>
              <a:buChar char="◦"/>
              <a:tabLst>
                <a:tab pos="744855" algn="l"/>
              </a:tabLst>
            </a:pPr>
            <a:endParaRPr sz="2000">
              <a:latin typeface="Segoe UI" panose="020B0502040204020203"/>
              <a:cs typeface="Segoe UI" panose="020B0502040204020203"/>
            </a:endParaRPr>
          </a:p>
          <a:p>
            <a:pPr marL="744220" lvl="2" indent="-183515">
              <a:lnSpc>
                <a:spcPct val="100000"/>
              </a:lnSpc>
              <a:buClr>
                <a:srgbClr val="252525"/>
              </a:buClr>
              <a:buFont typeface="Microsoft Sans Serif" panose="020B0604020202020204"/>
              <a:buChar char="◦"/>
              <a:tabLst>
                <a:tab pos="744855" algn="l"/>
              </a:tabLst>
            </a:pPr>
            <a:endParaRPr sz="2000">
              <a:latin typeface="Segoe UI" panose="020B0502040204020203"/>
              <a:cs typeface="Segoe UI" panose="020B0502040204020203"/>
            </a:endParaRPr>
          </a:p>
          <a:p>
            <a:pPr marL="560705" lvl="2" indent="0">
              <a:lnSpc>
                <a:spcPct val="100000"/>
              </a:lnSpc>
              <a:buClr>
                <a:srgbClr val="252525"/>
              </a:buClr>
              <a:buFont typeface="Microsoft Sans Serif" panose="020B0604020202020204"/>
              <a:buNone/>
              <a:tabLst>
                <a:tab pos="744855" algn="l"/>
              </a:tabLst>
            </a:pPr>
            <a:endParaRPr sz="20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16" name="object 14"/>
          <p:cNvSpPr txBox="1"/>
          <p:nvPr/>
        </p:nvSpPr>
        <p:spPr>
          <a:xfrm>
            <a:off x="1005205" y="5180330"/>
            <a:ext cx="6155690" cy="339090"/>
          </a:xfrm>
          <a:prstGeom prst="rect">
            <a:avLst/>
          </a:prstGeom>
          <a:ln w="12192">
            <a:solidFill>
              <a:srgbClr val="7DC492"/>
            </a:solidFill>
          </a:ln>
        </p:spPr>
        <p:txBody>
          <a:bodyPr vert="horz" wrap="square" lIns="0" tIns="32384" rIns="0" bIns="0" rtlCol="0">
            <a:spAutoFit/>
          </a:bodyPr>
          <a:p>
            <a:pPr marL="90805">
              <a:lnSpc>
                <a:spcPct val="100000"/>
              </a:lnSpc>
              <a:spcBef>
                <a:spcPts val="255"/>
              </a:spcBef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string.Compare(str1,</a:t>
            </a:r>
            <a:r>
              <a:rPr sz="20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str2,</a:t>
            </a:r>
            <a:r>
              <a:rPr sz="20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false);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2"/>
          <p:cNvSpPr txBox="1">
            <a:spLocks noGrp="1"/>
          </p:cNvSpPr>
          <p:nvPr>
            <p:ph type="title"/>
          </p:nvPr>
        </p:nvSpPr>
        <p:spPr>
          <a:xfrm>
            <a:off x="455295" y="476885"/>
            <a:ext cx="45078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b="1" spc="-10" dirty="0"/>
              <a:t>Comparing</a:t>
            </a:r>
            <a:r>
              <a:rPr sz="3600" b="1" spc="-60" dirty="0"/>
              <a:t> </a:t>
            </a:r>
            <a:r>
              <a:rPr sz="3600" b="1" spc="-25" dirty="0"/>
              <a:t>Strings</a:t>
            </a:r>
            <a:endParaRPr sz="3600" b="1" spc="-25" dirty="0"/>
          </a:p>
        </p:txBody>
      </p:sp>
      <p:sp>
        <p:nvSpPr>
          <p:cNvPr id="17" name="object 17"/>
          <p:cNvSpPr txBox="1"/>
          <p:nvPr/>
        </p:nvSpPr>
        <p:spPr>
          <a:xfrm>
            <a:off x="7513955" y="1623695"/>
            <a:ext cx="4677410" cy="4183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87630" rIns="0" bIns="0" rtlCol="0">
            <a:spAutoFit/>
          </a:bodyPr>
          <a:p>
            <a:pPr marL="195580" indent="-182880">
              <a:lnSpc>
                <a:spcPct val="100000"/>
              </a:lnSpc>
              <a:spcBef>
                <a:spcPts val="690"/>
              </a:spcBef>
              <a:buClr>
                <a:srgbClr val="252525"/>
              </a:buClr>
              <a:buFont typeface="Microsoft Sans Serif" panose="020B0604020202020204"/>
              <a:buChar char="◦"/>
              <a:tabLst>
                <a:tab pos="195580" algn="l"/>
              </a:tabLst>
            </a:pPr>
            <a:r>
              <a:rPr spc="-5" dirty="0">
                <a:latin typeface="Segoe UI" panose="020B0502040204020203"/>
                <a:cs typeface="Segoe UI" panose="020B0502040204020203"/>
              </a:rPr>
              <a:t>Equality</a:t>
            </a:r>
            <a:r>
              <a:rPr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pc="-5" dirty="0">
                <a:latin typeface="Segoe UI" panose="020B0502040204020203"/>
                <a:cs typeface="Segoe UI" panose="020B0502040204020203"/>
              </a:rPr>
              <a:t>checking</a:t>
            </a:r>
            <a:r>
              <a:rPr spc="-30" dirty="0">
                <a:latin typeface="Segoe UI" panose="020B0502040204020203"/>
                <a:cs typeface="Segoe UI" panose="020B0502040204020203"/>
              </a:rPr>
              <a:t> </a:t>
            </a:r>
            <a:r>
              <a:rPr spc="-5" dirty="0">
                <a:latin typeface="Segoe UI" panose="020B0502040204020203"/>
                <a:cs typeface="Segoe UI" panose="020B0502040204020203"/>
              </a:rPr>
              <a:t>by</a:t>
            </a:r>
            <a:r>
              <a:rPr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pc="-5" dirty="0">
                <a:latin typeface="Segoe UI" panose="020B0502040204020203"/>
                <a:cs typeface="Segoe UI" panose="020B0502040204020203"/>
              </a:rPr>
              <a:t>operator</a:t>
            </a:r>
            <a:r>
              <a:rPr spc="-10" dirty="0">
                <a:latin typeface="Segoe UI" panose="020B0502040204020203"/>
                <a:cs typeface="Segoe UI" panose="020B0502040204020203"/>
              </a:rPr>
              <a:t> ==</a:t>
            </a:r>
            <a:endParaRPr>
              <a:latin typeface="Segoe UI" panose="020B0502040204020203"/>
              <a:cs typeface="Segoe UI" panose="020B0502040204020203"/>
            </a:endParaRPr>
          </a:p>
          <a:p>
            <a:pPr marL="469900" lvl="1" indent="-184150">
              <a:lnSpc>
                <a:spcPct val="100000"/>
              </a:lnSpc>
              <a:spcBef>
                <a:spcPts val="510"/>
              </a:spcBef>
              <a:buClr>
                <a:srgbClr val="252525"/>
              </a:buClr>
              <a:buFont typeface="Microsoft Sans Serif" panose="020B0604020202020204"/>
              <a:buChar char="◦"/>
              <a:tabLst>
                <a:tab pos="469900" algn="l"/>
              </a:tabLst>
            </a:pPr>
            <a:r>
              <a:rPr spc="-5" dirty="0">
                <a:latin typeface="Segoe UI" panose="020B0502040204020203"/>
                <a:cs typeface="Segoe UI" panose="020B0502040204020203"/>
              </a:rPr>
              <a:t>Performs</a:t>
            </a:r>
            <a:r>
              <a:rPr spc="-40" dirty="0">
                <a:latin typeface="Segoe UI" panose="020B0502040204020203"/>
                <a:cs typeface="Segoe UI" panose="020B0502040204020203"/>
              </a:rPr>
              <a:t> </a:t>
            </a:r>
            <a:r>
              <a:rPr spc="-5" dirty="0">
                <a:latin typeface="Segoe UI" panose="020B0502040204020203"/>
                <a:cs typeface="Segoe UI" panose="020B0502040204020203"/>
              </a:rPr>
              <a:t>case-sensitive</a:t>
            </a:r>
            <a:r>
              <a:rPr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pc="-15" dirty="0">
                <a:latin typeface="Segoe UI" panose="020B0502040204020203"/>
                <a:cs typeface="Segoe UI" panose="020B0502040204020203"/>
              </a:rPr>
              <a:t>compare</a:t>
            </a:r>
            <a:endParaRPr>
              <a:latin typeface="Segoe UI" panose="020B0502040204020203"/>
              <a:cs typeface="Segoe UI" panose="020B0502040204020203"/>
            </a:endParaRPr>
          </a:p>
          <a:p>
            <a:pPr marL="469900">
              <a:lnSpc>
                <a:spcPct val="100000"/>
              </a:lnSpc>
              <a:spcBef>
                <a:spcPts val="1720"/>
              </a:spcBef>
            </a:pPr>
            <a:r>
              <a:rPr b="1" dirty="0">
                <a:latin typeface="Consolas" panose="020B0609020204030204"/>
                <a:cs typeface="Consolas" panose="020B0609020204030204"/>
              </a:rPr>
              <a:t>if</a:t>
            </a:r>
            <a:r>
              <a:rPr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(str1</a:t>
            </a:r>
            <a:r>
              <a:rPr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==</a:t>
            </a:r>
            <a:r>
              <a:rPr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b="1" dirty="0">
                <a:latin typeface="Consolas" panose="020B0609020204030204"/>
                <a:cs typeface="Consolas" panose="020B0609020204030204"/>
              </a:rPr>
              <a:t>str2)</a:t>
            </a:r>
            <a:endParaRPr>
              <a:latin typeface="Consolas" panose="020B0609020204030204"/>
              <a:cs typeface="Consolas" panose="020B0609020204030204"/>
            </a:endParaRPr>
          </a:p>
          <a:p>
            <a:pPr marL="469900">
              <a:lnSpc>
                <a:spcPct val="100000"/>
              </a:lnSpc>
            </a:pPr>
            <a:r>
              <a:rPr b="1" dirty="0">
                <a:latin typeface="Consolas" panose="020B0609020204030204"/>
                <a:cs typeface="Consolas" panose="020B0609020204030204"/>
              </a:rPr>
              <a:t>{</a:t>
            </a:r>
            <a:endParaRPr>
              <a:latin typeface="Consolas" panose="020B0609020204030204"/>
              <a:cs typeface="Consolas" panose="020B0609020204030204"/>
            </a:endParaRPr>
          </a:p>
          <a:p>
            <a:pPr marL="1029335">
              <a:lnSpc>
                <a:spcPct val="100000"/>
              </a:lnSpc>
            </a:pPr>
            <a:r>
              <a:rPr b="1" dirty="0">
                <a:latin typeface="Consolas" panose="020B0609020204030204"/>
                <a:cs typeface="Consolas" panose="020B0609020204030204"/>
              </a:rPr>
              <a:t>…</a:t>
            </a:r>
            <a:endParaRPr>
              <a:latin typeface="Consolas" panose="020B0609020204030204"/>
              <a:cs typeface="Consolas" panose="020B0609020204030204"/>
            </a:endParaRPr>
          </a:p>
          <a:p>
            <a:pPr marL="469900">
              <a:lnSpc>
                <a:spcPct val="100000"/>
              </a:lnSpc>
            </a:pPr>
            <a:r>
              <a:rPr b="1" dirty="0">
                <a:latin typeface="Consolas" panose="020B0609020204030204"/>
                <a:cs typeface="Consolas" panose="020B0609020204030204"/>
              </a:rPr>
              <a:t>}</a:t>
            </a:r>
            <a:endParaRPr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>
              <a:latin typeface="Consolas" panose="020B0609020204030204"/>
              <a:cs typeface="Consolas" panose="020B0609020204030204"/>
            </a:endParaRPr>
          </a:p>
          <a:p>
            <a:pPr marL="195580" indent="-182880">
              <a:lnSpc>
                <a:spcPct val="100000"/>
              </a:lnSpc>
              <a:buClr>
                <a:srgbClr val="252525"/>
              </a:buClr>
              <a:buFont typeface="Microsoft Sans Serif" panose="020B0604020202020204"/>
              <a:buChar char="◦"/>
              <a:tabLst>
                <a:tab pos="195580" algn="l"/>
              </a:tabLst>
            </a:pPr>
            <a:r>
              <a:rPr spc="-10" dirty="0">
                <a:latin typeface="Segoe UI" panose="020B0502040204020203"/>
                <a:cs typeface="Segoe UI" panose="020B0502040204020203"/>
              </a:rPr>
              <a:t>Using</a:t>
            </a:r>
            <a:r>
              <a:rPr dirty="0">
                <a:latin typeface="Segoe UI" panose="020B0502040204020203"/>
                <a:cs typeface="Segoe UI" panose="020B0502040204020203"/>
              </a:rPr>
              <a:t> </a:t>
            </a:r>
            <a:r>
              <a:rPr spc="-5" dirty="0">
                <a:latin typeface="Segoe UI" panose="020B0502040204020203"/>
                <a:cs typeface="Segoe UI" panose="020B0502040204020203"/>
              </a:rPr>
              <a:t>the</a:t>
            </a:r>
            <a:r>
              <a:rPr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pc="-5" dirty="0">
                <a:latin typeface="Segoe UI" panose="020B0502040204020203"/>
                <a:cs typeface="Segoe UI" panose="020B0502040204020203"/>
              </a:rPr>
              <a:t>case-sensitive</a:t>
            </a:r>
            <a:r>
              <a:rPr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pc="-5" dirty="0">
                <a:latin typeface="Segoe UI" panose="020B0502040204020203"/>
                <a:cs typeface="Segoe UI" panose="020B0502040204020203"/>
              </a:rPr>
              <a:t>Equals()</a:t>
            </a:r>
            <a:r>
              <a:rPr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dirty="0">
                <a:latin typeface="Segoe UI" panose="020B0502040204020203"/>
                <a:cs typeface="Segoe UI" panose="020B0502040204020203"/>
              </a:rPr>
              <a:t>method</a:t>
            </a:r>
            <a:endParaRPr>
              <a:latin typeface="Segoe UI" panose="020B0502040204020203"/>
              <a:cs typeface="Segoe UI" panose="020B0502040204020203"/>
            </a:endParaRPr>
          </a:p>
          <a:p>
            <a:pPr marL="469900" lvl="1" indent="-184150">
              <a:lnSpc>
                <a:spcPct val="100000"/>
              </a:lnSpc>
              <a:spcBef>
                <a:spcPts val="510"/>
              </a:spcBef>
              <a:buClr>
                <a:srgbClr val="252525"/>
              </a:buClr>
              <a:buFont typeface="Microsoft Sans Serif" panose="020B0604020202020204"/>
              <a:buChar char="◦"/>
              <a:tabLst>
                <a:tab pos="469900" algn="l"/>
              </a:tabLst>
            </a:pPr>
            <a:r>
              <a:rPr spc="-5" dirty="0">
                <a:latin typeface="Segoe UI" panose="020B0502040204020203"/>
                <a:cs typeface="Segoe UI" panose="020B0502040204020203"/>
              </a:rPr>
              <a:t>Same</a:t>
            </a:r>
            <a:r>
              <a:rPr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dirty="0">
                <a:latin typeface="Segoe UI" panose="020B0502040204020203"/>
                <a:cs typeface="Segoe UI" panose="020B0502040204020203"/>
              </a:rPr>
              <a:t>effect</a:t>
            </a:r>
            <a:r>
              <a:rPr spc="-30" dirty="0">
                <a:latin typeface="Segoe UI" panose="020B0502040204020203"/>
                <a:cs typeface="Segoe UI" panose="020B0502040204020203"/>
              </a:rPr>
              <a:t> </a:t>
            </a:r>
            <a:r>
              <a:rPr spc="-20" dirty="0">
                <a:latin typeface="Segoe UI" panose="020B0502040204020203"/>
                <a:cs typeface="Segoe UI" panose="020B0502040204020203"/>
              </a:rPr>
              <a:t>like</a:t>
            </a:r>
            <a:r>
              <a:rPr spc="5" dirty="0">
                <a:latin typeface="Segoe UI" panose="020B0502040204020203"/>
                <a:cs typeface="Segoe UI" panose="020B0502040204020203"/>
              </a:rPr>
              <a:t> </a:t>
            </a:r>
            <a:r>
              <a:rPr dirty="0">
                <a:latin typeface="Segoe UI" panose="020B0502040204020203"/>
                <a:cs typeface="Segoe UI" panose="020B0502040204020203"/>
              </a:rPr>
              <a:t>the</a:t>
            </a:r>
            <a:r>
              <a:rPr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pc="-5" dirty="0">
                <a:latin typeface="Segoe UI" panose="020B0502040204020203"/>
                <a:cs typeface="Segoe UI" panose="020B0502040204020203"/>
              </a:rPr>
              <a:t>operator</a:t>
            </a:r>
            <a:r>
              <a:rPr dirty="0">
                <a:latin typeface="Segoe UI" panose="020B0502040204020203"/>
                <a:cs typeface="Segoe UI" panose="020B0502040204020203"/>
              </a:rPr>
              <a:t> </a:t>
            </a:r>
            <a:r>
              <a:rPr spc="-5" dirty="0">
                <a:latin typeface="Segoe UI" panose="020B0502040204020203"/>
                <a:cs typeface="Segoe UI" panose="020B0502040204020203"/>
              </a:rPr>
              <a:t>==</a:t>
            </a:r>
            <a:endParaRPr>
              <a:latin typeface="Segoe UI" panose="020B0502040204020203"/>
              <a:cs typeface="Segoe UI" panose="020B0502040204020203"/>
            </a:endParaRPr>
          </a:p>
          <a:p>
            <a:pPr marL="469900">
              <a:lnSpc>
                <a:spcPct val="100000"/>
              </a:lnSpc>
              <a:spcBef>
                <a:spcPts val="1085"/>
              </a:spcBef>
            </a:pPr>
            <a:r>
              <a:rPr b="1" dirty="0">
                <a:latin typeface="Consolas" panose="020B0609020204030204"/>
                <a:cs typeface="Consolas" panose="020B0609020204030204"/>
              </a:rPr>
              <a:t>if</a:t>
            </a:r>
            <a:r>
              <a:rPr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(str1.Equals(str2))</a:t>
            </a:r>
            <a:endParaRPr>
              <a:latin typeface="Consolas" panose="020B0609020204030204"/>
              <a:cs typeface="Consolas" panose="020B0609020204030204"/>
            </a:endParaRPr>
          </a:p>
          <a:p>
            <a:pPr marL="469900">
              <a:lnSpc>
                <a:spcPct val="100000"/>
              </a:lnSpc>
            </a:pPr>
            <a:r>
              <a:rPr b="1" dirty="0">
                <a:latin typeface="Consolas" panose="020B0609020204030204"/>
                <a:cs typeface="Consolas" panose="020B0609020204030204"/>
              </a:rPr>
              <a:t>{</a:t>
            </a:r>
            <a:endParaRPr>
              <a:latin typeface="Consolas" panose="020B0609020204030204"/>
              <a:cs typeface="Consolas" panose="020B0609020204030204"/>
            </a:endParaRPr>
          </a:p>
          <a:p>
            <a:pPr marL="1029335">
              <a:lnSpc>
                <a:spcPct val="100000"/>
              </a:lnSpc>
            </a:pPr>
            <a:r>
              <a:rPr b="1" dirty="0">
                <a:latin typeface="Consolas" panose="020B0609020204030204"/>
                <a:cs typeface="Consolas" panose="020B0609020204030204"/>
              </a:rPr>
              <a:t>…</a:t>
            </a:r>
            <a:endParaRPr>
              <a:latin typeface="Consolas" panose="020B0609020204030204"/>
              <a:cs typeface="Consolas" panose="020B0609020204030204"/>
            </a:endParaRPr>
          </a:p>
          <a:p>
            <a:pPr marL="469900">
              <a:lnSpc>
                <a:spcPct val="100000"/>
              </a:lnSpc>
            </a:pPr>
            <a:r>
              <a:rPr b="1" dirty="0">
                <a:latin typeface="Consolas" panose="020B0609020204030204"/>
                <a:cs typeface="Consolas" panose="020B0609020204030204"/>
              </a:rPr>
              <a:t>}</a:t>
            </a:r>
            <a:endParaRPr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720090" y="591503"/>
            <a:ext cx="632968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200" b="1" spc="-5" dirty="0"/>
              <a:t>Concatenating</a:t>
            </a:r>
            <a:r>
              <a:rPr sz="3200" b="1" spc="-100" dirty="0"/>
              <a:t> </a:t>
            </a:r>
            <a:r>
              <a:rPr sz="3200" b="1" spc="-25" dirty="0"/>
              <a:t>Strings</a:t>
            </a:r>
            <a:endParaRPr sz="3200" b="1" spc="-25" dirty="0"/>
          </a:p>
        </p:txBody>
      </p:sp>
      <p:sp>
        <p:nvSpPr>
          <p:cNvPr id="9" name="object 3"/>
          <p:cNvSpPr txBox="1"/>
          <p:nvPr/>
        </p:nvSpPr>
        <p:spPr>
          <a:xfrm>
            <a:off x="719963" y="1188622"/>
            <a:ext cx="6758940" cy="120015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p>
            <a:pPr marL="195580" indent="-182880">
              <a:lnSpc>
                <a:spcPct val="100000"/>
              </a:lnSpc>
              <a:spcBef>
                <a:spcPts val="1285"/>
              </a:spcBef>
              <a:buClr>
                <a:srgbClr val="252525"/>
              </a:buClr>
              <a:buFont typeface="Microsoft Sans Serif" panose="020B0604020202020204"/>
              <a:buChar char="◦"/>
              <a:tabLst>
                <a:tab pos="195580" algn="l"/>
              </a:tabLst>
            </a:pPr>
            <a:r>
              <a:rPr sz="3000" spc="-10" dirty="0">
                <a:latin typeface="Segoe UI" panose="020B0502040204020203"/>
                <a:cs typeface="Segoe UI" panose="020B0502040204020203"/>
              </a:rPr>
              <a:t>There</a:t>
            </a:r>
            <a:r>
              <a:rPr sz="3000" dirty="0">
                <a:latin typeface="Segoe UI" panose="020B0502040204020203"/>
                <a:cs typeface="Segoe UI" panose="020B0502040204020203"/>
              </a:rPr>
              <a:t> </a:t>
            </a:r>
            <a:r>
              <a:rPr sz="3000" spc="-15" dirty="0">
                <a:latin typeface="Segoe UI" panose="020B0502040204020203"/>
                <a:cs typeface="Segoe UI" panose="020B0502040204020203"/>
              </a:rPr>
              <a:t>are</a:t>
            </a:r>
            <a:r>
              <a:rPr sz="3000" dirty="0">
                <a:latin typeface="Segoe UI" panose="020B0502040204020203"/>
                <a:cs typeface="Segoe UI" panose="020B0502040204020203"/>
              </a:rPr>
              <a:t> two</a:t>
            </a:r>
            <a:r>
              <a:rPr sz="30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3000" dirty="0">
                <a:latin typeface="Segoe UI" panose="020B0502040204020203"/>
                <a:cs typeface="Segoe UI" panose="020B0502040204020203"/>
              </a:rPr>
              <a:t>ways</a:t>
            </a:r>
            <a:r>
              <a:rPr sz="30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3000" spc="-15" dirty="0">
                <a:latin typeface="Segoe UI" panose="020B0502040204020203"/>
                <a:cs typeface="Segoe UI" panose="020B0502040204020203"/>
              </a:rPr>
              <a:t>to</a:t>
            </a:r>
            <a:r>
              <a:rPr sz="30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3000" dirty="0">
                <a:latin typeface="Segoe UI" panose="020B0502040204020203"/>
                <a:cs typeface="Segoe UI" panose="020B0502040204020203"/>
              </a:rPr>
              <a:t>combine</a:t>
            </a:r>
            <a:r>
              <a:rPr sz="3000" spc="25" dirty="0">
                <a:latin typeface="Segoe UI" panose="020B0502040204020203"/>
                <a:cs typeface="Segoe UI" panose="020B0502040204020203"/>
              </a:rPr>
              <a:t> </a:t>
            </a:r>
            <a:r>
              <a:rPr sz="3000" spc="-5" dirty="0">
                <a:latin typeface="Segoe UI" panose="020B0502040204020203"/>
                <a:cs typeface="Segoe UI" panose="020B0502040204020203"/>
              </a:rPr>
              <a:t>strings:</a:t>
            </a:r>
            <a:endParaRPr sz="3000">
              <a:latin typeface="Segoe UI" panose="020B0502040204020203"/>
              <a:cs typeface="Segoe UI" panose="020B0502040204020203"/>
            </a:endParaRPr>
          </a:p>
          <a:p>
            <a:pPr marL="469900" lvl="1" indent="-183515">
              <a:lnSpc>
                <a:spcPct val="100000"/>
              </a:lnSpc>
              <a:spcBef>
                <a:spcPts val="1105"/>
              </a:spcBef>
              <a:buClr>
                <a:srgbClr val="252525"/>
              </a:buClr>
              <a:buFont typeface="Microsoft Sans Serif" panose="020B0604020202020204"/>
              <a:buChar char="◦"/>
              <a:tabLst>
                <a:tab pos="469900" algn="l"/>
              </a:tabLst>
            </a:pPr>
            <a:r>
              <a:rPr sz="2800" spc="-10" dirty="0">
                <a:latin typeface="Segoe UI" panose="020B0502040204020203"/>
                <a:cs typeface="Segoe UI" panose="020B0502040204020203"/>
              </a:rPr>
              <a:t>Usin</a:t>
            </a:r>
            <a:r>
              <a:rPr sz="2800" spc="-5" dirty="0">
                <a:latin typeface="Segoe UI" panose="020B0502040204020203"/>
                <a:cs typeface="Segoe UI" panose="020B0502040204020203"/>
              </a:rPr>
              <a:t>g</a:t>
            </a:r>
            <a:r>
              <a:rPr sz="2800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5" dirty="0">
                <a:latin typeface="Segoe UI" panose="020B0502040204020203"/>
                <a:cs typeface="Segoe UI" panose="020B0502040204020203"/>
              </a:rPr>
              <a:t>the</a:t>
            </a:r>
            <a:r>
              <a:rPr sz="2800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10" dirty="0">
                <a:latin typeface="Consolas" panose="020B0609020204030204"/>
                <a:cs typeface="Consolas" panose="020B0609020204030204"/>
              </a:rPr>
              <a:t>Concat(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)</a:t>
            </a:r>
            <a:r>
              <a:rPr sz="2800" spc="-770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10" dirty="0">
                <a:latin typeface="Segoe UI" panose="020B0502040204020203"/>
                <a:cs typeface="Segoe UI" panose="020B0502040204020203"/>
              </a:rPr>
              <a:t>meth</a:t>
            </a:r>
            <a:r>
              <a:rPr sz="2800" spc="5" dirty="0">
                <a:latin typeface="Segoe UI" panose="020B0502040204020203"/>
                <a:cs typeface="Segoe UI" panose="020B0502040204020203"/>
              </a:rPr>
              <a:t>o</a:t>
            </a:r>
            <a:r>
              <a:rPr sz="2800" spc="-5" dirty="0">
                <a:latin typeface="Segoe UI" panose="020B0502040204020203"/>
                <a:cs typeface="Segoe UI" panose="020B0502040204020203"/>
              </a:rPr>
              <a:t>d</a:t>
            </a:r>
            <a:endParaRPr sz="28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607568" y="4128897"/>
            <a:ext cx="65551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Microsoft Sans Serif" panose="020B0604020202020204"/>
              <a:buChar char="◦"/>
              <a:tabLst>
                <a:tab pos="195580" algn="l"/>
              </a:tabLst>
            </a:pPr>
            <a:r>
              <a:rPr sz="3000" spc="-5" dirty="0">
                <a:latin typeface="Segoe UI" panose="020B0502040204020203"/>
                <a:cs typeface="Segoe UI" panose="020B0502040204020203"/>
              </a:rPr>
              <a:t>Any</a:t>
            </a:r>
            <a:r>
              <a:rPr sz="3000" dirty="0">
                <a:latin typeface="Segoe UI" panose="020B0502040204020203"/>
                <a:cs typeface="Segoe UI" panose="020B0502040204020203"/>
              </a:rPr>
              <a:t> object</a:t>
            </a:r>
            <a:r>
              <a:rPr sz="30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3000" dirty="0">
                <a:latin typeface="Segoe UI" panose="020B0502040204020203"/>
                <a:cs typeface="Segoe UI" panose="020B0502040204020203"/>
              </a:rPr>
              <a:t>can</a:t>
            </a:r>
            <a:r>
              <a:rPr sz="30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3000" dirty="0">
                <a:latin typeface="Segoe UI" panose="020B0502040204020203"/>
                <a:cs typeface="Segoe UI" panose="020B0502040204020203"/>
              </a:rPr>
              <a:t>be appended</a:t>
            </a:r>
            <a:r>
              <a:rPr sz="3000" spc="-10" dirty="0">
                <a:latin typeface="Segoe UI" panose="020B0502040204020203"/>
                <a:cs typeface="Segoe UI" panose="020B0502040204020203"/>
              </a:rPr>
              <a:t> to </a:t>
            </a:r>
            <a:r>
              <a:rPr sz="3000" dirty="0">
                <a:latin typeface="Segoe UI" panose="020B0502040204020203"/>
                <a:cs typeface="Segoe UI" panose="020B0502040204020203"/>
              </a:rPr>
              <a:t>string</a:t>
            </a:r>
            <a:endParaRPr sz="30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15" name="object 8"/>
          <p:cNvSpPr txBox="1"/>
          <p:nvPr/>
        </p:nvSpPr>
        <p:spPr>
          <a:xfrm>
            <a:off x="1826767" y="2636012"/>
            <a:ext cx="7272655" cy="399415"/>
          </a:xfrm>
          <a:prstGeom prst="rect">
            <a:avLst/>
          </a:prstGeom>
          <a:ln w="12192">
            <a:solidFill>
              <a:srgbClr val="7DC492"/>
            </a:solidFill>
          </a:ln>
        </p:spPr>
        <p:txBody>
          <a:bodyPr vert="horz" wrap="square" lIns="0" tIns="31115" rIns="0" bIns="0" rtlCol="0">
            <a:spAutoFit/>
          </a:bodyPr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str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20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String.Concat(str1,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str2);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1" name="object 14"/>
          <p:cNvSpPr txBox="1">
            <a:spLocks noGrp="1"/>
          </p:cNvSpPr>
          <p:nvPr>
            <p:ph type="body" idx="1"/>
          </p:nvPr>
        </p:nvSpPr>
        <p:spPr>
          <a:xfrm>
            <a:off x="904875" y="2870200"/>
            <a:ext cx="10218420" cy="1096010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p>
            <a:pPr marL="194945" indent="-182880">
              <a:lnSpc>
                <a:spcPct val="100000"/>
              </a:lnSpc>
              <a:spcBef>
                <a:spcPts val="1670"/>
              </a:spcBef>
              <a:buClr>
                <a:srgbClr val="252525"/>
              </a:buClr>
              <a:buFont typeface="Microsoft Sans Serif" panose="020B0604020202020204"/>
              <a:buChar char="◦"/>
              <a:tabLst>
                <a:tab pos="195580" algn="l"/>
              </a:tabLst>
            </a:pPr>
            <a:r>
              <a:rPr spc="-10" dirty="0"/>
              <a:t>Usin</a:t>
            </a:r>
            <a:r>
              <a:rPr spc="-5" dirty="0"/>
              <a:t>g</a:t>
            </a:r>
            <a:r>
              <a:rPr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>
                <a:latin typeface="Consolas" panose="020B0609020204030204"/>
                <a:cs typeface="Consolas" panose="020B0609020204030204"/>
              </a:rPr>
              <a:t>+</a:t>
            </a:r>
            <a:r>
              <a:rPr spc="-775" dirty="0">
                <a:latin typeface="Consolas" panose="020B0609020204030204"/>
                <a:cs typeface="Consolas" panose="020B0609020204030204"/>
              </a:rPr>
              <a:t> </a:t>
            </a:r>
            <a:r>
              <a:rPr spc="-5" dirty="0"/>
              <a:t>or</a:t>
            </a:r>
            <a:r>
              <a:rPr spc="-5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10" dirty="0">
                <a:latin typeface="Consolas" panose="020B0609020204030204"/>
                <a:cs typeface="Consolas" panose="020B0609020204030204"/>
              </a:rPr>
              <a:t>+</a:t>
            </a:r>
            <a:r>
              <a:rPr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pc="-785" dirty="0">
                <a:latin typeface="Consolas" panose="020B0609020204030204"/>
                <a:cs typeface="Consolas" panose="020B0609020204030204"/>
              </a:rPr>
              <a:t> </a:t>
            </a:r>
            <a:r>
              <a:rPr spc="-5" dirty="0"/>
              <a:t>oper</a:t>
            </a:r>
            <a:r>
              <a:rPr dirty="0"/>
              <a:t>a</a:t>
            </a:r>
            <a:r>
              <a:rPr spc="-30" dirty="0"/>
              <a:t>t</a:t>
            </a:r>
            <a:r>
              <a:rPr spc="-5" dirty="0"/>
              <a:t>o</a:t>
            </a:r>
            <a:r>
              <a:rPr spc="20" dirty="0"/>
              <a:t>r</a:t>
            </a:r>
            <a:r>
              <a:rPr spc="-5" dirty="0"/>
              <a:t>s</a:t>
            </a:r>
            <a:endParaRPr spc="-5" dirty="0"/>
          </a:p>
          <a:p>
            <a:pPr marL="956945" marR="5080">
              <a:lnSpc>
                <a:spcPct val="100000"/>
              </a:lnSpc>
              <a:spcBef>
                <a:spcPts val="1135"/>
              </a:spcBef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20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str</a:t>
            </a:r>
            <a:r>
              <a:rPr sz="20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str1</a:t>
            </a:r>
            <a:r>
              <a:rPr sz="20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+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 str2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+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 str3; </a:t>
            </a:r>
            <a:r>
              <a:rPr sz="2000" b="1" spc="-108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20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str</a:t>
            </a:r>
            <a:r>
              <a:rPr sz="20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+=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 str1;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1" name="object 23"/>
          <p:cNvSpPr txBox="1"/>
          <p:nvPr/>
        </p:nvSpPr>
        <p:spPr>
          <a:xfrm>
            <a:off x="1827022" y="4871085"/>
            <a:ext cx="6283325" cy="942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318833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20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name</a:t>
            </a:r>
            <a:r>
              <a:rPr sz="20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"Peter"; </a:t>
            </a:r>
            <a:r>
              <a:rPr sz="2000" b="1" spc="-108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int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age</a:t>
            </a:r>
            <a:r>
              <a:rPr sz="20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22;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4872990" algn="l"/>
              </a:tabLst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s = name + " "</a:t>
            </a:r>
            <a:r>
              <a:rPr sz="20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+</a:t>
            </a:r>
            <a:r>
              <a:rPr sz="20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age;</a:t>
            </a:r>
            <a:r>
              <a:rPr sz="20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// </a:t>
            </a:r>
            <a:r>
              <a:rPr sz="2000" dirty="0">
                <a:latin typeface="Wingdings" panose="05000000000000000000"/>
                <a:cs typeface="Wingdings" panose="05000000000000000000"/>
              </a:rPr>
              <a:t>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"Peter</a:t>
            </a:r>
            <a:r>
              <a:rPr sz="2000" b="1" spc="-10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22"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587375" y="597535"/>
            <a:ext cx="52184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b="1" spc="-10" dirty="0"/>
              <a:t>Searching</a:t>
            </a:r>
            <a:r>
              <a:rPr sz="3600" b="1" spc="-55" dirty="0"/>
              <a:t> </a:t>
            </a:r>
            <a:r>
              <a:rPr sz="3600" b="1" spc="-5" dirty="0"/>
              <a:t>in</a:t>
            </a:r>
            <a:r>
              <a:rPr sz="3600" b="1" spc="-30" dirty="0"/>
              <a:t> </a:t>
            </a:r>
            <a:r>
              <a:rPr sz="3600" b="1" spc="-25" dirty="0"/>
              <a:t>Strings</a:t>
            </a:r>
            <a:endParaRPr sz="3600" b="1" spc="-25" dirty="0"/>
          </a:p>
        </p:txBody>
      </p:sp>
      <p:sp>
        <p:nvSpPr>
          <p:cNvPr id="5" name="object 3"/>
          <p:cNvSpPr txBox="1"/>
          <p:nvPr/>
        </p:nvSpPr>
        <p:spPr>
          <a:xfrm>
            <a:off x="587248" y="1543101"/>
            <a:ext cx="8726170" cy="104013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p>
            <a:pPr marL="195580" indent="-182880">
              <a:lnSpc>
                <a:spcPct val="100000"/>
              </a:lnSpc>
              <a:spcBef>
                <a:spcPts val="650"/>
              </a:spcBef>
              <a:buClr>
                <a:srgbClr val="252525"/>
              </a:buClr>
              <a:buFont typeface="Microsoft Sans Serif" panose="020B0604020202020204"/>
              <a:buChar char="◦"/>
              <a:tabLst>
                <a:tab pos="195580" algn="l"/>
              </a:tabLst>
            </a:pPr>
            <a:r>
              <a:rPr sz="3000" spc="-5" dirty="0">
                <a:latin typeface="Segoe UI" panose="020B0502040204020203"/>
                <a:cs typeface="Segoe UI" panose="020B0502040204020203"/>
              </a:rPr>
              <a:t>Finding</a:t>
            </a:r>
            <a:r>
              <a:rPr sz="30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3000" dirty="0">
                <a:latin typeface="Segoe UI" panose="020B0502040204020203"/>
                <a:cs typeface="Segoe UI" panose="020B0502040204020203"/>
              </a:rPr>
              <a:t>a</a:t>
            </a:r>
            <a:r>
              <a:rPr sz="30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3000" spc="-10" dirty="0">
                <a:latin typeface="Segoe UI" panose="020B0502040204020203"/>
                <a:cs typeface="Segoe UI" panose="020B0502040204020203"/>
              </a:rPr>
              <a:t>character</a:t>
            </a:r>
            <a:r>
              <a:rPr sz="3000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z="3000" dirty="0">
                <a:latin typeface="Segoe UI" panose="020B0502040204020203"/>
                <a:cs typeface="Segoe UI" panose="020B0502040204020203"/>
              </a:rPr>
              <a:t>or</a:t>
            </a:r>
            <a:r>
              <a:rPr sz="3000" spc="-5" dirty="0">
                <a:latin typeface="Segoe UI" panose="020B0502040204020203"/>
                <a:cs typeface="Segoe UI" panose="020B0502040204020203"/>
              </a:rPr>
              <a:t> substring</a:t>
            </a:r>
            <a:r>
              <a:rPr sz="30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3000" dirty="0">
                <a:latin typeface="Segoe UI" panose="020B0502040204020203"/>
                <a:cs typeface="Segoe UI" panose="020B0502040204020203"/>
              </a:rPr>
              <a:t>within</a:t>
            </a:r>
            <a:r>
              <a:rPr sz="30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3000" dirty="0">
                <a:latin typeface="Segoe UI" panose="020B0502040204020203"/>
                <a:cs typeface="Segoe UI" panose="020B0502040204020203"/>
              </a:rPr>
              <a:t>given</a:t>
            </a:r>
            <a:r>
              <a:rPr sz="30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3000" spc="-5" dirty="0">
                <a:latin typeface="Segoe UI" panose="020B0502040204020203"/>
                <a:cs typeface="Segoe UI" panose="020B0502040204020203"/>
              </a:rPr>
              <a:t>string</a:t>
            </a:r>
            <a:endParaRPr sz="3000">
              <a:latin typeface="Segoe UI" panose="020B0502040204020203"/>
              <a:cs typeface="Segoe UI" panose="020B0502040204020203"/>
            </a:endParaRPr>
          </a:p>
          <a:p>
            <a:pPr marL="469900" lvl="1" indent="-184150">
              <a:lnSpc>
                <a:spcPct val="100000"/>
              </a:lnSpc>
              <a:spcBef>
                <a:spcPts val="510"/>
              </a:spcBef>
              <a:buClr>
                <a:srgbClr val="252525"/>
              </a:buClr>
              <a:buFont typeface="Microsoft Sans Serif" panose="020B0604020202020204"/>
              <a:buChar char="◦"/>
              <a:tabLst>
                <a:tab pos="469900" algn="l"/>
              </a:tabLst>
            </a:pPr>
            <a:r>
              <a:rPr sz="2800" spc="-5" dirty="0">
                <a:latin typeface="Segoe UI" panose="020B0502040204020203"/>
                <a:cs typeface="Segoe UI" panose="020B0502040204020203"/>
              </a:rPr>
              <a:t>First</a:t>
            </a:r>
            <a:r>
              <a:rPr sz="2800" spc="-50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5" dirty="0">
                <a:latin typeface="Segoe UI" panose="020B0502040204020203"/>
                <a:cs typeface="Segoe UI" panose="020B0502040204020203"/>
              </a:rPr>
              <a:t>occurrence</a:t>
            </a:r>
            <a:endParaRPr sz="28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745997" y="3196717"/>
            <a:ext cx="668845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95580" indent="-183515">
              <a:lnSpc>
                <a:spcPct val="100000"/>
              </a:lnSpc>
              <a:spcBef>
                <a:spcPts val="95"/>
              </a:spcBef>
              <a:buClr>
                <a:srgbClr val="252525"/>
              </a:buClr>
              <a:buFont typeface="Microsoft Sans Serif" panose="020B0604020202020204"/>
              <a:buChar char="◦"/>
              <a:tabLst>
                <a:tab pos="196215" algn="l"/>
              </a:tabLst>
            </a:pPr>
            <a:r>
              <a:rPr sz="2800" spc="-5" dirty="0">
                <a:latin typeface="Segoe UI" panose="020B0502040204020203"/>
                <a:cs typeface="Segoe UI" panose="020B0502040204020203"/>
              </a:rPr>
              <a:t>First</a:t>
            </a:r>
            <a:r>
              <a:rPr sz="2800" spc="-10" dirty="0">
                <a:latin typeface="Segoe UI" panose="020B0502040204020203"/>
                <a:cs typeface="Segoe UI" panose="020B0502040204020203"/>
              </a:rPr>
              <a:t> occurrence</a:t>
            </a:r>
            <a:r>
              <a:rPr sz="28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5" dirty="0">
                <a:latin typeface="Segoe UI" panose="020B0502040204020203"/>
                <a:cs typeface="Segoe UI" panose="020B0502040204020203"/>
              </a:rPr>
              <a:t>starting</a:t>
            </a:r>
            <a:r>
              <a:rPr sz="28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dirty="0">
                <a:latin typeface="Segoe UI" panose="020B0502040204020203"/>
                <a:cs typeface="Segoe UI" panose="020B0502040204020203"/>
              </a:rPr>
              <a:t>at</a:t>
            </a:r>
            <a:r>
              <a:rPr sz="28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5" dirty="0">
                <a:latin typeface="Segoe UI" panose="020B0502040204020203"/>
                <a:cs typeface="Segoe UI" panose="020B0502040204020203"/>
              </a:rPr>
              <a:t>given</a:t>
            </a:r>
            <a:r>
              <a:rPr sz="28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5" dirty="0">
                <a:latin typeface="Segoe UI" panose="020B0502040204020203"/>
                <a:cs typeface="Segoe UI" panose="020B0502040204020203"/>
              </a:rPr>
              <a:t>position</a:t>
            </a:r>
            <a:endParaRPr sz="28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746125" y="4229735"/>
            <a:ext cx="264223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95580" indent="-183515">
              <a:lnSpc>
                <a:spcPct val="100000"/>
              </a:lnSpc>
              <a:spcBef>
                <a:spcPts val="95"/>
              </a:spcBef>
              <a:buClr>
                <a:srgbClr val="252525"/>
              </a:buClr>
              <a:buFont typeface="Microsoft Sans Serif" panose="020B0604020202020204"/>
              <a:buChar char="◦"/>
              <a:tabLst>
                <a:tab pos="196215" algn="l"/>
              </a:tabLst>
            </a:pPr>
            <a:r>
              <a:rPr sz="2800" spc="-5" dirty="0">
                <a:latin typeface="Segoe UI" panose="020B0502040204020203"/>
                <a:cs typeface="Segoe UI" panose="020B0502040204020203"/>
              </a:rPr>
              <a:t>Last</a:t>
            </a:r>
            <a:r>
              <a:rPr sz="2800" spc="-90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5" dirty="0">
                <a:latin typeface="Segoe UI" panose="020B0502040204020203"/>
                <a:cs typeface="Segoe UI" panose="020B0502040204020203"/>
              </a:rPr>
              <a:t>occurrence</a:t>
            </a:r>
            <a:endParaRPr sz="28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1698244" y="2724277"/>
            <a:ext cx="7344409" cy="399415"/>
          </a:xfrm>
          <a:prstGeom prst="rect">
            <a:avLst/>
          </a:prstGeom>
          <a:ln w="12192">
            <a:solidFill>
              <a:srgbClr val="7DC492"/>
            </a:solidFill>
          </a:ln>
        </p:spPr>
        <p:txBody>
          <a:bodyPr vert="horz" wrap="square" lIns="0" tIns="30480" rIns="0" bIns="0" rtlCol="0">
            <a:spAutoFit/>
          </a:bodyPr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IndexOf(string</a:t>
            </a:r>
            <a:r>
              <a:rPr sz="20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str)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5" name="object 13"/>
          <p:cNvSpPr txBox="1"/>
          <p:nvPr/>
        </p:nvSpPr>
        <p:spPr>
          <a:xfrm>
            <a:off x="1698244" y="3828669"/>
            <a:ext cx="7344409" cy="401320"/>
          </a:xfrm>
          <a:prstGeom prst="rect">
            <a:avLst/>
          </a:prstGeom>
          <a:ln w="12192">
            <a:solidFill>
              <a:srgbClr val="7DC492"/>
            </a:solidFill>
          </a:ln>
        </p:spPr>
        <p:txBody>
          <a:bodyPr vert="horz" wrap="square" lIns="0" tIns="32384" rIns="0" bIns="0" rtlCol="0">
            <a:spAutoFit/>
          </a:bodyPr>
          <a:p>
            <a:pPr marL="92075">
              <a:lnSpc>
                <a:spcPct val="100000"/>
              </a:lnSpc>
              <a:spcBef>
                <a:spcPts val="255"/>
              </a:spcBef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IndexOf(string</a:t>
            </a:r>
            <a:r>
              <a:rPr sz="20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str,</a:t>
            </a:r>
            <a:r>
              <a:rPr sz="20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int</a:t>
            </a:r>
            <a:r>
              <a:rPr sz="20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startIndex)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9" name="object 17"/>
          <p:cNvSpPr txBox="1"/>
          <p:nvPr/>
        </p:nvSpPr>
        <p:spPr>
          <a:xfrm>
            <a:off x="1599184" y="4902327"/>
            <a:ext cx="7344409" cy="339090"/>
          </a:xfrm>
          <a:prstGeom prst="rect">
            <a:avLst/>
          </a:prstGeom>
          <a:ln w="12192">
            <a:solidFill>
              <a:srgbClr val="7DC492"/>
            </a:solidFill>
          </a:ln>
        </p:spPr>
        <p:txBody>
          <a:bodyPr vert="horz" wrap="square" lIns="0" tIns="31750" rIns="0" bIns="0" rtlCol="0">
            <a:spAutoFit/>
          </a:bodyPr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LastIndexOf(string)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20" name="object 1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519285" y="2831465"/>
            <a:ext cx="2282825" cy="26492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750570" y="638810"/>
            <a:ext cx="764286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b="1" spc="-10" dirty="0"/>
              <a:t>Searching</a:t>
            </a:r>
            <a:r>
              <a:rPr sz="3600" b="1" spc="-45" dirty="0"/>
              <a:t> </a:t>
            </a:r>
            <a:r>
              <a:rPr sz="3600" b="1" spc="-5" dirty="0"/>
              <a:t>in</a:t>
            </a:r>
            <a:r>
              <a:rPr sz="3600" b="1" spc="-15" dirty="0"/>
              <a:t> </a:t>
            </a:r>
            <a:r>
              <a:rPr sz="3600" b="1" spc="-25" dirty="0"/>
              <a:t>Strings</a:t>
            </a:r>
            <a:r>
              <a:rPr sz="3600" b="1" spc="-20" dirty="0"/>
              <a:t> </a:t>
            </a:r>
            <a:r>
              <a:rPr sz="3600" b="1" dirty="0"/>
              <a:t>–</a:t>
            </a:r>
            <a:r>
              <a:rPr sz="3600" b="1" spc="-20" dirty="0"/>
              <a:t> </a:t>
            </a:r>
            <a:r>
              <a:rPr sz="3600" b="1" dirty="0"/>
              <a:t>Example</a:t>
            </a:r>
            <a:endParaRPr sz="3600" b="1" dirty="0"/>
          </a:p>
        </p:txBody>
      </p:sp>
      <p:pic>
        <p:nvPicPr>
          <p:cNvPr id="21" name="object 2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360420" y="4838713"/>
            <a:ext cx="430542" cy="511289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2392679" y="4838713"/>
            <a:ext cx="431165" cy="927735"/>
            <a:chOff x="2392679" y="4838713"/>
            <a:chExt cx="431165" cy="927735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2679" y="4838713"/>
              <a:ext cx="430542" cy="51128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2679" y="5254752"/>
              <a:ext cx="430542" cy="511289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2875788" y="4838713"/>
            <a:ext cx="431165" cy="927735"/>
            <a:chOff x="2875788" y="4838713"/>
            <a:chExt cx="431165" cy="927735"/>
          </a:xfrm>
        </p:grpSpPr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75788" y="4838713"/>
              <a:ext cx="430542" cy="51128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75788" y="5254752"/>
              <a:ext cx="430542" cy="511289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3840479" y="4838713"/>
            <a:ext cx="431165" cy="927735"/>
            <a:chOff x="3840479" y="4838713"/>
            <a:chExt cx="431165" cy="927735"/>
          </a:xfrm>
        </p:grpSpPr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40479" y="4838713"/>
              <a:ext cx="430542" cy="51128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40479" y="5254752"/>
              <a:ext cx="430542" cy="511289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4322064" y="4838713"/>
            <a:ext cx="431165" cy="927735"/>
            <a:chOff x="4322064" y="4838713"/>
            <a:chExt cx="431165" cy="927735"/>
          </a:xfrm>
        </p:grpSpPr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22064" y="4838713"/>
              <a:ext cx="430542" cy="51128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22064" y="5254752"/>
              <a:ext cx="430542" cy="511289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4803647" y="4838713"/>
            <a:ext cx="431165" cy="927735"/>
            <a:chOff x="4803647" y="4838713"/>
            <a:chExt cx="431165" cy="927735"/>
          </a:xfrm>
        </p:grpSpPr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03647" y="4838713"/>
              <a:ext cx="430542" cy="51128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03647" y="5254752"/>
              <a:ext cx="430542" cy="511289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5286755" y="4838713"/>
            <a:ext cx="431165" cy="927735"/>
            <a:chOff x="5286755" y="4838713"/>
            <a:chExt cx="431165" cy="927735"/>
          </a:xfrm>
        </p:grpSpPr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86755" y="4838713"/>
              <a:ext cx="430542" cy="51128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86755" y="5254752"/>
              <a:ext cx="430542" cy="511289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5769864" y="4838713"/>
            <a:ext cx="431165" cy="927735"/>
            <a:chOff x="5769864" y="4838713"/>
            <a:chExt cx="431165" cy="927735"/>
          </a:xfrm>
        </p:grpSpPr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69864" y="4838713"/>
              <a:ext cx="430542" cy="51128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69864" y="5254752"/>
              <a:ext cx="430542" cy="511289"/>
            </a:xfrm>
            <a:prstGeom prst="rect">
              <a:avLst/>
            </a:prstGeom>
          </p:spPr>
        </p:pic>
      </p:grpSp>
      <p:grpSp>
        <p:nvGrpSpPr>
          <p:cNvPr id="43" name="object 43"/>
          <p:cNvGrpSpPr/>
          <p:nvPr/>
        </p:nvGrpSpPr>
        <p:grpSpPr>
          <a:xfrm>
            <a:off x="6254496" y="4838713"/>
            <a:ext cx="431165" cy="927735"/>
            <a:chOff x="6254496" y="4838713"/>
            <a:chExt cx="431165" cy="927735"/>
          </a:xfrm>
        </p:grpSpPr>
        <p:pic>
          <p:nvPicPr>
            <p:cNvPr id="44" name="object 4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54496" y="4838713"/>
              <a:ext cx="430542" cy="51128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254496" y="5254752"/>
              <a:ext cx="430542" cy="511289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6736080" y="4838713"/>
            <a:ext cx="2843530" cy="927735"/>
            <a:chOff x="6736080" y="4838713"/>
            <a:chExt cx="2843530" cy="927735"/>
          </a:xfrm>
        </p:grpSpPr>
        <p:pic>
          <p:nvPicPr>
            <p:cNvPr id="47" name="object 4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36080" y="4838713"/>
              <a:ext cx="430542" cy="51128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55180" y="4838713"/>
              <a:ext cx="557009" cy="51128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638288" y="4838713"/>
              <a:ext cx="557009" cy="51128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118348" y="4838713"/>
              <a:ext cx="557009" cy="51128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601456" y="4838713"/>
              <a:ext cx="557009" cy="51128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148572" y="4838713"/>
              <a:ext cx="430542" cy="51128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736080" y="5254752"/>
              <a:ext cx="430542" cy="51128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219188" y="5254752"/>
              <a:ext cx="430542" cy="51128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700772" y="5254752"/>
              <a:ext cx="430542" cy="51128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182356" y="5254752"/>
              <a:ext cx="430542" cy="51128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665464" y="5254752"/>
              <a:ext cx="430542" cy="51128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148572" y="5254752"/>
              <a:ext cx="430542" cy="511289"/>
            </a:xfrm>
            <a:prstGeom prst="rect">
              <a:avLst/>
            </a:prstGeom>
          </p:spPr>
        </p:pic>
      </p:grpSp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2477325" y="4932616"/>
          <a:ext cx="7281545" cy="862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600"/>
                <a:gridCol w="484505"/>
                <a:gridCol w="482600"/>
                <a:gridCol w="478790"/>
                <a:gridCol w="482600"/>
                <a:gridCol w="482600"/>
                <a:gridCol w="482600"/>
                <a:gridCol w="484504"/>
                <a:gridCol w="482600"/>
                <a:gridCol w="482600"/>
                <a:gridCol w="482600"/>
                <a:gridCol w="480695"/>
                <a:gridCol w="482600"/>
                <a:gridCol w="482600"/>
                <a:gridCol w="482600"/>
              </a:tblGrid>
              <a:tr h="457200">
                <a:tc>
                  <a:txBody>
                    <a:bodyPr/>
                    <a:p>
                      <a:pPr marL="127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b="1" dirty="0">
                          <a:latin typeface="Consolas" panose="020B0609020204030204"/>
                          <a:cs typeface="Consolas" panose="020B0609020204030204"/>
                        </a:rPr>
                        <a:t>0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b="1" dirty="0">
                          <a:latin typeface="Consolas" panose="020B0609020204030204"/>
                          <a:cs typeface="Consolas" panose="020B0609020204030204"/>
                        </a:rPr>
                        <a:t>1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190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b="1" dirty="0">
                          <a:latin typeface="Consolas" panose="020B0609020204030204"/>
                          <a:cs typeface="Consolas" panose="020B0609020204030204"/>
                        </a:rPr>
                        <a:t>2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190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b="1" dirty="0">
                          <a:latin typeface="Consolas" panose="020B0609020204030204"/>
                          <a:cs typeface="Consolas" panose="020B0609020204030204"/>
                        </a:rPr>
                        <a:t>3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R="169545" algn="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b="1" dirty="0">
                          <a:latin typeface="Consolas" panose="020B0609020204030204"/>
                          <a:cs typeface="Consolas" panose="020B0609020204030204"/>
                        </a:rPr>
                        <a:t>4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190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b="1" dirty="0">
                          <a:latin typeface="Consolas" panose="020B0609020204030204"/>
                          <a:cs typeface="Consolas" panose="020B0609020204030204"/>
                        </a:rPr>
                        <a:t>5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R="169545" algn="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b="1" dirty="0">
                          <a:latin typeface="Consolas" panose="020B0609020204030204"/>
                          <a:cs typeface="Consolas" panose="020B0609020204030204"/>
                        </a:rPr>
                        <a:t>6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63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b="1" dirty="0">
                          <a:latin typeface="Consolas" panose="020B0609020204030204"/>
                          <a:cs typeface="Consolas" panose="020B0609020204030204"/>
                        </a:rPr>
                        <a:t>7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b="1" dirty="0">
                          <a:latin typeface="Consolas" panose="020B0609020204030204"/>
                          <a:cs typeface="Consolas" panose="020B0609020204030204"/>
                        </a:rPr>
                        <a:t>8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b="1" dirty="0">
                          <a:latin typeface="Consolas" panose="020B0609020204030204"/>
                          <a:cs typeface="Consolas" panose="020B0609020204030204"/>
                        </a:rPr>
                        <a:t>9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b="1" spc="-10" dirty="0">
                          <a:latin typeface="Consolas" panose="020B0609020204030204"/>
                          <a:cs typeface="Consolas" panose="020B0609020204030204"/>
                        </a:rPr>
                        <a:t>10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63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b="1" spc="-10" dirty="0">
                          <a:latin typeface="Consolas" panose="020B0609020204030204"/>
                          <a:cs typeface="Consolas" panose="020B0609020204030204"/>
                        </a:rPr>
                        <a:t>11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b="1" spc="-10" dirty="0">
                          <a:latin typeface="Consolas" panose="020B0609020204030204"/>
                          <a:cs typeface="Consolas" panose="020B0609020204030204"/>
                        </a:rPr>
                        <a:t>12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b="1" spc="-10" dirty="0">
                          <a:latin typeface="Consolas" panose="020B0609020204030204"/>
                          <a:cs typeface="Consolas" panose="020B0609020204030204"/>
                        </a:rPr>
                        <a:t>13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R="168910" algn="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b="1" dirty="0">
                          <a:latin typeface="Consolas" panose="020B0609020204030204"/>
                          <a:cs typeface="Consolas" panose="020B0609020204030204"/>
                        </a:rPr>
                        <a:t>…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75996">
                <a:tc>
                  <a:txBody>
                    <a:bodyPr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onsolas" panose="020B0609020204030204"/>
                          <a:cs typeface="Consolas" panose="020B0609020204030204"/>
                        </a:rPr>
                        <a:t>C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onsolas" panose="020B0609020204030204"/>
                          <a:cs typeface="Consolas" panose="020B0609020204030204"/>
                        </a:rPr>
                        <a:t>#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onsolas" panose="020B0609020204030204"/>
                          <a:cs typeface="Consolas" panose="020B0609020204030204"/>
                        </a:rPr>
                        <a:t>P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R="16954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onsolas" panose="020B0609020204030204"/>
                          <a:cs typeface="Consolas" panose="020B0609020204030204"/>
                        </a:rPr>
                        <a:t>r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onsolas" panose="020B0609020204030204"/>
                          <a:cs typeface="Consolas" panose="020B0609020204030204"/>
                        </a:rPr>
                        <a:t>o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R="16954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onsolas" panose="020B0609020204030204"/>
                          <a:cs typeface="Consolas" panose="020B0609020204030204"/>
                        </a:rPr>
                        <a:t>g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onsolas" panose="020B0609020204030204"/>
                          <a:cs typeface="Consolas" panose="020B0609020204030204"/>
                        </a:rPr>
                        <a:t>r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onsolas" panose="020B0609020204030204"/>
                          <a:cs typeface="Consolas" panose="020B0609020204030204"/>
                        </a:rPr>
                        <a:t>a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onsolas" panose="020B0609020204030204"/>
                          <a:cs typeface="Consolas" panose="020B0609020204030204"/>
                        </a:rPr>
                        <a:t>m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onsolas" panose="020B0609020204030204"/>
                          <a:cs typeface="Consolas" panose="020B0609020204030204"/>
                        </a:rPr>
                        <a:t>m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onsolas" panose="020B0609020204030204"/>
                          <a:cs typeface="Consolas" panose="020B0609020204030204"/>
                        </a:rPr>
                        <a:t>i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onsolas" panose="020B0609020204030204"/>
                          <a:cs typeface="Consolas" panose="020B0609020204030204"/>
                        </a:rPr>
                        <a:t>n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onsolas" panose="020B0609020204030204"/>
                          <a:cs typeface="Consolas" panose="020B0609020204030204"/>
                        </a:rPr>
                        <a:t>g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R="16891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onsolas" panose="020B0609020204030204"/>
                          <a:cs typeface="Consolas" panose="020B0609020204030204"/>
                        </a:rPr>
                        <a:t>…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3" name="object 63"/>
          <p:cNvSpPr txBox="1"/>
          <p:nvPr/>
        </p:nvSpPr>
        <p:spPr>
          <a:xfrm>
            <a:off x="948690" y="1349375"/>
            <a:ext cx="7444740" cy="431165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p>
            <a:pPr marL="527685">
              <a:lnSpc>
                <a:spcPct val="100000"/>
              </a:lnSpc>
              <a:spcBef>
                <a:spcPts val="495"/>
              </a:spcBef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str</a:t>
            </a:r>
            <a:r>
              <a:rPr sz="20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20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"C#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Programming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Course";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527685">
              <a:lnSpc>
                <a:spcPct val="100000"/>
              </a:lnSpc>
              <a:spcBef>
                <a:spcPts val="395"/>
              </a:spcBef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int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index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 =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 str.IndexOf("C#");</a:t>
            </a:r>
            <a:r>
              <a:rPr sz="20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//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index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20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0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527685">
              <a:lnSpc>
                <a:spcPct val="100000"/>
              </a:lnSpc>
              <a:spcBef>
                <a:spcPts val="410"/>
              </a:spcBef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index</a:t>
            </a:r>
            <a:r>
              <a:rPr sz="20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 str.IndexOf("Course");</a:t>
            </a:r>
            <a:r>
              <a:rPr sz="20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//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index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20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15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527685">
              <a:lnSpc>
                <a:spcPct val="100000"/>
              </a:lnSpc>
              <a:spcBef>
                <a:spcPts val="395"/>
              </a:spcBef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index =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 str.IndexOf("COURSE");</a:t>
            </a:r>
            <a:r>
              <a:rPr sz="20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//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index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20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-1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527685" marR="5080">
              <a:lnSpc>
                <a:spcPts val="2810"/>
              </a:lnSpc>
              <a:spcBef>
                <a:spcPts val="150"/>
              </a:spcBef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//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IndexOf</a:t>
            </a:r>
            <a:r>
              <a:rPr sz="20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is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case-sensetive.</a:t>
            </a:r>
            <a:r>
              <a:rPr sz="20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-1</a:t>
            </a:r>
            <a:r>
              <a:rPr sz="20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means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not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found </a:t>
            </a:r>
            <a:r>
              <a:rPr sz="2000" b="1" spc="-108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index =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str.IndexOf("ram");</a:t>
            </a:r>
            <a:r>
              <a:rPr sz="20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//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index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 =</a:t>
            </a:r>
            <a:r>
              <a:rPr sz="20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7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527685">
              <a:lnSpc>
                <a:spcPct val="100000"/>
              </a:lnSpc>
              <a:spcBef>
                <a:spcPts val="230"/>
              </a:spcBef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index =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 str.IndexOf("r");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//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 index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 =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4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527685" marR="842645">
              <a:lnSpc>
                <a:spcPts val="2810"/>
              </a:lnSpc>
              <a:spcBef>
                <a:spcPts val="150"/>
              </a:spcBef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index =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str.IndexOf("r",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5); // index = 7 </a:t>
            </a:r>
            <a:r>
              <a:rPr sz="20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index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str.IndexOf("r",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 8);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//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index =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18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700" marR="5886450" indent="317500">
              <a:lnSpc>
                <a:spcPct val="121000"/>
              </a:lnSpc>
              <a:spcBef>
                <a:spcPts val="1205"/>
              </a:spcBef>
            </a:pPr>
            <a:r>
              <a:rPr sz="2400" b="1" dirty="0">
                <a:latin typeface="Corbel" panose="020B0503020204020204"/>
                <a:cs typeface="Corbel" panose="020B0503020204020204"/>
              </a:rPr>
              <a:t>index</a:t>
            </a:r>
            <a:r>
              <a:rPr sz="2400" b="1" spc="400" dirty="0">
                <a:latin typeface="Corbel" panose="020B0503020204020204"/>
                <a:cs typeface="Corbel" panose="020B0503020204020204"/>
              </a:rPr>
              <a:t> </a:t>
            </a:r>
            <a:r>
              <a:rPr sz="2400" b="1" dirty="0">
                <a:latin typeface="Corbel" panose="020B0503020204020204"/>
                <a:cs typeface="Corbel" panose="020B0503020204020204"/>
              </a:rPr>
              <a:t>= </a:t>
            </a:r>
            <a:r>
              <a:rPr sz="2400" b="1" spc="-480" dirty="0">
                <a:latin typeface="Corbel" panose="020B0503020204020204"/>
                <a:cs typeface="Corbel" panose="020B0503020204020204"/>
              </a:rPr>
              <a:t> </a:t>
            </a:r>
            <a:r>
              <a:rPr sz="2400" b="1" dirty="0">
                <a:latin typeface="Corbel" panose="020B0503020204020204"/>
                <a:cs typeface="Corbel" panose="020B0503020204020204"/>
              </a:rPr>
              <a:t>s[index]</a:t>
            </a:r>
            <a:r>
              <a:rPr sz="2400" b="1" spc="400" dirty="0">
                <a:latin typeface="Corbel" panose="020B0503020204020204"/>
                <a:cs typeface="Corbel" panose="020B0503020204020204"/>
              </a:rPr>
              <a:t> </a:t>
            </a:r>
            <a:r>
              <a:rPr sz="2400" b="1" dirty="0">
                <a:latin typeface="Corbel" panose="020B0503020204020204"/>
                <a:cs typeface="Corbel" panose="020B0503020204020204"/>
              </a:rPr>
              <a:t>=</a:t>
            </a:r>
            <a:endParaRPr sz="2400">
              <a:latin typeface="Corbel" panose="020B0503020204020204"/>
              <a:cs typeface="Corbel" panose="020B0503020204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567055" y="437515"/>
            <a:ext cx="6005830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4000" b="1" dirty="0"/>
              <a:t>Extracting</a:t>
            </a:r>
            <a:r>
              <a:rPr sz="4000" b="1" spc="-130" dirty="0"/>
              <a:t> </a:t>
            </a:r>
            <a:r>
              <a:rPr sz="4000" b="1" spc="-5" dirty="0"/>
              <a:t>Substrings</a:t>
            </a:r>
            <a:endParaRPr sz="4000" b="1" spc="-5" dirty="0"/>
          </a:p>
        </p:txBody>
      </p:sp>
      <p:sp>
        <p:nvSpPr>
          <p:cNvPr id="27" name="object 27"/>
          <p:cNvSpPr txBox="1"/>
          <p:nvPr/>
        </p:nvSpPr>
        <p:spPr>
          <a:xfrm>
            <a:off x="593597" y="1326769"/>
            <a:ext cx="7669530" cy="3660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95580" indent="-182880">
              <a:lnSpc>
                <a:spcPct val="100000"/>
              </a:lnSpc>
              <a:spcBef>
                <a:spcPts val="105"/>
              </a:spcBef>
              <a:buClr>
                <a:srgbClr val="252525"/>
              </a:buClr>
              <a:buFont typeface="Microsoft Sans Serif" panose="020B0604020202020204"/>
              <a:buChar char="◦"/>
              <a:tabLst>
                <a:tab pos="195580" algn="l"/>
              </a:tabLst>
            </a:pPr>
            <a:r>
              <a:rPr sz="2600" spc="-5" dirty="0">
                <a:latin typeface="Consolas" panose="020B0609020204030204"/>
                <a:cs typeface="Consolas" panose="020B0609020204030204"/>
              </a:rPr>
              <a:t>str.Substring(int</a:t>
            </a:r>
            <a:r>
              <a:rPr sz="2600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2600" spc="-10" dirty="0">
                <a:latin typeface="Consolas" panose="020B0609020204030204"/>
                <a:cs typeface="Consolas" panose="020B0609020204030204"/>
              </a:rPr>
              <a:t>startIndex, int</a:t>
            </a:r>
            <a:r>
              <a:rPr sz="2600" dirty="0">
                <a:latin typeface="Consolas" panose="020B0609020204030204"/>
                <a:cs typeface="Consolas" panose="020B0609020204030204"/>
              </a:rPr>
              <a:t> </a:t>
            </a:r>
            <a:r>
              <a:rPr sz="2600" spc="-10" dirty="0">
                <a:latin typeface="Consolas" panose="020B0609020204030204"/>
                <a:cs typeface="Consolas" panose="020B0609020204030204"/>
              </a:rPr>
              <a:t>length)</a:t>
            </a:r>
            <a:endParaRPr sz="2600">
              <a:latin typeface="Consolas" panose="020B0609020204030204"/>
              <a:cs typeface="Consolas" panose="020B0609020204030204"/>
            </a:endParaRPr>
          </a:p>
          <a:p>
            <a:pPr marL="951230" marR="842010">
              <a:lnSpc>
                <a:spcPct val="100000"/>
              </a:lnSpc>
              <a:spcBef>
                <a:spcPts val="1510"/>
              </a:spcBef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string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filename</a:t>
            </a:r>
            <a:r>
              <a:rPr sz="2000" b="1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20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@"C:\Pics\fall2020.jpg"; </a:t>
            </a:r>
            <a:r>
              <a:rPr sz="2000" b="1" spc="-108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name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filename.Substring(8,</a:t>
            </a:r>
            <a:r>
              <a:rPr sz="20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8);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951230">
              <a:lnSpc>
                <a:spcPct val="100000"/>
              </a:lnSpc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//</a:t>
            </a:r>
            <a:r>
              <a:rPr sz="20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name</a:t>
            </a:r>
            <a:r>
              <a:rPr sz="20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is</a:t>
            </a:r>
            <a:r>
              <a:rPr sz="2000" b="1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fall2020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20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nsolas" panose="020B0609020204030204"/>
              <a:cs typeface="Consolas" panose="020B0609020204030204"/>
            </a:endParaRPr>
          </a:p>
          <a:p>
            <a:pPr marL="195580" indent="-182880">
              <a:lnSpc>
                <a:spcPct val="100000"/>
              </a:lnSpc>
              <a:spcBef>
                <a:spcPts val="5"/>
              </a:spcBef>
              <a:buClr>
                <a:srgbClr val="252525"/>
              </a:buClr>
              <a:buFont typeface="Microsoft Sans Serif" panose="020B0604020202020204"/>
              <a:buChar char="◦"/>
              <a:tabLst>
                <a:tab pos="195580" algn="l"/>
              </a:tabLst>
            </a:pPr>
            <a:r>
              <a:rPr sz="2600" spc="-5" dirty="0">
                <a:latin typeface="Consolas" panose="020B0609020204030204"/>
                <a:cs typeface="Consolas" panose="020B0609020204030204"/>
              </a:rPr>
              <a:t>str.Substring(int</a:t>
            </a:r>
            <a:r>
              <a:rPr sz="2600" spc="-75" dirty="0">
                <a:latin typeface="Consolas" panose="020B0609020204030204"/>
                <a:cs typeface="Consolas" panose="020B0609020204030204"/>
              </a:rPr>
              <a:t> </a:t>
            </a:r>
            <a:r>
              <a:rPr sz="2600" spc="-5" dirty="0">
                <a:latin typeface="Consolas" panose="020B0609020204030204"/>
                <a:cs typeface="Consolas" panose="020B0609020204030204"/>
              </a:rPr>
              <a:t>startIndex)</a:t>
            </a:r>
            <a:endParaRPr sz="2600">
              <a:latin typeface="Consolas" panose="020B0609020204030204"/>
              <a:cs typeface="Consolas" panose="020B0609020204030204"/>
            </a:endParaRPr>
          </a:p>
          <a:p>
            <a:pPr marL="951230" marR="5080">
              <a:lnSpc>
                <a:spcPct val="100000"/>
              </a:lnSpc>
              <a:spcBef>
                <a:spcPts val="1880"/>
              </a:spcBef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2000" b="1" spc="5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filename</a:t>
            </a:r>
            <a:r>
              <a:rPr sz="2000" b="1" spc="6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2000" b="1" spc="5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@"C:\Pics\fall2020.jpg";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 string</a:t>
            </a:r>
            <a:r>
              <a:rPr sz="20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nameAndExtension</a:t>
            </a:r>
            <a:r>
              <a:rPr sz="2000" b="1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2000" b="1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filename.Substring(8);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951230">
              <a:lnSpc>
                <a:spcPct val="100000"/>
              </a:lnSpc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//</a:t>
            </a:r>
            <a:r>
              <a:rPr sz="20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nameAndExtension</a:t>
            </a:r>
            <a:r>
              <a:rPr sz="20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is fall2020.jpg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36091" y="5160264"/>
            <a:ext cx="9055100" cy="973455"/>
            <a:chOff x="736091" y="5160264"/>
            <a:chExt cx="9055100" cy="973455"/>
          </a:xfrm>
        </p:grpSpPr>
        <p:pic>
          <p:nvPicPr>
            <p:cNvPr id="29" name="object 2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04671" y="5160264"/>
              <a:ext cx="383273" cy="45491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4251" y="5160264"/>
              <a:ext cx="383273" cy="45491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6091" y="5512308"/>
              <a:ext cx="523494" cy="62103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3831" y="5160264"/>
              <a:ext cx="383273" cy="45491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5672" y="5512308"/>
              <a:ext cx="523494" cy="62103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51888" y="5160264"/>
              <a:ext cx="383273" cy="45491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6775" y="5512308"/>
              <a:ext cx="523494" cy="62103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98419" y="5160264"/>
              <a:ext cx="383273" cy="45491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83308" y="5512308"/>
              <a:ext cx="523494" cy="62103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46475" y="5160264"/>
              <a:ext cx="383273" cy="45491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31363" y="5512308"/>
              <a:ext cx="523493" cy="62103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94531" y="5160264"/>
              <a:ext cx="383273" cy="45491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77896" y="5512308"/>
              <a:ext cx="523494" cy="62103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45636" y="5160264"/>
              <a:ext cx="383273" cy="45491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27475" y="5512308"/>
              <a:ext cx="523494" cy="62103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395215" y="5160264"/>
              <a:ext cx="383273" cy="45491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877056" y="5512308"/>
              <a:ext cx="523494" cy="62103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46320" y="5160264"/>
              <a:ext cx="383273" cy="45491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239512" y="5160264"/>
              <a:ext cx="494550" cy="45491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687568" y="5160264"/>
              <a:ext cx="494550" cy="45491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135624" y="5160264"/>
              <a:ext cx="494550" cy="454914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585203" y="5160264"/>
              <a:ext cx="494550" cy="45491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033259" y="5160264"/>
              <a:ext cx="494550" cy="45491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481315" y="5160264"/>
              <a:ext cx="494550" cy="454914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929372" y="5160264"/>
              <a:ext cx="494550" cy="454914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378951" y="5160264"/>
              <a:ext cx="494550" cy="45491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828532" y="5160264"/>
              <a:ext cx="494550" cy="454914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278111" y="5160264"/>
              <a:ext cx="494550" cy="454914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26636" y="5512308"/>
              <a:ext cx="523493" cy="62103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779263" y="5512308"/>
              <a:ext cx="523493" cy="62103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227320" y="5512308"/>
              <a:ext cx="523493" cy="62103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675376" y="5512308"/>
              <a:ext cx="523494" cy="62103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123432" y="5512308"/>
              <a:ext cx="523494" cy="62103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573012" y="5512308"/>
              <a:ext cx="523494" cy="62103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022591" y="5512308"/>
              <a:ext cx="523494" cy="62103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470648" y="5512308"/>
              <a:ext cx="523494" cy="62103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918703" y="5512308"/>
              <a:ext cx="523494" cy="621030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366760" y="5512308"/>
              <a:ext cx="523494" cy="62103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817863" y="5512308"/>
              <a:ext cx="523494" cy="62103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9267444" y="5512308"/>
              <a:ext cx="523494" cy="621030"/>
            </a:xfrm>
            <a:prstGeom prst="rect">
              <a:avLst/>
            </a:prstGeom>
          </p:spPr>
        </p:pic>
      </p:grpSp>
      <p:graphicFrame>
        <p:nvGraphicFramePr>
          <p:cNvPr id="69" name="object 69"/>
          <p:cNvGraphicFramePr>
            <a:graphicFrameLocks noGrp="1"/>
          </p:cNvGraphicFramePr>
          <p:nvPr/>
        </p:nvGraphicFramePr>
        <p:xfrm>
          <a:off x="748665" y="5124450"/>
          <a:ext cx="9257030" cy="846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3550"/>
                <a:gridCol w="463550"/>
                <a:gridCol w="462915"/>
                <a:gridCol w="457835"/>
                <a:gridCol w="463550"/>
                <a:gridCol w="459740"/>
                <a:gridCol w="464185"/>
                <a:gridCol w="464185"/>
                <a:gridCol w="466090"/>
                <a:gridCol w="464185"/>
                <a:gridCol w="461010"/>
                <a:gridCol w="462280"/>
                <a:gridCol w="462280"/>
                <a:gridCol w="463550"/>
                <a:gridCol w="462280"/>
                <a:gridCol w="462280"/>
                <a:gridCol w="461645"/>
                <a:gridCol w="463550"/>
                <a:gridCol w="532765"/>
                <a:gridCol w="395605"/>
              </a:tblGrid>
              <a:tr h="433717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0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1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2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6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3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16954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4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16700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5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16954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6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6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7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8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9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10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11239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11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R="104775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12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13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6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14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R="104775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15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6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16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11366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17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R="10541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18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6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19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2419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200" b="1" dirty="0">
                          <a:latin typeface="Consolas" panose="020B0609020204030204"/>
                          <a:cs typeface="Consolas" panose="020B0609020204030204"/>
                        </a:rPr>
                        <a:t>C</a:t>
                      </a:r>
                      <a:endParaRPr sz="22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5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200" b="1" dirty="0">
                          <a:latin typeface="Consolas" panose="020B0609020204030204"/>
                          <a:cs typeface="Consolas" panose="020B0609020204030204"/>
                        </a:rPr>
                        <a:t>:</a:t>
                      </a:r>
                      <a:endParaRPr sz="22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5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200" b="1" dirty="0">
                          <a:latin typeface="Consolas" panose="020B0609020204030204"/>
                          <a:cs typeface="Consolas" panose="020B0609020204030204"/>
                        </a:rPr>
                        <a:t>\</a:t>
                      </a:r>
                      <a:endParaRPr sz="22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5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200" b="1" dirty="0">
                          <a:latin typeface="Consolas" panose="020B0609020204030204"/>
                          <a:cs typeface="Consolas" panose="020B0609020204030204"/>
                        </a:rPr>
                        <a:t>P</a:t>
                      </a:r>
                      <a:endParaRPr sz="22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5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1479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200" b="1" dirty="0">
                          <a:latin typeface="Consolas" panose="020B0609020204030204"/>
                          <a:cs typeface="Consolas" panose="020B0609020204030204"/>
                        </a:rPr>
                        <a:t>i</a:t>
                      </a:r>
                      <a:endParaRPr sz="22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5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1454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200" b="1" dirty="0">
                          <a:latin typeface="Consolas" panose="020B0609020204030204"/>
                          <a:cs typeface="Consolas" panose="020B0609020204030204"/>
                        </a:rPr>
                        <a:t>c</a:t>
                      </a:r>
                      <a:endParaRPr sz="22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5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1479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200" b="1" dirty="0">
                          <a:latin typeface="Consolas" panose="020B0609020204030204"/>
                          <a:cs typeface="Consolas" panose="020B0609020204030204"/>
                        </a:rPr>
                        <a:t>s</a:t>
                      </a:r>
                      <a:endParaRPr sz="22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5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200" b="1" dirty="0">
                          <a:latin typeface="Consolas" panose="020B0609020204030204"/>
                          <a:cs typeface="Consolas" panose="020B0609020204030204"/>
                        </a:rPr>
                        <a:t>\</a:t>
                      </a:r>
                      <a:endParaRPr sz="22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5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200" b="1" dirty="0">
                          <a:latin typeface="Consolas" panose="020B0609020204030204"/>
                          <a:cs typeface="Consolas" panose="020B0609020204030204"/>
                        </a:rPr>
                        <a:t>f</a:t>
                      </a:r>
                      <a:endParaRPr sz="22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5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200" b="1" dirty="0">
                          <a:latin typeface="Consolas" panose="020B0609020204030204"/>
                          <a:cs typeface="Consolas" panose="020B0609020204030204"/>
                        </a:rPr>
                        <a:t>a</a:t>
                      </a:r>
                      <a:endParaRPr sz="22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5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200" b="1" dirty="0">
                          <a:latin typeface="Consolas" panose="020B0609020204030204"/>
                          <a:cs typeface="Consolas" panose="020B0609020204030204"/>
                        </a:rPr>
                        <a:t>l</a:t>
                      </a:r>
                      <a:endParaRPr sz="22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5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1473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200" b="1" dirty="0">
                          <a:latin typeface="Consolas" panose="020B0609020204030204"/>
                          <a:cs typeface="Consolas" panose="020B0609020204030204"/>
                        </a:rPr>
                        <a:t>l</a:t>
                      </a:r>
                      <a:endParaRPr sz="22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5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R="138430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200" b="1" dirty="0">
                          <a:latin typeface="Consolas" panose="020B0609020204030204"/>
                          <a:cs typeface="Consolas" panose="020B0609020204030204"/>
                        </a:rPr>
                        <a:t>2</a:t>
                      </a:r>
                      <a:endParaRPr sz="22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5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200" b="1" dirty="0">
                          <a:latin typeface="Consolas" panose="020B0609020204030204"/>
                          <a:cs typeface="Consolas" panose="020B0609020204030204"/>
                        </a:rPr>
                        <a:t>0</a:t>
                      </a:r>
                      <a:endParaRPr sz="22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5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200" b="1" dirty="0">
                          <a:latin typeface="Consolas" panose="020B0609020204030204"/>
                          <a:cs typeface="Consolas" panose="020B0609020204030204"/>
                        </a:rPr>
                        <a:t>2</a:t>
                      </a:r>
                      <a:endParaRPr sz="22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5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R="138430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200" b="1" dirty="0">
                          <a:latin typeface="Consolas" panose="020B0609020204030204"/>
                          <a:cs typeface="Consolas" panose="020B0609020204030204"/>
                        </a:rPr>
                        <a:t>0</a:t>
                      </a:r>
                      <a:endParaRPr sz="22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5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200" b="1" dirty="0">
                          <a:latin typeface="Consolas" panose="020B0609020204030204"/>
                          <a:cs typeface="Consolas" panose="020B0609020204030204"/>
                        </a:rPr>
                        <a:t>.</a:t>
                      </a:r>
                      <a:endParaRPr sz="22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5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1485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200" b="1" dirty="0">
                          <a:latin typeface="Consolas" panose="020B0609020204030204"/>
                          <a:cs typeface="Consolas" panose="020B0609020204030204"/>
                        </a:rPr>
                        <a:t>j</a:t>
                      </a:r>
                      <a:endParaRPr sz="22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5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R="13906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200" b="1" dirty="0">
                          <a:latin typeface="Consolas" panose="020B0609020204030204"/>
                          <a:cs typeface="Consolas" panose="020B0609020204030204"/>
                        </a:rPr>
                        <a:t>p</a:t>
                      </a:r>
                      <a:endParaRPr sz="22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5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200" b="1" dirty="0">
                          <a:latin typeface="Consolas" panose="020B0609020204030204"/>
                          <a:cs typeface="Consolas" panose="020B0609020204030204"/>
                        </a:rPr>
                        <a:t>g</a:t>
                      </a:r>
                      <a:endParaRPr sz="22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5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455295" y="508635"/>
            <a:ext cx="439991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Splitting</a:t>
            </a:r>
            <a:r>
              <a:rPr sz="3600" b="1" spc="-70" dirty="0"/>
              <a:t> </a:t>
            </a:r>
            <a:r>
              <a:rPr sz="3600" b="1" spc="-25" dirty="0"/>
              <a:t>Strings</a:t>
            </a:r>
            <a:endParaRPr sz="3600" b="1" spc="-25" dirty="0"/>
          </a:p>
        </p:txBody>
      </p:sp>
      <p:sp>
        <p:nvSpPr>
          <p:cNvPr id="5" name="object 3"/>
          <p:cNvSpPr txBox="1"/>
          <p:nvPr/>
        </p:nvSpPr>
        <p:spPr>
          <a:xfrm>
            <a:off x="455168" y="1454404"/>
            <a:ext cx="10136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252525"/>
              </a:buClr>
              <a:buFont typeface="Microsoft Sans Serif" panose="020B0604020202020204"/>
              <a:buChar char="◦"/>
              <a:tabLst>
                <a:tab pos="195580" algn="l"/>
              </a:tabLst>
            </a:pPr>
            <a:r>
              <a:rPr sz="2800" spc="-150" dirty="0">
                <a:latin typeface="Segoe UI" panose="020B0502040204020203"/>
                <a:cs typeface="Segoe UI" panose="020B0502040204020203"/>
              </a:rPr>
              <a:t>To</a:t>
            </a:r>
            <a:r>
              <a:rPr sz="28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10" dirty="0">
                <a:latin typeface="Segoe UI" panose="020B0502040204020203"/>
                <a:cs typeface="Segoe UI" panose="020B0502040204020203"/>
              </a:rPr>
              <a:t>split</a:t>
            </a:r>
            <a:r>
              <a:rPr sz="2800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5" dirty="0">
                <a:latin typeface="Segoe UI" panose="020B0502040204020203"/>
                <a:cs typeface="Segoe UI" panose="020B0502040204020203"/>
              </a:rPr>
              <a:t>a</a:t>
            </a:r>
            <a:r>
              <a:rPr sz="2800" spc="10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10" dirty="0">
                <a:latin typeface="Segoe UI" panose="020B0502040204020203"/>
                <a:cs typeface="Segoe UI" panose="020B0502040204020203"/>
              </a:rPr>
              <a:t>string</a:t>
            </a:r>
            <a:r>
              <a:rPr sz="2800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5" dirty="0">
                <a:latin typeface="Segoe UI" panose="020B0502040204020203"/>
                <a:cs typeface="Segoe UI" panose="020B0502040204020203"/>
              </a:rPr>
              <a:t>by </a:t>
            </a:r>
            <a:r>
              <a:rPr sz="2800" spc="-10" dirty="0">
                <a:latin typeface="Segoe UI" panose="020B0502040204020203"/>
                <a:cs typeface="Segoe UI" panose="020B0502040204020203"/>
              </a:rPr>
              <a:t>given</a:t>
            </a:r>
            <a:r>
              <a:rPr sz="2800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10" dirty="0">
                <a:latin typeface="Segoe UI" panose="020B0502040204020203"/>
                <a:cs typeface="Segoe UI" panose="020B0502040204020203"/>
              </a:rPr>
              <a:t>separator(s)</a:t>
            </a:r>
            <a:r>
              <a:rPr sz="2800" spc="10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5" dirty="0">
                <a:latin typeface="Segoe UI" panose="020B0502040204020203"/>
                <a:cs typeface="Segoe UI" panose="020B0502040204020203"/>
              </a:rPr>
              <a:t>use the</a:t>
            </a:r>
            <a:r>
              <a:rPr sz="2800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5" dirty="0">
                <a:latin typeface="Segoe UI" panose="020B0502040204020203"/>
                <a:cs typeface="Segoe UI" panose="020B0502040204020203"/>
              </a:rPr>
              <a:t>following</a:t>
            </a:r>
            <a:r>
              <a:rPr sz="2800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5" dirty="0">
                <a:latin typeface="Segoe UI" panose="020B0502040204020203"/>
                <a:cs typeface="Segoe UI" panose="020B0502040204020203"/>
              </a:rPr>
              <a:t>method:</a:t>
            </a:r>
            <a:endParaRPr sz="28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55168" y="2404618"/>
            <a:ext cx="1596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252525"/>
              </a:buClr>
              <a:buFont typeface="Microsoft Sans Serif" panose="020B0604020202020204"/>
              <a:buChar char="◦"/>
              <a:tabLst>
                <a:tab pos="195580" algn="l"/>
              </a:tabLst>
            </a:pPr>
            <a:r>
              <a:rPr sz="2800" spc="-5" dirty="0">
                <a:latin typeface="Segoe UI" panose="020B0502040204020203"/>
                <a:cs typeface="Segoe UI" panose="020B0502040204020203"/>
              </a:rPr>
              <a:t>Example:</a:t>
            </a:r>
            <a:endParaRPr sz="28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51405" y="2005330"/>
            <a:ext cx="7489190" cy="399415"/>
          </a:xfrm>
          <a:prstGeom prst="rect">
            <a:avLst/>
          </a:prstGeom>
          <a:ln w="12192">
            <a:solidFill>
              <a:srgbClr val="7DC492"/>
            </a:solidFill>
          </a:ln>
        </p:spPr>
        <p:txBody>
          <a:bodyPr vert="horz" wrap="square" lIns="0" tIns="30480" rIns="0" bIns="0" rtlCol="0">
            <a:spAutoFit/>
          </a:bodyPr>
          <a:p>
            <a:pPr marL="2540" algn="ctr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string[]</a:t>
            </a:r>
            <a:r>
              <a:rPr sz="20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Split(params</a:t>
            </a:r>
            <a:r>
              <a:rPr sz="20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char[])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5027" y="2906268"/>
            <a:ext cx="10134600" cy="3324225"/>
          </a:xfrm>
          <a:prstGeom prst="rect">
            <a:avLst/>
          </a:prstGeom>
          <a:solidFill>
            <a:srgbClr val="A9D7B7">
              <a:alpha val="14901"/>
            </a:srgbClr>
          </a:solidFill>
          <a:ln w="12192">
            <a:solidFill>
              <a:srgbClr val="7DC492"/>
            </a:solidFill>
          </a:ln>
        </p:spPr>
        <p:txBody>
          <a:bodyPr vert="horz" wrap="square" lIns="0" tIns="134620" rIns="0" bIns="0" rtlCol="0">
            <a:spAutoFit/>
          </a:bodyPr>
          <a:p>
            <a:pPr marL="91440">
              <a:lnSpc>
                <a:spcPct val="100000"/>
              </a:lnSpc>
              <a:spcBef>
                <a:spcPts val="1060"/>
              </a:spcBef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listOfGames =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“BattleField,</a:t>
            </a:r>
            <a:r>
              <a:rPr sz="20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Uncharted,</a:t>
            </a:r>
            <a:r>
              <a:rPr sz="20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COD,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NFS”;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91440" marR="2909570">
              <a:lnSpc>
                <a:spcPct val="150000"/>
              </a:lnSpc>
              <a:spcBef>
                <a:spcPts val="5"/>
              </a:spcBef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string[]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games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 =</a:t>
            </a:r>
            <a:r>
              <a:rPr sz="20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listOfGames.Split('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', ','</a:t>
            </a:r>
            <a:r>
              <a:rPr sz="20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,</a:t>
            </a:r>
            <a:r>
              <a:rPr sz="20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'.'); </a:t>
            </a:r>
            <a:r>
              <a:rPr sz="2000" b="1" spc="-108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Console.WriteLine("Available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games</a:t>
            </a:r>
            <a:r>
              <a:rPr sz="20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are:");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9144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foreach</a:t>
            </a:r>
            <a:r>
              <a:rPr sz="20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(string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game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in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games)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9144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{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650875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Console.WriteLine(game);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9144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}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02895" y="535305"/>
            <a:ext cx="804672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b="1" spc="-15" dirty="0"/>
              <a:t>Replacing </a:t>
            </a:r>
            <a:r>
              <a:rPr sz="3600" b="1" dirty="0"/>
              <a:t>and</a:t>
            </a:r>
            <a:r>
              <a:rPr sz="3600" b="1" spc="-5" dirty="0"/>
              <a:t> Deleting Substrings</a:t>
            </a:r>
            <a:endParaRPr sz="3600" b="1"/>
          </a:p>
        </p:txBody>
      </p:sp>
      <p:sp>
        <p:nvSpPr>
          <p:cNvPr id="5" name="object 3"/>
          <p:cNvSpPr txBox="1"/>
          <p:nvPr/>
        </p:nvSpPr>
        <p:spPr>
          <a:xfrm>
            <a:off x="302768" y="1376299"/>
            <a:ext cx="11008995" cy="134747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p>
            <a:pPr marL="194945" marR="5080" indent="-182880">
              <a:lnSpc>
                <a:spcPct val="102000"/>
              </a:lnSpc>
              <a:spcBef>
                <a:spcPts val="35"/>
              </a:spcBef>
              <a:buClr>
                <a:srgbClr val="252525"/>
              </a:buClr>
              <a:buFont typeface="Microsoft Sans Serif" panose="020B0604020202020204"/>
              <a:buChar char="◦"/>
              <a:tabLst>
                <a:tab pos="195580" algn="l"/>
              </a:tabLst>
            </a:pPr>
            <a:r>
              <a:rPr sz="2800" b="1" spc="-10" dirty="0">
                <a:latin typeface="Consolas" panose="020B0609020204030204"/>
                <a:cs typeface="Consolas" panose="020B0609020204030204"/>
              </a:rPr>
              <a:t>Replace</a:t>
            </a:r>
            <a:r>
              <a:rPr sz="2800" spc="-10" dirty="0">
                <a:latin typeface="Consolas" panose="020B0609020204030204"/>
                <a:cs typeface="Consolas" panose="020B0609020204030204"/>
              </a:rPr>
              <a:t>(string,</a:t>
            </a:r>
            <a:r>
              <a:rPr sz="2800" spc="-755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10" dirty="0">
                <a:latin typeface="Consolas" panose="020B0609020204030204"/>
                <a:cs typeface="Consolas" panose="020B0609020204030204"/>
              </a:rPr>
              <a:t>string)</a:t>
            </a:r>
            <a:r>
              <a:rPr sz="2800" spc="-760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latin typeface="Segoe UI" panose="020B0502040204020203"/>
                <a:cs typeface="Segoe UI" panose="020B0502040204020203"/>
              </a:rPr>
              <a:t>–</a:t>
            </a:r>
            <a:r>
              <a:rPr sz="2800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10" dirty="0">
                <a:latin typeface="Segoe UI" panose="020B0502040204020203"/>
                <a:cs typeface="Segoe UI" panose="020B0502040204020203"/>
              </a:rPr>
              <a:t>replaces</a:t>
            </a:r>
            <a:r>
              <a:rPr sz="2800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5" dirty="0">
                <a:latin typeface="Segoe UI" panose="020B0502040204020203"/>
                <a:cs typeface="Segoe UI" panose="020B0502040204020203"/>
              </a:rPr>
              <a:t>all</a:t>
            </a:r>
            <a:r>
              <a:rPr sz="2800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5" dirty="0">
                <a:latin typeface="Segoe UI" panose="020B0502040204020203"/>
                <a:cs typeface="Segoe UI" panose="020B0502040204020203"/>
              </a:rPr>
              <a:t>occurrences</a:t>
            </a:r>
            <a:r>
              <a:rPr sz="28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25" dirty="0">
                <a:latin typeface="Segoe UI" panose="020B0502040204020203"/>
                <a:cs typeface="Segoe UI" panose="020B0502040204020203"/>
              </a:rPr>
              <a:t>of</a:t>
            </a:r>
            <a:r>
              <a:rPr sz="28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5" dirty="0">
                <a:latin typeface="Segoe UI" panose="020B0502040204020203"/>
                <a:cs typeface="Segoe UI" panose="020B0502040204020203"/>
              </a:rPr>
              <a:t>given</a:t>
            </a:r>
            <a:r>
              <a:rPr sz="2800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10" dirty="0">
                <a:latin typeface="Segoe UI" panose="020B0502040204020203"/>
                <a:cs typeface="Segoe UI" panose="020B0502040204020203"/>
              </a:rPr>
              <a:t>string </a:t>
            </a:r>
            <a:r>
              <a:rPr sz="2800" spc="-755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10" dirty="0">
                <a:latin typeface="Segoe UI" panose="020B0502040204020203"/>
                <a:cs typeface="Segoe UI" panose="020B0502040204020203"/>
              </a:rPr>
              <a:t>with</a:t>
            </a:r>
            <a:r>
              <a:rPr sz="2800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5" dirty="0">
                <a:latin typeface="Segoe UI" panose="020B0502040204020203"/>
                <a:cs typeface="Segoe UI" panose="020B0502040204020203"/>
              </a:rPr>
              <a:t>another</a:t>
            </a:r>
            <a:endParaRPr sz="2800">
              <a:latin typeface="Segoe UI" panose="020B0502040204020203"/>
              <a:cs typeface="Segoe UI" panose="020B0502040204020203"/>
            </a:endParaRPr>
          </a:p>
          <a:p>
            <a:pPr marL="469900" lvl="1" indent="-183515">
              <a:lnSpc>
                <a:spcPct val="100000"/>
              </a:lnSpc>
              <a:spcBef>
                <a:spcPts val="510"/>
              </a:spcBef>
              <a:buClr>
                <a:srgbClr val="252525"/>
              </a:buClr>
              <a:buFont typeface="Microsoft Sans Serif" panose="020B0604020202020204"/>
              <a:buChar char="◦"/>
              <a:tabLst>
                <a:tab pos="469900" algn="l"/>
              </a:tabLst>
            </a:pPr>
            <a:r>
              <a:rPr sz="2600" spc="5" dirty="0">
                <a:latin typeface="Segoe UI" panose="020B0502040204020203"/>
                <a:cs typeface="Segoe UI" panose="020B0502040204020203"/>
              </a:rPr>
              <a:t>The</a:t>
            </a:r>
            <a:r>
              <a:rPr sz="26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2600" spc="-5" dirty="0">
                <a:latin typeface="Segoe UI" panose="020B0502040204020203"/>
                <a:cs typeface="Segoe UI" panose="020B0502040204020203"/>
              </a:rPr>
              <a:t>result</a:t>
            </a:r>
            <a:r>
              <a:rPr sz="26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2600" spc="-5" dirty="0">
                <a:latin typeface="Segoe UI" panose="020B0502040204020203"/>
                <a:cs typeface="Segoe UI" panose="020B0502040204020203"/>
              </a:rPr>
              <a:t>is</a:t>
            </a:r>
            <a:r>
              <a:rPr sz="26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2600" dirty="0">
                <a:latin typeface="Segoe UI" panose="020B0502040204020203"/>
                <a:cs typeface="Segoe UI" panose="020B0502040204020203"/>
              </a:rPr>
              <a:t>new</a:t>
            </a:r>
            <a:r>
              <a:rPr sz="26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2600" dirty="0">
                <a:latin typeface="Segoe UI" panose="020B0502040204020203"/>
                <a:cs typeface="Segoe UI" panose="020B0502040204020203"/>
              </a:rPr>
              <a:t>string</a:t>
            </a:r>
            <a:r>
              <a:rPr sz="2600" spc="-40" dirty="0">
                <a:latin typeface="Segoe UI" panose="020B0502040204020203"/>
                <a:cs typeface="Segoe UI" panose="020B0502040204020203"/>
              </a:rPr>
              <a:t> </a:t>
            </a:r>
            <a:r>
              <a:rPr sz="2600" dirty="0">
                <a:latin typeface="Segoe UI" panose="020B0502040204020203"/>
                <a:cs typeface="Segoe UI" panose="020B0502040204020203"/>
              </a:rPr>
              <a:t>(strings</a:t>
            </a:r>
            <a:r>
              <a:rPr sz="2600" spc="-30" dirty="0">
                <a:latin typeface="Segoe UI" panose="020B0502040204020203"/>
                <a:cs typeface="Segoe UI" panose="020B0502040204020203"/>
              </a:rPr>
              <a:t> </a:t>
            </a:r>
            <a:r>
              <a:rPr sz="2600" spc="-15" dirty="0">
                <a:latin typeface="Segoe UI" panose="020B0502040204020203"/>
                <a:cs typeface="Segoe UI" panose="020B0502040204020203"/>
              </a:rPr>
              <a:t>are</a:t>
            </a:r>
            <a:r>
              <a:rPr sz="26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2600" dirty="0">
                <a:latin typeface="Segoe UI" panose="020B0502040204020203"/>
                <a:cs typeface="Segoe UI" panose="020B0502040204020203"/>
              </a:rPr>
              <a:t>immutable)</a:t>
            </a:r>
            <a:endParaRPr sz="26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302768" y="4042029"/>
            <a:ext cx="10349865" cy="8864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p>
            <a:pPr marL="194945" marR="5080" indent="-182880">
              <a:lnSpc>
                <a:spcPct val="102000"/>
              </a:lnSpc>
              <a:spcBef>
                <a:spcPts val="35"/>
              </a:spcBef>
              <a:buClr>
                <a:srgbClr val="252525"/>
              </a:buClr>
              <a:buFont typeface="Microsoft Sans Serif" panose="020B0604020202020204"/>
              <a:buChar char="◦"/>
              <a:tabLst>
                <a:tab pos="195580" algn="l"/>
              </a:tabLst>
            </a:pPr>
            <a:r>
              <a:rPr sz="2800" b="1" spc="-10" dirty="0">
                <a:latin typeface="Consolas" panose="020B0609020204030204"/>
                <a:cs typeface="Consolas" panose="020B0609020204030204"/>
              </a:rPr>
              <a:t>Remove</a:t>
            </a:r>
            <a:r>
              <a:rPr sz="2800" spc="-10" dirty="0">
                <a:latin typeface="Consolas" panose="020B0609020204030204"/>
                <a:cs typeface="Consolas" panose="020B0609020204030204"/>
              </a:rPr>
              <a:t>(index,</a:t>
            </a:r>
            <a:r>
              <a:rPr sz="2800" spc="-760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length)</a:t>
            </a:r>
            <a:r>
              <a:rPr sz="2800" spc="-755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latin typeface="Segoe UI" panose="020B0502040204020203"/>
                <a:cs typeface="Segoe UI" panose="020B0502040204020203"/>
              </a:rPr>
              <a:t>–</a:t>
            </a:r>
            <a:r>
              <a:rPr sz="2800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10" dirty="0">
                <a:latin typeface="Segoe UI" panose="020B0502040204020203"/>
                <a:cs typeface="Segoe UI" panose="020B0502040204020203"/>
              </a:rPr>
              <a:t>deletes</a:t>
            </a:r>
            <a:r>
              <a:rPr sz="2800" spc="5" dirty="0">
                <a:latin typeface="Segoe UI" panose="020B0502040204020203"/>
                <a:cs typeface="Segoe UI" panose="020B0502040204020203"/>
              </a:rPr>
              <a:t> part </a:t>
            </a:r>
            <a:r>
              <a:rPr sz="2800" spc="-25" dirty="0">
                <a:latin typeface="Segoe UI" panose="020B0502040204020203"/>
                <a:cs typeface="Segoe UI" panose="020B0502040204020203"/>
              </a:rPr>
              <a:t>of</a:t>
            </a:r>
            <a:r>
              <a:rPr sz="2800" spc="-5" dirty="0">
                <a:latin typeface="Segoe UI" panose="020B0502040204020203"/>
                <a:cs typeface="Segoe UI" panose="020B0502040204020203"/>
              </a:rPr>
              <a:t> a</a:t>
            </a:r>
            <a:r>
              <a:rPr sz="2800" spc="10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10" dirty="0">
                <a:latin typeface="Segoe UI" panose="020B0502040204020203"/>
                <a:cs typeface="Segoe UI" panose="020B0502040204020203"/>
              </a:rPr>
              <a:t>string</a:t>
            </a:r>
            <a:r>
              <a:rPr sz="2800" spc="10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5" dirty="0">
                <a:latin typeface="Segoe UI" panose="020B0502040204020203"/>
                <a:cs typeface="Segoe UI" panose="020B0502040204020203"/>
              </a:rPr>
              <a:t>and</a:t>
            </a:r>
            <a:r>
              <a:rPr sz="2800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10" dirty="0">
                <a:latin typeface="Segoe UI" panose="020B0502040204020203"/>
                <a:cs typeface="Segoe UI" panose="020B0502040204020203"/>
              </a:rPr>
              <a:t>produces </a:t>
            </a:r>
            <a:r>
              <a:rPr sz="2800" spc="-750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5" dirty="0">
                <a:latin typeface="Segoe UI" panose="020B0502040204020203"/>
                <a:cs typeface="Segoe UI" panose="020B0502040204020203"/>
              </a:rPr>
              <a:t>new</a:t>
            </a:r>
            <a:r>
              <a:rPr sz="2800" spc="-10" dirty="0">
                <a:latin typeface="Segoe UI" panose="020B0502040204020203"/>
                <a:cs typeface="Segoe UI" panose="020B0502040204020203"/>
              </a:rPr>
              <a:t> string</a:t>
            </a:r>
            <a:r>
              <a:rPr sz="2800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5" dirty="0">
                <a:latin typeface="Segoe UI" panose="020B0502040204020203"/>
                <a:cs typeface="Segoe UI" panose="020B0502040204020203"/>
              </a:rPr>
              <a:t>as</a:t>
            </a:r>
            <a:r>
              <a:rPr sz="2800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10" dirty="0">
                <a:latin typeface="Segoe UI" panose="020B0502040204020203"/>
                <a:cs typeface="Segoe UI" panose="020B0502040204020203"/>
              </a:rPr>
              <a:t>result</a:t>
            </a:r>
            <a:endParaRPr sz="28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1786127" y="2849118"/>
            <a:ext cx="7620000" cy="1016635"/>
          </a:xfrm>
          <a:prstGeom prst="rect">
            <a:avLst/>
          </a:prstGeom>
          <a:solidFill>
            <a:srgbClr val="A9D7B7">
              <a:alpha val="14901"/>
            </a:srgbClr>
          </a:solidFill>
          <a:ln w="12192">
            <a:solidFill>
              <a:srgbClr val="7DC492"/>
            </a:solidFill>
          </a:ln>
        </p:spPr>
        <p:txBody>
          <a:bodyPr vert="horz" wrap="square" lIns="0" tIns="31750" rIns="0" bIns="0" rtlCol="0">
            <a:spAutoFit/>
          </a:bodyPr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20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course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“MCA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+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MBA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+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MSC”;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91440">
              <a:lnSpc>
                <a:spcPct val="100000"/>
              </a:lnSpc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string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replaced</a:t>
            </a:r>
            <a:r>
              <a:rPr sz="20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20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courses.Replace("+",</a:t>
            </a:r>
            <a:r>
              <a:rPr sz="20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"and");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91440">
              <a:lnSpc>
                <a:spcPct val="100000"/>
              </a:lnSpc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//</a:t>
            </a:r>
            <a:r>
              <a:rPr sz="20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MCA</a:t>
            </a:r>
            <a:r>
              <a:rPr sz="20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and</a:t>
            </a:r>
            <a:r>
              <a:rPr sz="20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MBA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and</a:t>
            </a:r>
            <a:r>
              <a:rPr sz="20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MSC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1786127" y="5103876"/>
            <a:ext cx="7620000" cy="1016635"/>
          </a:xfrm>
          <a:prstGeom prst="rect">
            <a:avLst/>
          </a:prstGeom>
          <a:solidFill>
            <a:srgbClr val="A9D7B7">
              <a:alpha val="14901"/>
            </a:srgbClr>
          </a:solidFill>
          <a:ln w="12192">
            <a:solidFill>
              <a:srgbClr val="7DC492"/>
            </a:solidFill>
          </a:ln>
        </p:spPr>
        <p:txBody>
          <a:bodyPr vert="horz" wrap="square" lIns="0" tIns="31750" rIns="0" bIns="0" rtlCol="0">
            <a:spAutoFit/>
          </a:bodyPr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20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price</a:t>
            </a:r>
            <a:r>
              <a:rPr sz="20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20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"$</a:t>
            </a:r>
            <a:r>
              <a:rPr sz="20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1234567";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91440">
              <a:lnSpc>
                <a:spcPct val="100000"/>
              </a:lnSpc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lowPrice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price.Remove(2,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3);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91440">
              <a:lnSpc>
                <a:spcPct val="100000"/>
              </a:lnSpc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//</a:t>
            </a:r>
            <a:r>
              <a:rPr sz="20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$</a:t>
            </a:r>
            <a:r>
              <a:rPr sz="20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4567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539750" y="394335"/>
            <a:ext cx="2043430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4000" b="1" spc="-5" dirty="0"/>
              <a:t>Arrays</a:t>
            </a:r>
            <a:endParaRPr sz="4000" b="1" spc="-5" dirty="0"/>
          </a:p>
        </p:txBody>
      </p:sp>
      <p:sp>
        <p:nvSpPr>
          <p:cNvPr id="5" name="object 3"/>
          <p:cNvSpPr txBox="1"/>
          <p:nvPr/>
        </p:nvSpPr>
        <p:spPr>
          <a:xfrm>
            <a:off x="539750" y="1219200"/>
            <a:ext cx="10624185" cy="196405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p>
            <a:pPr marL="195580" indent="-182880">
              <a:lnSpc>
                <a:spcPct val="150000"/>
              </a:lnSpc>
              <a:spcBef>
                <a:spcPts val="1150"/>
              </a:spcBef>
              <a:buClr>
                <a:srgbClr val="252525"/>
              </a:buClr>
              <a:buFont typeface="Arial MT"/>
              <a:buChar char="•"/>
              <a:tabLst>
                <a:tab pos="195580" algn="l"/>
                <a:tab pos="4467860" algn="l"/>
              </a:tabLst>
            </a:pPr>
            <a:r>
              <a:rPr sz="2200" spc="-5" dirty="0">
                <a:latin typeface="Segoe UI" panose="020B0502040204020203"/>
                <a:cs typeface="Segoe UI" panose="020B0502040204020203"/>
              </a:rPr>
              <a:t>An</a:t>
            </a:r>
            <a:r>
              <a:rPr sz="2200" spc="25" dirty="0">
                <a:latin typeface="Segoe UI" panose="020B0502040204020203"/>
                <a:cs typeface="Segoe UI" panose="020B0502040204020203"/>
              </a:rPr>
              <a:t> </a:t>
            </a:r>
            <a:r>
              <a:rPr sz="2200" spc="-5" dirty="0">
                <a:latin typeface="Segoe UI" panose="020B0502040204020203"/>
                <a:cs typeface="Segoe UI" panose="020B0502040204020203"/>
              </a:rPr>
              <a:t>array</a:t>
            </a:r>
            <a:r>
              <a:rPr sz="2200" spc="25" dirty="0">
                <a:latin typeface="Segoe UI" panose="020B0502040204020203"/>
                <a:cs typeface="Segoe UI" panose="020B0502040204020203"/>
              </a:rPr>
              <a:t> </a:t>
            </a:r>
            <a:r>
              <a:rPr sz="2200" spc="-5" dirty="0">
                <a:latin typeface="Segoe UI" panose="020B0502040204020203"/>
                <a:cs typeface="Segoe UI" panose="020B0502040204020203"/>
              </a:rPr>
              <a:t>is</a:t>
            </a:r>
            <a:r>
              <a:rPr sz="2200" spc="35" dirty="0">
                <a:latin typeface="Segoe UI" panose="020B0502040204020203"/>
                <a:cs typeface="Segoe UI" panose="020B0502040204020203"/>
              </a:rPr>
              <a:t> </a:t>
            </a:r>
            <a:r>
              <a:rPr sz="2200" spc="-5" dirty="0">
                <a:latin typeface="Segoe UI" panose="020B0502040204020203"/>
                <a:cs typeface="Segoe UI" panose="020B0502040204020203"/>
              </a:rPr>
              <a:t>a</a:t>
            </a:r>
            <a:r>
              <a:rPr sz="2200" spc="30" dirty="0">
                <a:latin typeface="Segoe UI" panose="020B0502040204020203"/>
                <a:cs typeface="Segoe UI" panose="020B0502040204020203"/>
              </a:rPr>
              <a:t> </a:t>
            </a:r>
            <a:r>
              <a:rPr sz="2200" dirty="0">
                <a:latin typeface="Segoe UI" panose="020B0502040204020203"/>
                <a:cs typeface="Segoe UI" panose="020B0502040204020203"/>
              </a:rPr>
              <a:t>group of like-typed variables that are referred to by a common name.</a:t>
            </a:r>
            <a:endParaRPr sz="2200" dirty="0">
              <a:latin typeface="Segoe UI" panose="020B0502040204020203"/>
              <a:cs typeface="Segoe UI" panose="020B0502040204020203"/>
            </a:endParaRPr>
          </a:p>
          <a:p>
            <a:pPr marL="195580" indent="-182880">
              <a:lnSpc>
                <a:spcPct val="150000"/>
              </a:lnSpc>
              <a:spcBef>
                <a:spcPts val="1150"/>
              </a:spcBef>
              <a:buClr>
                <a:srgbClr val="252525"/>
              </a:buClr>
              <a:buFont typeface="Arial MT"/>
              <a:buChar char="•"/>
              <a:tabLst>
                <a:tab pos="195580" algn="l"/>
                <a:tab pos="4467860" algn="l"/>
              </a:tabLst>
            </a:pPr>
            <a:r>
              <a:rPr lang="en-US" sz="2200">
                <a:sym typeface="+mn-ea"/>
              </a:rPr>
              <a:t>An array can be single-dimensional, multidimensional or jagged.</a:t>
            </a:r>
            <a:endParaRPr lang="en-US" sz="2200">
              <a:sym typeface="+mn-ea"/>
            </a:endParaRPr>
          </a:p>
          <a:p>
            <a:pPr marL="195580" indent="-182880">
              <a:lnSpc>
                <a:spcPct val="150000"/>
              </a:lnSpc>
              <a:spcBef>
                <a:spcPts val="1150"/>
              </a:spcBef>
              <a:buClr>
                <a:srgbClr val="252525"/>
              </a:buClr>
              <a:buFont typeface="Arial MT"/>
              <a:buChar char="•"/>
              <a:tabLst>
                <a:tab pos="195580" algn="l"/>
                <a:tab pos="4467860" algn="l"/>
              </a:tabLst>
            </a:pPr>
            <a:r>
              <a:rPr lang="en-IN" sz="2200" b="1">
                <a:latin typeface="Segoe UI" panose="020B0502040204020203"/>
                <a:cs typeface="Segoe UI" panose="020B0502040204020203"/>
              </a:rPr>
              <a:t>Single - Dimensional Array</a:t>
            </a:r>
            <a:endParaRPr lang="en-IN" sz="2200" b="1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4530090" y="2570480"/>
            <a:ext cx="7553960" cy="4235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203200" rIns="0" bIns="0" rtlCol="0">
            <a:spAutoFit/>
          </a:bodyPr>
          <a:p>
            <a:pPr marL="195580" indent="-183515">
              <a:lnSpc>
                <a:spcPct val="100000"/>
              </a:lnSpc>
              <a:spcBef>
                <a:spcPts val="1600"/>
              </a:spcBef>
              <a:buClr>
                <a:srgbClr val="252525"/>
              </a:buClr>
              <a:buFont typeface="Arial MT"/>
              <a:buChar char="•"/>
              <a:tabLst>
                <a:tab pos="196215" algn="l"/>
              </a:tabLst>
            </a:pPr>
            <a:r>
              <a:rPr b="1" spc="-120" dirty="0">
                <a:latin typeface="Segoe UI" panose="020B0502040204020203"/>
                <a:cs typeface="Segoe UI" panose="020B0502040204020203"/>
              </a:rPr>
              <a:t>To</a:t>
            </a:r>
            <a:r>
              <a:rPr b="1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b="1" spc="-10" dirty="0">
                <a:latin typeface="Segoe UI" panose="020B0502040204020203"/>
                <a:cs typeface="Segoe UI" panose="020B0502040204020203"/>
              </a:rPr>
              <a:t>Declare</a:t>
            </a:r>
            <a:r>
              <a:rPr b="1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b="1" spc="-5" dirty="0">
                <a:latin typeface="Segoe UI" panose="020B0502040204020203"/>
                <a:cs typeface="Segoe UI" panose="020B0502040204020203"/>
              </a:rPr>
              <a:t>an </a:t>
            </a:r>
            <a:r>
              <a:rPr b="1" spc="-10" dirty="0">
                <a:latin typeface="Segoe UI" panose="020B0502040204020203"/>
                <a:cs typeface="Segoe UI" panose="020B0502040204020203"/>
              </a:rPr>
              <a:t>Array</a:t>
            </a:r>
            <a:endParaRPr>
              <a:latin typeface="Segoe UI" panose="020B0502040204020203"/>
              <a:cs typeface="Segoe UI" panose="020B0502040204020203"/>
            </a:endParaRPr>
          </a:p>
          <a:p>
            <a:pPr marL="2893060" algn="ctr">
              <a:lnSpc>
                <a:spcPct val="100000"/>
              </a:lnSpc>
              <a:spcBef>
                <a:spcPts val="1500"/>
              </a:spcBef>
            </a:pPr>
            <a:r>
              <a:rPr spc="-5" dirty="0">
                <a:latin typeface="Segoe UI" panose="020B0502040204020203"/>
                <a:cs typeface="Segoe UI" panose="020B0502040204020203"/>
              </a:rPr>
              <a:t>type []</a:t>
            </a:r>
            <a:r>
              <a:rPr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pc="-5" dirty="0">
                <a:latin typeface="Segoe UI" panose="020B0502040204020203"/>
                <a:cs typeface="Segoe UI" panose="020B0502040204020203"/>
              </a:rPr>
              <a:t>arrayname;</a:t>
            </a:r>
            <a:endParaRPr>
              <a:latin typeface="Segoe UI" panose="020B0502040204020203"/>
              <a:cs typeface="Segoe UI" panose="020B0502040204020203"/>
            </a:endParaRPr>
          </a:p>
          <a:p>
            <a:pPr marL="3518535">
              <a:lnSpc>
                <a:spcPct val="100000"/>
              </a:lnSpc>
              <a:spcBef>
                <a:spcPts val="1500"/>
              </a:spcBef>
            </a:pPr>
            <a:r>
              <a:rPr spc="-5" dirty="0">
                <a:latin typeface="Segoe UI" panose="020B0502040204020203"/>
                <a:cs typeface="Segoe UI" panose="020B0502040204020203"/>
              </a:rPr>
              <a:t>e.g. </a:t>
            </a:r>
            <a:r>
              <a:rPr b="1" spc="-10" dirty="0">
                <a:latin typeface="Consolas" panose="020B0609020204030204"/>
                <a:cs typeface="Consolas" panose="020B0609020204030204"/>
              </a:rPr>
              <a:t>int[]</a:t>
            </a:r>
            <a:r>
              <a:rPr b="1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b="1" spc="-10" dirty="0">
                <a:latin typeface="Consolas" panose="020B0609020204030204"/>
                <a:cs typeface="Consolas" panose="020B0609020204030204"/>
              </a:rPr>
              <a:t>myArray;</a:t>
            </a:r>
            <a:endParaRPr>
              <a:latin typeface="Consolas" panose="020B0609020204030204"/>
              <a:cs typeface="Consolas" panose="020B0609020204030204"/>
            </a:endParaRPr>
          </a:p>
          <a:p>
            <a:pPr marL="195580" indent="-183515">
              <a:lnSpc>
                <a:spcPct val="100000"/>
              </a:lnSpc>
              <a:spcBef>
                <a:spcPts val="1500"/>
              </a:spcBef>
              <a:buClr>
                <a:srgbClr val="252525"/>
              </a:buClr>
              <a:buFont typeface="Arial MT"/>
              <a:buChar char="•"/>
              <a:tabLst>
                <a:tab pos="196215" algn="l"/>
              </a:tabLst>
            </a:pPr>
            <a:r>
              <a:rPr b="1" spc="-120" dirty="0">
                <a:latin typeface="Segoe UI" panose="020B0502040204020203"/>
                <a:cs typeface="Segoe UI" panose="020B0502040204020203"/>
              </a:rPr>
              <a:t>To</a:t>
            </a:r>
            <a:r>
              <a:rPr b="1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b="1" spc="-5" dirty="0">
                <a:latin typeface="Segoe UI" panose="020B0502040204020203"/>
                <a:cs typeface="Segoe UI" panose="020B0502040204020203"/>
              </a:rPr>
              <a:t>create</a:t>
            </a:r>
            <a:r>
              <a:rPr b="1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b="1" spc="10" dirty="0">
                <a:latin typeface="Segoe UI" panose="020B0502040204020203"/>
                <a:cs typeface="Segoe UI" panose="020B0502040204020203"/>
              </a:rPr>
              <a:t>memory</a:t>
            </a:r>
            <a:r>
              <a:rPr b="1" dirty="0">
                <a:latin typeface="Segoe UI" panose="020B0502040204020203"/>
                <a:cs typeface="Segoe UI" panose="020B0502040204020203"/>
              </a:rPr>
              <a:t> </a:t>
            </a:r>
            <a:r>
              <a:rPr b="1" spc="-10" dirty="0">
                <a:latin typeface="Segoe UI" panose="020B0502040204020203"/>
                <a:cs typeface="Segoe UI" panose="020B0502040204020203"/>
              </a:rPr>
              <a:t>location</a:t>
            </a:r>
            <a:endParaRPr>
              <a:latin typeface="Segoe UI" panose="020B0502040204020203"/>
              <a:cs typeface="Segoe UI" panose="020B0502040204020203"/>
            </a:endParaRPr>
          </a:p>
          <a:p>
            <a:pPr marL="2893695" algn="ctr">
              <a:lnSpc>
                <a:spcPct val="100000"/>
              </a:lnSpc>
              <a:spcBef>
                <a:spcPts val="1500"/>
              </a:spcBef>
            </a:pPr>
            <a:r>
              <a:rPr spc="-5" dirty="0">
                <a:latin typeface="Segoe UI" panose="020B0502040204020203"/>
                <a:cs typeface="Segoe UI" panose="020B0502040204020203"/>
              </a:rPr>
              <a:t>arrayname</a:t>
            </a:r>
            <a:r>
              <a:rPr spc="25" dirty="0">
                <a:latin typeface="Segoe UI" panose="020B0502040204020203"/>
                <a:cs typeface="Segoe UI" panose="020B0502040204020203"/>
              </a:rPr>
              <a:t> </a:t>
            </a:r>
            <a:r>
              <a:rPr spc="-5" dirty="0">
                <a:latin typeface="Segoe UI" panose="020B0502040204020203"/>
                <a:cs typeface="Segoe UI" panose="020B0502040204020203"/>
              </a:rPr>
              <a:t>=</a:t>
            </a:r>
            <a:r>
              <a:rPr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dirty="0">
                <a:latin typeface="Segoe UI" panose="020B0502040204020203"/>
                <a:cs typeface="Segoe UI" panose="020B0502040204020203"/>
              </a:rPr>
              <a:t>new</a:t>
            </a:r>
            <a:r>
              <a:rPr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pc="-5" dirty="0">
                <a:latin typeface="Segoe UI" panose="020B0502040204020203"/>
                <a:cs typeface="Segoe UI" panose="020B0502040204020203"/>
              </a:rPr>
              <a:t>type[size];</a:t>
            </a:r>
            <a:endParaRPr>
              <a:latin typeface="Segoe UI" panose="020B0502040204020203"/>
              <a:cs typeface="Segoe UI" panose="020B0502040204020203"/>
            </a:endParaRPr>
          </a:p>
          <a:p>
            <a:pPr marL="2907030">
              <a:lnSpc>
                <a:spcPct val="100000"/>
              </a:lnSpc>
              <a:spcBef>
                <a:spcPts val="1505"/>
              </a:spcBef>
            </a:pPr>
            <a:r>
              <a:rPr spc="-5" dirty="0">
                <a:latin typeface="Segoe UI" panose="020B0502040204020203"/>
                <a:cs typeface="Segoe UI" panose="020B0502040204020203"/>
              </a:rPr>
              <a:t>e.g.</a:t>
            </a:r>
            <a:r>
              <a:rPr dirty="0">
                <a:latin typeface="Segoe UI" panose="020B0502040204020203"/>
                <a:cs typeface="Segoe UI" panose="020B0502040204020203"/>
              </a:rPr>
              <a:t> </a:t>
            </a:r>
            <a:r>
              <a:rPr b="1" spc="-10" dirty="0">
                <a:latin typeface="Consolas" panose="020B0609020204030204"/>
                <a:cs typeface="Consolas" panose="020B0609020204030204"/>
              </a:rPr>
              <a:t>myArray</a:t>
            </a:r>
            <a:r>
              <a:rPr b="1" spc="35" dirty="0">
                <a:latin typeface="Consolas" panose="020B0609020204030204"/>
                <a:cs typeface="Consolas" panose="020B0609020204030204"/>
              </a:rPr>
              <a:t> 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new</a:t>
            </a:r>
            <a:r>
              <a:rPr b="1" dirty="0">
                <a:latin typeface="Consolas" panose="020B0609020204030204"/>
                <a:cs typeface="Consolas" panose="020B0609020204030204"/>
              </a:rPr>
              <a:t> </a:t>
            </a:r>
            <a:r>
              <a:rPr b="1" spc="-10" dirty="0">
                <a:latin typeface="Consolas" panose="020B0609020204030204"/>
                <a:cs typeface="Consolas" panose="020B0609020204030204"/>
              </a:rPr>
              <a:t>int[5];</a:t>
            </a:r>
            <a:endParaRPr>
              <a:latin typeface="Consolas" panose="020B0609020204030204"/>
              <a:cs typeface="Consolas" panose="020B0609020204030204"/>
            </a:endParaRPr>
          </a:p>
          <a:p>
            <a:pPr marL="195580" indent="-183515">
              <a:lnSpc>
                <a:spcPct val="100000"/>
              </a:lnSpc>
              <a:spcBef>
                <a:spcPts val="1500"/>
              </a:spcBef>
              <a:buClr>
                <a:srgbClr val="252525"/>
              </a:buClr>
              <a:buFont typeface="Arial MT"/>
              <a:buChar char="•"/>
              <a:tabLst>
                <a:tab pos="196215" algn="l"/>
              </a:tabLst>
            </a:pPr>
            <a:r>
              <a:rPr b="1" spc="-120" dirty="0">
                <a:latin typeface="Segoe UI" panose="020B0502040204020203"/>
                <a:cs typeface="Segoe UI" panose="020B0502040204020203"/>
              </a:rPr>
              <a:t>To</a:t>
            </a:r>
            <a:r>
              <a:rPr b="1" spc="-10" dirty="0">
                <a:latin typeface="Segoe UI" panose="020B0502040204020203"/>
                <a:cs typeface="Segoe UI" panose="020B0502040204020203"/>
              </a:rPr>
              <a:t> put </a:t>
            </a:r>
            <a:r>
              <a:rPr b="1" spc="-15" dirty="0">
                <a:latin typeface="Segoe UI" panose="020B0502040204020203"/>
                <a:cs typeface="Segoe UI" panose="020B0502040204020203"/>
              </a:rPr>
              <a:t>values</a:t>
            </a:r>
            <a:r>
              <a:rPr b="1" spc="-5" dirty="0">
                <a:latin typeface="Segoe UI" panose="020B0502040204020203"/>
                <a:cs typeface="Segoe UI" panose="020B0502040204020203"/>
              </a:rPr>
              <a:t> in</a:t>
            </a:r>
            <a:r>
              <a:rPr b="1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b="1" spc="-10" dirty="0">
                <a:latin typeface="Segoe UI" panose="020B0502040204020203"/>
                <a:cs typeface="Segoe UI" panose="020B0502040204020203"/>
              </a:rPr>
              <a:t>the</a:t>
            </a:r>
            <a:r>
              <a:rPr b="1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b="1" spc="-5" dirty="0">
                <a:latin typeface="Segoe UI" panose="020B0502040204020203"/>
                <a:cs typeface="Segoe UI" panose="020B0502040204020203"/>
              </a:rPr>
              <a:t>array</a:t>
            </a:r>
            <a:endParaRPr>
              <a:latin typeface="Segoe UI" panose="020B0502040204020203"/>
              <a:cs typeface="Segoe UI" panose="020B0502040204020203"/>
            </a:endParaRPr>
          </a:p>
          <a:p>
            <a:pPr marL="2894330" algn="ctr">
              <a:lnSpc>
                <a:spcPct val="100000"/>
              </a:lnSpc>
              <a:spcBef>
                <a:spcPts val="1500"/>
              </a:spcBef>
            </a:pPr>
            <a:r>
              <a:rPr spc="-5" dirty="0">
                <a:latin typeface="Segoe UI" panose="020B0502040204020203"/>
                <a:cs typeface="Segoe UI" panose="020B0502040204020203"/>
              </a:rPr>
              <a:t>Arrayname[index]=</a:t>
            </a:r>
            <a:r>
              <a:rPr spc="25" dirty="0">
                <a:latin typeface="Segoe UI" panose="020B0502040204020203"/>
                <a:cs typeface="Segoe UI" panose="020B0502040204020203"/>
              </a:rPr>
              <a:t> </a:t>
            </a:r>
            <a:r>
              <a:rPr spc="-10" dirty="0">
                <a:latin typeface="Segoe UI" panose="020B0502040204020203"/>
                <a:cs typeface="Segoe UI" panose="020B0502040204020203"/>
              </a:rPr>
              <a:t>value;</a:t>
            </a:r>
            <a:endParaRPr>
              <a:latin typeface="Segoe UI" panose="020B0502040204020203"/>
              <a:cs typeface="Segoe UI" panose="020B0502040204020203"/>
            </a:endParaRPr>
          </a:p>
          <a:p>
            <a:pPr marL="2892425" algn="ctr">
              <a:lnSpc>
                <a:spcPct val="100000"/>
              </a:lnSpc>
              <a:spcBef>
                <a:spcPts val="1500"/>
              </a:spcBef>
            </a:pPr>
            <a:r>
              <a:rPr b="1" spc="-5" dirty="0">
                <a:latin typeface="Consolas" panose="020B0609020204030204"/>
                <a:cs typeface="Consolas" panose="020B0609020204030204"/>
              </a:rPr>
              <a:t>myArray[2]</a:t>
            </a:r>
            <a:r>
              <a:rPr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“13”;</a:t>
            </a:r>
            <a:endParaRPr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433070" y="608965"/>
            <a:ext cx="663321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Changing</a:t>
            </a:r>
            <a:r>
              <a:rPr sz="3600" b="1" spc="-45" dirty="0"/>
              <a:t> </a:t>
            </a:r>
            <a:r>
              <a:rPr sz="3600" b="1" spc="-10" dirty="0"/>
              <a:t>Character</a:t>
            </a:r>
            <a:r>
              <a:rPr sz="3600" b="1" spc="-40" dirty="0"/>
              <a:t> </a:t>
            </a:r>
            <a:r>
              <a:rPr sz="3600" b="1" spc="-5" dirty="0"/>
              <a:t>Casing</a:t>
            </a:r>
            <a:endParaRPr sz="3600" b="1" spc="-5" dirty="0"/>
          </a:p>
        </p:txBody>
      </p:sp>
      <p:sp>
        <p:nvSpPr>
          <p:cNvPr id="5" name="object 3"/>
          <p:cNvSpPr txBox="1"/>
          <p:nvPr/>
        </p:nvSpPr>
        <p:spPr>
          <a:xfrm>
            <a:off x="531368" y="1295476"/>
            <a:ext cx="457644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Microsoft Sans Serif" panose="020B0604020202020204"/>
              <a:buChar char="◦"/>
              <a:tabLst>
                <a:tab pos="195580" algn="l"/>
              </a:tabLst>
            </a:pPr>
            <a:r>
              <a:rPr sz="3000" spc="-5" dirty="0">
                <a:latin typeface="Segoe UI" panose="020B0502040204020203"/>
                <a:cs typeface="Segoe UI" panose="020B0502040204020203"/>
              </a:rPr>
              <a:t>Using</a:t>
            </a:r>
            <a:r>
              <a:rPr sz="3000" spc="-30" dirty="0">
                <a:latin typeface="Segoe UI" panose="020B0502040204020203"/>
                <a:cs typeface="Segoe UI" panose="020B0502040204020203"/>
              </a:rPr>
              <a:t> </a:t>
            </a:r>
            <a:r>
              <a:rPr sz="3000" spc="-5" dirty="0">
                <a:latin typeface="Segoe UI" panose="020B0502040204020203"/>
                <a:cs typeface="Segoe UI" panose="020B0502040204020203"/>
              </a:rPr>
              <a:t>method</a:t>
            </a:r>
            <a:r>
              <a:rPr sz="30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3000" spc="-5" dirty="0">
                <a:latin typeface="Consolas" panose="020B0609020204030204"/>
                <a:cs typeface="Consolas" panose="020B0609020204030204"/>
              </a:rPr>
              <a:t>ToLower()</a:t>
            </a:r>
            <a:endParaRPr sz="3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531368" y="3187446"/>
            <a:ext cx="45764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Microsoft Sans Serif" panose="020B0604020202020204"/>
              <a:buChar char="◦"/>
              <a:tabLst>
                <a:tab pos="195580" algn="l"/>
              </a:tabLst>
            </a:pPr>
            <a:r>
              <a:rPr sz="3000" dirty="0">
                <a:latin typeface="Segoe UI" panose="020B0502040204020203"/>
                <a:cs typeface="Segoe UI" panose="020B0502040204020203"/>
              </a:rPr>
              <a:t>Using</a:t>
            </a:r>
            <a:r>
              <a:rPr sz="3000" spc="-45" dirty="0">
                <a:latin typeface="Segoe UI" panose="020B0502040204020203"/>
                <a:cs typeface="Segoe UI" panose="020B0502040204020203"/>
              </a:rPr>
              <a:t> </a:t>
            </a:r>
            <a:r>
              <a:rPr sz="3000" spc="-5" dirty="0">
                <a:latin typeface="Segoe UI" panose="020B0502040204020203"/>
                <a:cs typeface="Segoe UI" panose="020B0502040204020203"/>
              </a:rPr>
              <a:t>method</a:t>
            </a:r>
            <a:r>
              <a:rPr sz="3000" spc="-30" dirty="0">
                <a:latin typeface="Segoe UI" panose="020B0502040204020203"/>
                <a:cs typeface="Segoe UI" panose="020B0502040204020203"/>
              </a:rPr>
              <a:t> </a:t>
            </a:r>
            <a:r>
              <a:rPr sz="3000" spc="-5" dirty="0">
                <a:latin typeface="Consolas" panose="020B0609020204030204"/>
                <a:cs typeface="Consolas" panose="020B0609020204030204"/>
              </a:rPr>
              <a:t>ToUpper()</a:t>
            </a:r>
            <a:endParaRPr sz="3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1900427" y="1898650"/>
            <a:ext cx="7632700" cy="1169035"/>
          </a:xfrm>
          <a:prstGeom prst="rect">
            <a:avLst/>
          </a:prstGeom>
          <a:solidFill>
            <a:srgbClr val="A9D7B7">
              <a:alpha val="14901"/>
            </a:srgbClr>
          </a:solidFill>
          <a:ln w="12192">
            <a:solidFill>
              <a:srgbClr val="7DC492"/>
            </a:solidFill>
          </a:ln>
        </p:spPr>
        <p:txBody>
          <a:bodyPr vert="horz" wrap="square" lIns="0" tIns="59054" rIns="0" bIns="0" rtlCol="0">
            <a:spAutoFit/>
          </a:bodyPr>
          <a:p>
            <a:pPr marL="91440">
              <a:lnSpc>
                <a:spcPct val="100000"/>
              </a:lnSpc>
              <a:spcBef>
                <a:spcPts val="465"/>
              </a:spcBef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20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alpha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"aBcDeFg";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91440" marR="967105">
              <a:lnSpc>
                <a:spcPts val="2810"/>
              </a:lnSpc>
              <a:spcBef>
                <a:spcPts val="145"/>
              </a:spcBef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string lowerAlpha =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alpha.ToLower();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//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abcdefg </a:t>
            </a:r>
            <a:r>
              <a:rPr sz="2000" b="1" spc="-108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Console.WriteLine(lowerAlpha);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1900427" y="3790188"/>
            <a:ext cx="7632700" cy="1169035"/>
          </a:xfrm>
          <a:prstGeom prst="rect">
            <a:avLst/>
          </a:prstGeom>
          <a:solidFill>
            <a:srgbClr val="A9D7B7">
              <a:alpha val="14901"/>
            </a:srgbClr>
          </a:solidFill>
          <a:ln w="12192">
            <a:solidFill>
              <a:srgbClr val="7DC492"/>
            </a:solidFill>
          </a:ln>
        </p:spPr>
        <p:txBody>
          <a:bodyPr vert="horz" wrap="square" lIns="0" tIns="58419" rIns="0" bIns="0" rtlCol="0">
            <a:spAutoFit/>
          </a:bodyPr>
          <a:p>
            <a:pPr marL="91440">
              <a:lnSpc>
                <a:spcPct val="100000"/>
              </a:lnSpc>
              <a:spcBef>
                <a:spcPts val="460"/>
              </a:spcBef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20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alpha</a:t>
            </a:r>
            <a:r>
              <a:rPr sz="20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20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"aBcDeFg";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91440" marR="967105">
              <a:lnSpc>
                <a:spcPts val="2810"/>
              </a:lnSpc>
              <a:spcBef>
                <a:spcPts val="150"/>
              </a:spcBef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string upperAlpha =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alpha.ToUpper();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//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ABCDEFG </a:t>
            </a:r>
            <a:r>
              <a:rPr sz="2000" b="1" spc="-108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Console.WriteLine(upperAlpha);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98780" y="491490"/>
            <a:ext cx="576135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b="1" spc="-55" dirty="0"/>
              <a:t>Trimming</a:t>
            </a:r>
            <a:r>
              <a:rPr sz="3600" b="1" spc="-50" dirty="0"/>
              <a:t> </a:t>
            </a:r>
            <a:r>
              <a:rPr sz="3600" b="1" spc="-10" dirty="0"/>
              <a:t>White</a:t>
            </a:r>
            <a:r>
              <a:rPr sz="3600" b="1" spc="-30" dirty="0"/>
              <a:t> </a:t>
            </a:r>
            <a:r>
              <a:rPr sz="3600" b="1" spc="-15" dirty="0"/>
              <a:t>Space</a:t>
            </a:r>
            <a:endParaRPr sz="3600" b="1" spc="-15" dirty="0"/>
          </a:p>
        </p:txBody>
      </p:sp>
      <p:sp>
        <p:nvSpPr>
          <p:cNvPr id="5" name="object 3"/>
          <p:cNvSpPr txBox="1"/>
          <p:nvPr/>
        </p:nvSpPr>
        <p:spPr>
          <a:xfrm>
            <a:off x="531368" y="1349451"/>
            <a:ext cx="394906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Microsoft Sans Serif" panose="020B0604020202020204"/>
              <a:buChar char="◦"/>
              <a:tabLst>
                <a:tab pos="195580" algn="l"/>
              </a:tabLst>
            </a:pPr>
            <a:r>
              <a:rPr sz="3000" spc="-5" dirty="0">
                <a:latin typeface="Segoe UI" panose="020B0502040204020203"/>
                <a:cs typeface="Segoe UI" panose="020B0502040204020203"/>
              </a:rPr>
              <a:t>Using</a:t>
            </a:r>
            <a:r>
              <a:rPr sz="3000" spc="-35" dirty="0">
                <a:latin typeface="Segoe UI" panose="020B0502040204020203"/>
                <a:cs typeface="Segoe UI" panose="020B0502040204020203"/>
              </a:rPr>
              <a:t> </a:t>
            </a:r>
            <a:r>
              <a:rPr sz="3000" spc="-5" dirty="0">
                <a:latin typeface="Segoe UI" panose="020B0502040204020203"/>
                <a:cs typeface="Segoe UI" panose="020B0502040204020203"/>
              </a:rPr>
              <a:t>method</a:t>
            </a:r>
            <a:r>
              <a:rPr sz="30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3000" spc="-5" dirty="0">
                <a:latin typeface="Consolas" panose="020B0609020204030204"/>
                <a:cs typeface="Consolas" panose="020B0609020204030204"/>
              </a:rPr>
              <a:t>Trim()</a:t>
            </a:r>
            <a:endParaRPr sz="3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531368" y="2885821"/>
            <a:ext cx="49936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Microsoft Sans Serif" panose="020B0604020202020204"/>
              <a:buChar char="◦"/>
              <a:tabLst>
                <a:tab pos="195580" algn="l"/>
              </a:tabLst>
            </a:pPr>
            <a:r>
              <a:rPr sz="3000" dirty="0">
                <a:latin typeface="Segoe UI" panose="020B0502040204020203"/>
                <a:cs typeface="Segoe UI" panose="020B0502040204020203"/>
              </a:rPr>
              <a:t>Using</a:t>
            </a:r>
            <a:r>
              <a:rPr sz="30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3000" spc="-5" dirty="0">
                <a:latin typeface="Segoe UI" panose="020B0502040204020203"/>
                <a:cs typeface="Segoe UI" panose="020B0502040204020203"/>
              </a:rPr>
              <a:t>method</a:t>
            </a:r>
            <a:r>
              <a:rPr sz="30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3000" spc="-10" dirty="0">
                <a:latin typeface="Consolas" panose="020B0609020204030204"/>
                <a:cs typeface="Consolas" panose="020B0609020204030204"/>
              </a:rPr>
              <a:t>Trim(chars)</a:t>
            </a:r>
            <a:endParaRPr sz="3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531368" y="4544695"/>
            <a:ext cx="62960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Microsoft Sans Serif" panose="020B0604020202020204"/>
              <a:buChar char="◦"/>
              <a:tabLst>
                <a:tab pos="195580" algn="l"/>
              </a:tabLst>
            </a:pPr>
            <a:r>
              <a:rPr sz="3000" dirty="0">
                <a:latin typeface="Segoe UI" panose="020B0502040204020203"/>
                <a:cs typeface="Segoe UI" panose="020B0502040204020203"/>
              </a:rPr>
              <a:t>Us</a:t>
            </a:r>
            <a:r>
              <a:rPr sz="3000" spc="5" dirty="0">
                <a:latin typeface="Segoe UI" panose="020B0502040204020203"/>
                <a:cs typeface="Segoe UI" panose="020B0502040204020203"/>
              </a:rPr>
              <a:t>i</a:t>
            </a:r>
            <a:r>
              <a:rPr sz="3000" dirty="0">
                <a:latin typeface="Segoe UI" panose="020B0502040204020203"/>
                <a:cs typeface="Segoe UI" panose="020B0502040204020203"/>
              </a:rPr>
              <a:t>ng</a:t>
            </a:r>
            <a:r>
              <a:rPr sz="30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3000" spc="-10" dirty="0">
                <a:latin typeface="Consolas" panose="020B0609020204030204"/>
                <a:cs typeface="Consolas" panose="020B0609020204030204"/>
              </a:rPr>
              <a:t>TrimStar</a:t>
            </a:r>
            <a:r>
              <a:rPr sz="3000" spc="-5" dirty="0">
                <a:latin typeface="Consolas" panose="020B0609020204030204"/>
                <a:cs typeface="Consolas" panose="020B0609020204030204"/>
              </a:rPr>
              <a:t>t</a:t>
            </a:r>
            <a:r>
              <a:rPr sz="3000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3000" dirty="0">
                <a:latin typeface="Consolas" panose="020B0609020204030204"/>
                <a:cs typeface="Consolas" panose="020B0609020204030204"/>
              </a:rPr>
              <a:t>)</a:t>
            </a:r>
            <a:r>
              <a:rPr sz="3000" spc="-770" dirty="0">
                <a:latin typeface="Consolas" panose="020B0609020204030204"/>
                <a:cs typeface="Consolas" panose="020B0609020204030204"/>
              </a:rPr>
              <a:t> </a:t>
            </a:r>
            <a:r>
              <a:rPr sz="3000" dirty="0">
                <a:latin typeface="Segoe UI" panose="020B0502040204020203"/>
                <a:cs typeface="Segoe UI" panose="020B0502040204020203"/>
              </a:rPr>
              <a:t>a</a:t>
            </a:r>
            <a:r>
              <a:rPr sz="3000" spc="-10" dirty="0">
                <a:latin typeface="Segoe UI" panose="020B0502040204020203"/>
                <a:cs typeface="Segoe UI" panose="020B0502040204020203"/>
              </a:rPr>
              <a:t>n</a:t>
            </a:r>
            <a:r>
              <a:rPr sz="3000" dirty="0">
                <a:latin typeface="Segoe UI" panose="020B0502040204020203"/>
                <a:cs typeface="Segoe UI" panose="020B0502040204020203"/>
              </a:rPr>
              <a:t>d </a:t>
            </a:r>
            <a:r>
              <a:rPr sz="3000" spc="-10" dirty="0">
                <a:latin typeface="Consolas" panose="020B0609020204030204"/>
                <a:cs typeface="Consolas" panose="020B0609020204030204"/>
              </a:rPr>
              <a:t>Tri</a:t>
            </a:r>
            <a:r>
              <a:rPr sz="3000" spc="-5" dirty="0">
                <a:latin typeface="Consolas" panose="020B0609020204030204"/>
                <a:cs typeface="Consolas" panose="020B0609020204030204"/>
              </a:rPr>
              <a:t>m</a:t>
            </a:r>
            <a:r>
              <a:rPr sz="3000" spc="-10" dirty="0">
                <a:latin typeface="Consolas" panose="020B0609020204030204"/>
                <a:cs typeface="Consolas" panose="020B0609020204030204"/>
              </a:rPr>
              <a:t>End()</a:t>
            </a:r>
            <a:endParaRPr sz="30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8" name="object 6"/>
          <p:cNvGrpSpPr/>
          <p:nvPr/>
        </p:nvGrpSpPr>
        <p:grpSpPr>
          <a:xfrm>
            <a:off x="1500886" y="1855216"/>
            <a:ext cx="7644765" cy="1028700"/>
            <a:chOff x="1507236" y="1682496"/>
            <a:chExt cx="7644765" cy="1028700"/>
          </a:xfrm>
        </p:grpSpPr>
        <p:sp>
          <p:nvSpPr>
            <p:cNvPr id="9" name="object 7"/>
            <p:cNvSpPr/>
            <p:nvPr/>
          </p:nvSpPr>
          <p:spPr>
            <a:xfrm>
              <a:off x="1513332" y="1688592"/>
              <a:ext cx="7632700" cy="1016635"/>
            </a:xfrm>
            <a:custGeom>
              <a:avLst/>
              <a:gdLst/>
              <a:ahLst/>
              <a:cxnLst/>
              <a:rect l="l" t="t" r="r" b="b"/>
              <a:pathLst>
                <a:path w="7632700" h="1016635">
                  <a:moveTo>
                    <a:pt x="7632192" y="0"/>
                  </a:moveTo>
                  <a:lnTo>
                    <a:pt x="0" y="0"/>
                  </a:lnTo>
                  <a:lnTo>
                    <a:pt x="0" y="1016508"/>
                  </a:lnTo>
                  <a:lnTo>
                    <a:pt x="7632192" y="1016508"/>
                  </a:lnTo>
                  <a:lnTo>
                    <a:pt x="7632192" y="0"/>
                  </a:lnTo>
                  <a:close/>
                </a:path>
              </a:pathLst>
            </a:custGeom>
            <a:solidFill>
              <a:srgbClr val="A9D7B7">
                <a:alpha val="1490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" name="object 8"/>
            <p:cNvSpPr/>
            <p:nvPr/>
          </p:nvSpPr>
          <p:spPr>
            <a:xfrm>
              <a:off x="1513332" y="1688592"/>
              <a:ext cx="7632700" cy="1016635"/>
            </a:xfrm>
            <a:custGeom>
              <a:avLst/>
              <a:gdLst/>
              <a:ahLst/>
              <a:cxnLst/>
              <a:rect l="l" t="t" r="r" b="b"/>
              <a:pathLst>
                <a:path w="7632700" h="1016635">
                  <a:moveTo>
                    <a:pt x="0" y="1016508"/>
                  </a:moveTo>
                  <a:lnTo>
                    <a:pt x="7632192" y="1016508"/>
                  </a:lnTo>
                  <a:lnTo>
                    <a:pt x="7632192" y="0"/>
                  </a:lnTo>
                  <a:lnTo>
                    <a:pt x="0" y="0"/>
                  </a:lnTo>
                  <a:lnTo>
                    <a:pt x="0" y="1016508"/>
                  </a:lnTo>
                  <a:close/>
                </a:path>
              </a:pathLst>
            </a:custGeom>
            <a:ln w="12192">
              <a:solidFill>
                <a:srgbClr val="7DC492"/>
              </a:solidFill>
            </a:ln>
          </p:spPr>
          <p:txBody>
            <a:bodyPr wrap="square" lIns="0" tIns="0" rIns="0" bIns="0" rtlCol="0"/>
            <a:p/>
          </p:txBody>
        </p:sp>
      </p:grpSp>
      <p:sp>
        <p:nvSpPr>
          <p:cNvPr id="11" name="object 9"/>
          <p:cNvSpPr txBox="1"/>
          <p:nvPr/>
        </p:nvSpPr>
        <p:spPr>
          <a:xfrm>
            <a:off x="7472485" y="1707642"/>
            <a:ext cx="292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Consolas" panose="020B0609020204030204"/>
                <a:cs typeface="Consolas" panose="020B0609020204030204"/>
              </a:rPr>
              <a:t>"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;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1752727" y="1889252"/>
            <a:ext cx="532257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R="5080">
              <a:lnSpc>
                <a:spcPct val="100000"/>
              </a:lnSpc>
              <a:spcBef>
                <a:spcPts val="105"/>
              </a:spcBef>
              <a:tabLst>
                <a:tab pos="2235835" algn="l"/>
              </a:tabLst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s</a:t>
            </a:r>
            <a:r>
              <a:rPr sz="20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"	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example</a:t>
            </a:r>
            <a:r>
              <a:rPr sz="20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of</a:t>
            </a:r>
            <a:r>
              <a:rPr sz="20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white</a:t>
            </a:r>
            <a:r>
              <a:rPr sz="20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space </a:t>
            </a:r>
            <a:r>
              <a:rPr sz="2000" b="1" spc="-108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string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clean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s.Trim();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Console.WriteLine(clean);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1506981" y="3448939"/>
            <a:ext cx="7632700" cy="1016635"/>
          </a:xfrm>
          <a:prstGeom prst="rect">
            <a:avLst/>
          </a:prstGeom>
          <a:solidFill>
            <a:srgbClr val="A9D7B7">
              <a:alpha val="14901"/>
            </a:srgbClr>
          </a:solidFill>
          <a:ln w="12192">
            <a:solidFill>
              <a:srgbClr val="7DC492"/>
            </a:solidFill>
          </a:ln>
        </p:spPr>
        <p:txBody>
          <a:bodyPr vert="horz" wrap="square" lIns="0" tIns="31750" rIns="0" bIns="0" rtlCol="0">
            <a:spAutoFit/>
          </a:bodyPr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20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s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20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"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\t\nHello!!! \n";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ct val="100000"/>
              </a:lnSpc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 clean</a:t>
            </a:r>
            <a:r>
              <a:rPr sz="20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 s.Trim('</a:t>
            </a:r>
            <a:r>
              <a:rPr sz="20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',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','</a:t>
            </a:r>
            <a:r>
              <a:rPr sz="20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,'!',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'\n','\t');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Console.WriteLine(clean);</a:t>
            </a:r>
            <a:r>
              <a:rPr sz="20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//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Hello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14" name="object 12"/>
          <p:cNvGrpSpPr/>
          <p:nvPr/>
        </p:nvGrpSpPr>
        <p:grpSpPr>
          <a:xfrm>
            <a:off x="1507236" y="5172456"/>
            <a:ext cx="7644765" cy="719455"/>
            <a:chOff x="1507236" y="5172456"/>
            <a:chExt cx="7644765" cy="719455"/>
          </a:xfrm>
        </p:grpSpPr>
        <p:sp>
          <p:nvSpPr>
            <p:cNvPr id="15" name="object 13"/>
            <p:cNvSpPr/>
            <p:nvPr/>
          </p:nvSpPr>
          <p:spPr>
            <a:xfrm>
              <a:off x="1513332" y="5178552"/>
              <a:ext cx="7632700" cy="707390"/>
            </a:xfrm>
            <a:custGeom>
              <a:avLst/>
              <a:gdLst/>
              <a:ahLst/>
              <a:cxnLst/>
              <a:rect l="l" t="t" r="r" b="b"/>
              <a:pathLst>
                <a:path w="7632700" h="707389">
                  <a:moveTo>
                    <a:pt x="7632192" y="0"/>
                  </a:moveTo>
                  <a:lnTo>
                    <a:pt x="0" y="0"/>
                  </a:lnTo>
                  <a:lnTo>
                    <a:pt x="0" y="707135"/>
                  </a:lnTo>
                  <a:lnTo>
                    <a:pt x="7632192" y="707135"/>
                  </a:lnTo>
                  <a:lnTo>
                    <a:pt x="7632192" y="0"/>
                  </a:lnTo>
                  <a:close/>
                </a:path>
              </a:pathLst>
            </a:custGeom>
            <a:solidFill>
              <a:srgbClr val="A9D7B7">
                <a:alpha val="1490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6" name="object 14"/>
            <p:cNvSpPr/>
            <p:nvPr/>
          </p:nvSpPr>
          <p:spPr>
            <a:xfrm>
              <a:off x="1513332" y="5178552"/>
              <a:ext cx="7632700" cy="707390"/>
            </a:xfrm>
            <a:custGeom>
              <a:avLst/>
              <a:gdLst/>
              <a:ahLst/>
              <a:cxnLst/>
              <a:rect l="l" t="t" r="r" b="b"/>
              <a:pathLst>
                <a:path w="7632700" h="707389">
                  <a:moveTo>
                    <a:pt x="0" y="707135"/>
                  </a:moveTo>
                  <a:lnTo>
                    <a:pt x="7632192" y="707135"/>
                  </a:lnTo>
                  <a:lnTo>
                    <a:pt x="7632192" y="0"/>
                  </a:lnTo>
                  <a:lnTo>
                    <a:pt x="0" y="0"/>
                  </a:lnTo>
                  <a:lnTo>
                    <a:pt x="0" y="707135"/>
                  </a:lnTo>
                  <a:close/>
                </a:path>
              </a:pathLst>
            </a:custGeom>
            <a:ln w="12192">
              <a:solidFill>
                <a:srgbClr val="7DC492"/>
              </a:solidFill>
            </a:ln>
          </p:spPr>
          <p:txBody>
            <a:bodyPr wrap="square" lIns="0" tIns="0" rIns="0" bIns="0" rtlCol="0"/>
            <a:p/>
          </p:txBody>
        </p:sp>
      </p:grpSp>
      <p:sp>
        <p:nvSpPr>
          <p:cNvPr id="17" name="object 15"/>
          <p:cNvSpPr txBox="1"/>
          <p:nvPr/>
        </p:nvSpPr>
        <p:spPr>
          <a:xfrm>
            <a:off x="1604772" y="5196942"/>
            <a:ext cx="67183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>
              <a:lnSpc>
                <a:spcPct val="100000"/>
              </a:lnSpc>
              <a:spcBef>
                <a:spcPts val="100"/>
              </a:spcBef>
              <a:tabLst>
                <a:tab pos="2096135" algn="l"/>
                <a:tab pos="2794635" algn="l"/>
              </a:tabLst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s</a:t>
            </a:r>
            <a:r>
              <a:rPr sz="20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"	C#	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";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tabLst>
                <a:tab pos="6565265" algn="l"/>
              </a:tabLst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cl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ea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n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s.</a:t>
            </a:r>
            <a:r>
              <a:rPr sz="2000" b="1" spc="-15" dirty="0">
                <a:latin typeface="Consolas" panose="020B0609020204030204"/>
                <a:cs typeface="Consolas" panose="020B0609020204030204"/>
              </a:rPr>
              <a:t>T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ri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mS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tart();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//</a:t>
            </a:r>
            <a:r>
              <a:rPr sz="20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clean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"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C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#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	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"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455295" y="539750"/>
            <a:ext cx="503555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b="1" dirty="0"/>
              <a:t>Method</a:t>
            </a:r>
            <a:r>
              <a:rPr sz="3600" b="1" spc="-105" dirty="0"/>
              <a:t> </a:t>
            </a:r>
            <a:r>
              <a:rPr sz="3600" b="1" dirty="0">
                <a:latin typeface="Consolas" panose="020B0609020204030204"/>
                <a:cs typeface="Consolas" panose="020B0609020204030204"/>
              </a:rPr>
              <a:t>ToString()</a:t>
            </a:r>
            <a:endParaRPr sz="3600" b="1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65125" y="1670685"/>
            <a:ext cx="10682605" cy="28181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0" tIns="12065" rIns="0" bIns="0" rtlCol="0">
            <a:spAutoFit/>
          </a:bodyPr>
          <a:p>
            <a:pPr marL="927100" lvl="1" indent="-457200">
              <a:lnSpc>
                <a:spcPct val="150000"/>
              </a:lnSpc>
              <a:spcBef>
                <a:spcPts val="95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chemeClr val="tx1"/>
                </a:solidFill>
                <a:latin typeface="Segoe UI" panose="020B0502040204020203"/>
                <a:cs typeface="Segoe UI" panose="020B0502040204020203"/>
              </a:rPr>
              <a:t>All</a:t>
            </a:r>
            <a:r>
              <a:rPr sz="2800" spc="-15" dirty="0">
                <a:solidFill>
                  <a:schemeClr val="tx1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2800" spc="-5" dirty="0">
                <a:solidFill>
                  <a:schemeClr val="tx1"/>
                </a:solidFill>
                <a:latin typeface="Segoe UI" panose="020B0502040204020203"/>
                <a:cs typeface="Segoe UI" panose="020B0502040204020203"/>
              </a:rPr>
              <a:t>classes</a:t>
            </a:r>
            <a:r>
              <a:rPr sz="2800" dirty="0">
                <a:solidFill>
                  <a:schemeClr val="tx1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2800" spc="-5" dirty="0">
                <a:solidFill>
                  <a:schemeClr val="tx1"/>
                </a:solidFill>
                <a:latin typeface="Segoe UI" panose="020B0502040204020203"/>
                <a:cs typeface="Segoe UI" panose="020B0502040204020203"/>
              </a:rPr>
              <a:t>have</a:t>
            </a:r>
            <a:r>
              <a:rPr sz="2800" spc="-35" dirty="0">
                <a:solidFill>
                  <a:schemeClr val="tx1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2800" spc="-5" dirty="0">
                <a:solidFill>
                  <a:schemeClr val="tx1"/>
                </a:solidFill>
                <a:latin typeface="Segoe UI" panose="020B0502040204020203"/>
                <a:cs typeface="Segoe UI" panose="020B0502040204020203"/>
              </a:rPr>
              <a:t>public</a:t>
            </a:r>
            <a:r>
              <a:rPr sz="2800" spc="10" dirty="0">
                <a:solidFill>
                  <a:schemeClr val="tx1"/>
                </a:solidFill>
                <a:latin typeface="Segoe UI" panose="020B0502040204020203"/>
                <a:cs typeface="Segoe UI" panose="020B0502040204020203"/>
              </a:rPr>
              <a:t> virtual</a:t>
            </a:r>
            <a:r>
              <a:rPr sz="2800" spc="-15" dirty="0">
                <a:solidFill>
                  <a:schemeClr val="tx1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2800" spc="-5" dirty="0">
                <a:solidFill>
                  <a:schemeClr val="tx1"/>
                </a:solidFill>
                <a:latin typeface="Segoe UI" panose="020B0502040204020203"/>
                <a:cs typeface="Segoe UI" panose="020B0502040204020203"/>
              </a:rPr>
              <a:t>method</a:t>
            </a:r>
            <a:r>
              <a:rPr sz="2800" spc="5" dirty="0">
                <a:solidFill>
                  <a:schemeClr val="tx1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2800" spc="-10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ToString()</a:t>
            </a:r>
            <a:endParaRPr sz="2800" spc="-10" dirty="0">
              <a:solidFill>
                <a:schemeClr val="tx1"/>
              </a:solidFill>
              <a:latin typeface="Consolas" panose="020B0609020204030204"/>
              <a:cs typeface="Consolas" panose="020B0609020204030204"/>
            </a:endParaRPr>
          </a:p>
          <a:p>
            <a:pPr marL="927100" lvl="1" indent="-457200">
              <a:lnSpc>
                <a:spcPct val="150000"/>
              </a:lnSpc>
              <a:spcBef>
                <a:spcPts val="95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sz="2400" spc="-10" dirty="0">
                <a:solidFill>
                  <a:schemeClr val="tx1"/>
                </a:solidFill>
                <a:latin typeface="Segoe UI" panose="020B0502040204020203"/>
                <a:cs typeface="Segoe UI" panose="020B0502040204020203"/>
              </a:rPr>
              <a:t>Returns </a:t>
            </a:r>
            <a:r>
              <a:rPr sz="2400" dirty="0">
                <a:solidFill>
                  <a:schemeClr val="tx1"/>
                </a:solidFill>
                <a:latin typeface="Segoe UI" panose="020B0502040204020203"/>
                <a:cs typeface="Segoe UI" panose="020B0502040204020203"/>
              </a:rPr>
              <a:t>a</a:t>
            </a:r>
            <a:r>
              <a:rPr sz="2400" spc="5" dirty="0">
                <a:solidFill>
                  <a:schemeClr val="tx1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Segoe UI" panose="020B0502040204020203"/>
                <a:cs typeface="Segoe UI" panose="020B0502040204020203"/>
              </a:rPr>
              <a:t>human-readable,</a:t>
            </a:r>
            <a:r>
              <a:rPr sz="2400" spc="15" dirty="0">
                <a:solidFill>
                  <a:schemeClr val="tx1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2400" spc="-10" dirty="0">
                <a:solidFill>
                  <a:schemeClr val="tx1"/>
                </a:solidFill>
                <a:latin typeface="Segoe UI" panose="020B0502040204020203"/>
                <a:cs typeface="Segoe UI" panose="020B0502040204020203"/>
              </a:rPr>
              <a:t>culture-sensitive</a:t>
            </a:r>
            <a:r>
              <a:rPr sz="2400" spc="20" dirty="0">
                <a:solidFill>
                  <a:schemeClr val="tx1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Segoe UI" panose="020B0502040204020203"/>
                <a:cs typeface="Segoe UI" panose="020B0502040204020203"/>
              </a:rPr>
              <a:t>string</a:t>
            </a:r>
            <a:r>
              <a:rPr sz="2400" spc="5" dirty="0">
                <a:solidFill>
                  <a:schemeClr val="tx1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Segoe UI" panose="020B0502040204020203"/>
                <a:cs typeface="Segoe UI" panose="020B0502040204020203"/>
              </a:rPr>
              <a:t>representing</a:t>
            </a:r>
            <a:r>
              <a:rPr sz="2400" spc="-25" dirty="0">
                <a:solidFill>
                  <a:schemeClr val="tx1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2400" dirty="0">
                <a:solidFill>
                  <a:schemeClr val="tx1"/>
                </a:solidFill>
                <a:latin typeface="Segoe UI" panose="020B0502040204020203"/>
                <a:cs typeface="Segoe UI" panose="020B0502040204020203"/>
              </a:rPr>
              <a:t>the</a:t>
            </a:r>
            <a:r>
              <a:rPr sz="2400" spc="5" dirty="0">
                <a:solidFill>
                  <a:schemeClr val="tx1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2400" dirty="0">
                <a:solidFill>
                  <a:schemeClr val="tx1"/>
                </a:solidFill>
                <a:latin typeface="Segoe UI" panose="020B0502040204020203"/>
                <a:cs typeface="Segoe UI" panose="020B0502040204020203"/>
              </a:rPr>
              <a:t>object</a:t>
            </a:r>
            <a:endParaRPr sz="2400" dirty="0">
              <a:solidFill>
                <a:schemeClr val="tx1"/>
              </a:solidFill>
              <a:latin typeface="Segoe UI" panose="020B0502040204020203"/>
              <a:cs typeface="Segoe UI" panose="020B0502040204020203"/>
            </a:endParaRPr>
          </a:p>
          <a:p>
            <a:pPr marL="927100" lvl="1" indent="-457200">
              <a:lnSpc>
                <a:spcPct val="150000"/>
              </a:lnSpc>
              <a:spcBef>
                <a:spcPts val="95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sz="2400" dirty="0">
                <a:solidFill>
                  <a:schemeClr val="tx1"/>
                </a:solidFill>
                <a:latin typeface="Segoe UI" panose="020B0502040204020203"/>
                <a:cs typeface="Segoe UI" panose="020B0502040204020203"/>
              </a:rPr>
              <a:t>Most</a:t>
            </a:r>
            <a:r>
              <a:rPr sz="2400" spc="-10" dirty="0">
                <a:solidFill>
                  <a:schemeClr val="tx1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2400" dirty="0">
                <a:solidFill>
                  <a:schemeClr val="tx1"/>
                </a:solidFill>
                <a:latin typeface="Segoe UI" panose="020B0502040204020203"/>
                <a:cs typeface="Segoe UI" panose="020B0502040204020203"/>
              </a:rPr>
              <a:t>.NET</a:t>
            </a:r>
            <a:r>
              <a:rPr sz="2400" spc="25" dirty="0">
                <a:solidFill>
                  <a:schemeClr val="tx1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2400" dirty="0">
                <a:solidFill>
                  <a:schemeClr val="tx1"/>
                </a:solidFill>
                <a:latin typeface="Segoe UI" panose="020B0502040204020203"/>
                <a:cs typeface="Segoe UI" panose="020B0502040204020203"/>
              </a:rPr>
              <a:t>Framework</a:t>
            </a:r>
            <a:r>
              <a:rPr sz="2400" spc="-20" dirty="0">
                <a:solidFill>
                  <a:schemeClr val="tx1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2400" dirty="0">
                <a:solidFill>
                  <a:schemeClr val="tx1"/>
                </a:solidFill>
                <a:latin typeface="Segoe UI" panose="020B0502040204020203"/>
                <a:cs typeface="Segoe UI" panose="020B0502040204020203"/>
              </a:rPr>
              <a:t>types </a:t>
            </a:r>
            <a:r>
              <a:rPr sz="2400" spc="-5" dirty="0">
                <a:solidFill>
                  <a:schemeClr val="tx1"/>
                </a:solidFill>
                <a:latin typeface="Segoe UI" panose="020B0502040204020203"/>
                <a:cs typeface="Segoe UI" panose="020B0502040204020203"/>
              </a:rPr>
              <a:t>have own</a:t>
            </a:r>
            <a:r>
              <a:rPr sz="2400" spc="15" dirty="0">
                <a:solidFill>
                  <a:schemeClr val="tx1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Segoe UI" panose="020B0502040204020203"/>
                <a:cs typeface="Segoe UI" panose="020B0502040204020203"/>
              </a:rPr>
              <a:t>implementation</a:t>
            </a:r>
            <a:r>
              <a:rPr sz="2400" spc="20" dirty="0">
                <a:solidFill>
                  <a:schemeClr val="tx1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2400" spc="-30" dirty="0">
                <a:solidFill>
                  <a:schemeClr val="tx1"/>
                </a:solidFill>
                <a:latin typeface="Segoe UI" panose="020B0502040204020203"/>
                <a:cs typeface="Segoe UI" panose="020B0502040204020203"/>
              </a:rPr>
              <a:t>of</a:t>
            </a:r>
            <a:r>
              <a:rPr sz="2400" spc="15" dirty="0">
                <a:solidFill>
                  <a:schemeClr val="tx1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2400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ToString()</a:t>
            </a:r>
            <a:endParaRPr sz="2400" dirty="0">
              <a:solidFill>
                <a:schemeClr val="tx1"/>
              </a:solidFill>
              <a:latin typeface="Consolas" panose="020B0609020204030204"/>
              <a:cs typeface="Consolas" panose="020B0609020204030204"/>
            </a:endParaRPr>
          </a:p>
          <a:p>
            <a:pPr marL="927100" lvl="1" indent="-457200">
              <a:lnSpc>
                <a:spcPct val="150000"/>
              </a:lnSpc>
              <a:spcBef>
                <a:spcPts val="95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sz="2000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2000" dirty="0">
                <a:solidFill>
                  <a:schemeClr val="tx1"/>
                </a:solidFill>
                <a:latin typeface="Segoe UI" panose="020B0502040204020203"/>
                <a:cs typeface="Segoe UI" panose="020B0502040204020203"/>
              </a:rPr>
              <a:t>,</a:t>
            </a:r>
            <a:r>
              <a:rPr sz="2000" spc="-25" dirty="0">
                <a:solidFill>
                  <a:schemeClr val="tx1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2000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float</a:t>
            </a:r>
            <a:r>
              <a:rPr sz="2000" dirty="0">
                <a:solidFill>
                  <a:schemeClr val="tx1"/>
                </a:solidFill>
                <a:latin typeface="Segoe UI" panose="020B0502040204020203"/>
                <a:cs typeface="Segoe UI" panose="020B0502040204020203"/>
              </a:rPr>
              <a:t>,</a:t>
            </a:r>
            <a:r>
              <a:rPr sz="2000" spc="-20" dirty="0">
                <a:solidFill>
                  <a:schemeClr val="tx1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2000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bool</a:t>
            </a:r>
            <a:r>
              <a:rPr sz="2000" dirty="0">
                <a:solidFill>
                  <a:schemeClr val="tx1"/>
                </a:solidFill>
                <a:latin typeface="Segoe UI" panose="020B0502040204020203"/>
                <a:cs typeface="Segoe UI" panose="020B0502040204020203"/>
              </a:rPr>
              <a:t>,</a:t>
            </a:r>
            <a:r>
              <a:rPr sz="2000" spc="-15" dirty="0">
                <a:solidFill>
                  <a:schemeClr val="tx1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2000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DateTim</a:t>
            </a:r>
            <a:r>
              <a:rPr lang="en-IN" sz="2000" dirty="0">
                <a:solidFill>
                  <a:schemeClr val="tx1"/>
                </a:solidFill>
                <a:latin typeface="Consolas" panose="020B0609020204030204"/>
                <a:cs typeface="Consolas" panose="020B0609020204030204"/>
              </a:rPr>
              <a:t>e</a:t>
            </a:r>
            <a:endParaRPr lang="en-IN" sz="2000" dirty="0">
              <a:solidFill>
                <a:schemeClr val="tx1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3510280" y="4628515"/>
            <a:ext cx="8054975" cy="1880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33655" rIns="0" bIns="0" rtlCol="0">
            <a:spAutoFit/>
          </a:bodyPr>
          <a:p>
            <a:pPr marL="549275" lvl="1">
              <a:lnSpc>
                <a:spcPct val="150000"/>
              </a:lnSpc>
              <a:spcBef>
                <a:spcPts val="265"/>
              </a:spcBef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int</a:t>
            </a:r>
            <a:r>
              <a:rPr sz="20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number</a:t>
            </a:r>
            <a:r>
              <a:rPr sz="20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20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5;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549275" marR="899795" lvl="1">
              <a:lnSpc>
                <a:spcPct val="150000"/>
              </a:lnSpc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string s = "The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number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is " +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number.ToString(); </a:t>
            </a:r>
            <a:r>
              <a:rPr sz="2000" b="1" spc="-108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Console.WriteLine(s);</a:t>
            </a:r>
            <a:r>
              <a:rPr sz="2000" b="1" spc="-15" dirty="0">
                <a:latin typeface="Consolas" panose="020B0609020204030204"/>
                <a:cs typeface="Consolas" panose="020B0609020204030204"/>
              </a:rPr>
              <a:t> </a:t>
            </a:r>
            <a:endParaRPr sz="2000" b="1" spc="-15" dirty="0">
              <a:latin typeface="Consolas" panose="020B0609020204030204"/>
              <a:cs typeface="Consolas" panose="020B0609020204030204"/>
            </a:endParaRPr>
          </a:p>
          <a:p>
            <a:pPr marL="549275" marR="899795" lvl="1">
              <a:lnSpc>
                <a:spcPct val="150000"/>
              </a:lnSpc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//</a:t>
            </a:r>
            <a:r>
              <a:rPr sz="20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The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number</a:t>
            </a:r>
            <a:r>
              <a:rPr sz="20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is</a:t>
            </a:r>
            <a:r>
              <a:rPr sz="20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5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45" y="401320"/>
            <a:ext cx="5347970" cy="714375"/>
          </a:xfrm>
        </p:spPr>
        <p:txBody>
          <a:bodyPr/>
          <a:p>
            <a:br>
              <a:rPr lang="en-US" b="1">
                <a:sym typeface="+mn-ea"/>
              </a:rPr>
            </a:br>
            <a:r>
              <a:rPr lang="en-US" b="1">
                <a:sym typeface="+mn-ea"/>
              </a:rPr>
              <a:t>C# Nullable Types</a:t>
            </a:r>
            <a:br>
              <a:rPr lang="en-US" b="1">
                <a:sym typeface="+mn-ea"/>
              </a:rPr>
            </a:b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09600" y="1492885"/>
            <a:ext cx="10342245" cy="28613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alue type cannot be assigned a null value. 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E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xample, int i = null will give you a compile time error.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llow you to assign null to value type variables. 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You can declare nullable types using Nullable&lt;t&gt; where T is a type.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	      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Example: Nullable type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Nullable&lt;int&gt; i = null;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Nullable types are instances of </a:t>
            </a: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System.Nullable&lt;T&gt; struct.</a:t>
            </a:r>
            <a:endParaRPr lang="en-US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593840" y="3862705"/>
            <a:ext cx="5449570" cy="288417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endParaRPr 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[Serializable]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public struct Nullable&lt;T&gt; where T : struct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{        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    public bool HasValue { get; }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    public T Value { get; }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    // other implementation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88010" y="4560570"/>
            <a:ext cx="5917565" cy="20300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endParaRPr 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static void Main(string[] args)</a:t>
            </a:r>
            <a:endParaRPr lang="en-IN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endParaRPr lang="en-IN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    Nullable&lt; int &gt; i = null;</a:t>
            </a:r>
            <a:endParaRPr lang="en-IN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    Console.WriteLine(i.Value);</a:t>
            </a:r>
            <a:endParaRPr lang="en-IN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IN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IN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" name="Content Placeholder 15" descr="nullabletype-error"/>
          <p:cNvPicPr>
            <a:picLocks noChangeAspect="1"/>
          </p:cNvPicPr>
          <p:nvPr>
            <p:ph idx="1"/>
          </p:nvPr>
        </p:nvPicPr>
        <p:blipFill>
          <a:blip r:embed="rId1"/>
          <a:srcRect l="51165" t="13762" b="55117"/>
          <a:stretch>
            <a:fillRect/>
          </a:stretch>
        </p:blipFill>
        <p:spPr>
          <a:xfrm>
            <a:off x="5181600" y="3007995"/>
            <a:ext cx="2653030" cy="3930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993140" y="302578"/>
            <a:ext cx="562546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50000"/>
              </a:lnSpc>
              <a:spcBef>
                <a:spcPts val="100"/>
              </a:spcBef>
              <a:tabLst>
                <a:tab pos="3813810" algn="l"/>
              </a:tabLst>
            </a:pPr>
            <a:r>
              <a:rPr sz="3600" b="1" spc="-105" dirty="0"/>
              <a:t>S</a:t>
            </a:r>
            <a:r>
              <a:rPr sz="3600" b="1" dirty="0"/>
              <a:t>ys</a:t>
            </a:r>
            <a:r>
              <a:rPr sz="3600" b="1" spc="-25" dirty="0"/>
              <a:t>t</a:t>
            </a:r>
            <a:r>
              <a:rPr sz="3600" b="1" dirty="0"/>
              <a:t>em.Array</a:t>
            </a:r>
            <a:r>
              <a:rPr lang="en-IN" sz="3600" b="1" dirty="0"/>
              <a:t> </a:t>
            </a:r>
            <a:r>
              <a:rPr sz="3600" b="1" spc="-5" dirty="0"/>
              <a:t>Cla</a:t>
            </a:r>
            <a:r>
              <a:rPr sz="3600" b="1" spc="5" dirty="0"/>
              <a:t>s</a:t>
            </a:r>
            <a:r>
              <a:rPr sz="3600" b="1" dirty="0"/>
              <a:t>s</a:t>
            </a:r>
            <a:endParaRPr sz="3600" b="1" dirty="0"/>
          </a:p>
        </p:txBody>
      </p:sp>
      <p:sp>
        <p:nvSpPr>
          <p:cNvPr id="5" name="object 3"/>
          <p:cNvSpPr txBox="1"/>
          <p:nvPr/>
        </p:nvSpPr>
        <p:spPr>
          <a:xfrm>
            <a:off x="993139" y="1599945"/>
            <a:ext cx="10053955" cy="114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95580" indent="-183515">
              <a:lnSpc>
                <a:spcPct val="150000"/>
              </a:lnSpc>
              <a:spcBef>
                <a:spcPts val="105"/>
              </a:spcBef>
              <a:buClr>
                <a:srgbClr val="252525"/>
              </a:buClr>
              <a:buFont typeface="Arial MT"/>
              <a:buChar char="•"/>
              <a:tabLst>
                <a:tab pos="196215" algn="l"/>
              </a:tabLst>
            </a:pPr>
            <a:r>
              <a:rPr sz="2000" spc="10" dirty="0">
                <a:latin typeface="Segoe UI" panose="020B0502040204020203"/>
                <a:cs typeface="Segoe UI" panose="020B0502040204020203"/>
              </a:rPr>
              <a:t> </a:t>
            </a:r>
            <a:r>
              <a:rPr lang="en-IN" sz="2000" spc="10" dirty="0">
                <a:latin typeface="Segoe UI" panose="020B0502040204020203"/>
                <a:cs typeface="Segoe UI" panose="020B0502040204020203"/>
              </a:rPr>
              <a:t>D</a:t>
            </a:r>
            <a:r>
              <a:rPr sz="2000" spc="-5" dirty="0">
                <a:latin typeface="Segoe UI" panose="020B0502040204020203"/>
                <a:cs typeface="Segoe UI" panose="020B0502040204020203"/>
              </a:rPr>
              <a:t>erived</a:t>
            </a:r>
            <a:r>
              <a:rPr sz="2000" spc="20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10" dirty="0">
                <a:latin typeface="Segoe UI" panose="020B0502040204020203"/>
                <a:cs typeface="Segoe UI" panose="020B0502040204020203"/>
              </a:rPr>
              <a:t>from</a:t>
            </a:r>
            <a:r>
              <a:rPr sz="2000" spc="10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5" dirty="0">
                <a:latin typeface="Segoe UI" panose="020B0502040204020203"/>
                <a:cs typeface="Segoe UI" panose="020B0502040204020203"/>
              </a:rPr>
              <a:t>System.Array</a:t>
            </a:r>
            <a:r>
              <a:rPr sz="2000" spc="-40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5" dirty="0">
                <a:latin typeface="Segoe UI" panose="020B0502040204020203"/>
                <a:cs typeface="Segoe UI" panose="020B0502040204020203"/>
              </a:rPr>
              <a:t>Class.</a:t>
            </a:r>
            <a:endParaRPr sz="2000">
              <a:latin typeface="Segoe UI" panose="020B0502040204020203"/>
              <a:cs typeface="Segoe UI" panose="020B0502040204020203"/>
            </a:endParaRPr>
          </a:p>
          <a:p>
            <a:pPr marL="195580" indent="-183515">
              <a:lnSpc>
                <a:spcPct val="150000"/>
              </a:lnSpc>
              <a:spcBef>
                <a:spcPts val="1620"/>
              </a:spcBef>
              <a:buClr>
                <a:srgbClr val="252525"/>
              </a:buClr>
              <a:buFont typeface="Arial MT"/>
              <a:buChar char="•"/>
              <a:tabLst>
                <a:tab pos="196215" algn="l"/>
              </a:tabLst>
            </a:pPr>
            <a:r>
              <a:rPr sz="2000" dirty="0">
                <a:latin typeface="Segoe UI" panose="020B0502040204020203"/>
                <a:cs typeface="Segoe UI" panose="020B0502040204020203"/>
              </a:rPr>
              <a:t>Few</a:t>
            </a:r>
            <a:r>
              <a:rPr sz="20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5" dirty="0">
                <a:latin typeface="Segoe UI" panose="020B0502040204020203"/>
                <a:cs typeface="Segoe UI" panose="020B0502040204020203"/>
              </a:rPr>
              <a:t>Important</a:t>
            </a:r>
            <a:r>
              <a:rPr sz="20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5" dirty="0">
                <a:latin typeface="Segoe UI" panose="020B0502040204020203"/>
                <a:cs typeface="Segoe UI" panose="020B0502040204020203"/>
              </a:rPr>
              <a:t>Examples:</a:t>
            </a:r>
            <a:endParaRPr sz="20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993775" y="2851150"/>
            <a:ext cx="8215630" cy="35286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13335" rIns="0" bIns="0" rtlCol="0">
            <a:spAutoFit/>
          </a:bodyPr>
          <a:p>
            <a:pPr marL="652780" lvl="1" indent="-183515">
              <a:lnSpc>
                <a:spcPct val="150000"/>
              </a:lnSpc>
              <a:spcBef>
                <a:spcPts val="105"/>
              </a:spcBef>
              <a:buClr>
                <a:srgbClr val="252525"/>
              </a:buClr>
              <a:buFont typeface="Arial MT"/>
              <a:buChar char="•"/>
              <a:tabLst>
                <a:tab pos="196215" algn="l"/>
              </a:tabLst>
            </a:pPr>
            <a:endParaRPr sz="2000" dirty="0">
              <a:latin typeface="Segoe UI" panose="020B0502040204020203"/>
              <a:cs typeface="Segoe UI" panose="020B0502040204020203"/>
            </a:endParaRPr>
          </a:p>
          <a:p>
            <a:pPr marL="652780" lvl="1" indent="-183515">
              <a:lnSpc>
                <a:spcPct val="100000"/>
              </a:lnSpc>
              <a:spcBef>
                <a:spcPts val="105"/>
              </a:spcBef>
              <a:buClr>
                <a:srgbClr val="252525"/>
              </a:buClr>
              <a:buFont typeface="Arial MT"/>
              <a:buChar char="•"/>
              <a:tabLst>
                <a:tab pos="196215" algn="l"/>
              </a:tabLst>
            </a:pPr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/>
                <a:cs typeface="Segoe UI" panose="020B0502040204020203"/>
              </a:rPr>
              <a:t>Length</a:t>
            </a:r>
            <a:endParaRPr sz="2000">
              <a:latin typeface="Segoe UI" panose="020B0502040204020203"/>
              <a:cs typeface="Segoe UI" panose="020B0502040204020203"/>
            </a:endParaRPr>
          </a:p>
          <a:p>
            <a:pPr marL="652780" lvl="1" indent="-183515">
              <a:lnSpc>
                <a:spcPct val="100000"/>
              </a:lnSpc>
              <a:spcBef>
                <a:spcPts val="1620"/>
              </a:spcBef>
              <a:buClr>
                <a:srgbClr val="252525"/>
              </a:buClr>
              <a:buFont typeface="Arial MT"/>
              <a:buChar char="•"/>
              <a:tabLst>
                <a:tab pos="196215" algn="l"/>
              </a:tabLst>
            </a:pPr>
            <a:r>
              <a:rPr sz="2000" b="1" spc="5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/>
                <a:cs typeface="Segoe UI" panose="020B0502040204020203"/>
              </a:rPr>
              <a:t>Sort</a:t>
            </a:r>
            <a:r>
              <a:rPr lang="en-IN" sz="20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/>
                <a:cs typeface="Segoe UI" panose="020B0502040204020203"/>
                <a:sym typeface="+mn-ea"/>
              </a:rPr>
              <a:t>()</a:t>
            </a:r>
            <a:endParaRPr sz="2000" b="1">
              <a:latin typeface="Segoe UI" panose="020B0502040204020203"/>
              <a:cs typeface="Segoe UI" panose="020B0502040204020203"/>
            </a:endParaRPr>
          </a:p>
          <a:p>
            <a:pPr marL="652780" lvl="1" indent="-183515">
              <a:lnSpc>
                <a:spcPct val="100000"/>
              </a:lnSpc>
              <a:spcBef>
                <a:spcPts val="1620"/>
              </a:spcBef>
              <a:buClr>
                <a:srgbClr val="252525"/>
              </a:buClr>
              <a:buFont typeface="Arial MT"/>
              <a:buChar char="•"/>
              <a:tabLst>
                <a:tab pos="196215" algn="l"/>
              </a:tabLst>
            </a:pPr>
            <a:r>
              <a:rPr sz="2000" b="1" spc="-6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/>
                <a:cs typeface="Segoe UI" panose="020B0502040204020203"/>
              </a:rPr>
              <a:t>R</a:t>
            </a:r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/>
                <a:cs typeface="Segoe UI" panose="020B0502040204020203"/>
              </a:rPr>
              <a:t>e</a:t>
            </a:r>
            <a:r>
              <a:rPr sz="20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/>
                <a:cs typeface="Segoe UI" panose="020B0502040204020203"/>
              </a:rPr>
              <a:t>v</a:t>
            </a:r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/>
                <a:cs typeface="Segoe UI" panose="020B0502040204020203"/>
              </a:rPr>
              <a:t>er</a:t>
            </a:r>
            <a:r>
              <a:rPr sz="20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/>
                <a:cs typeface="Segoe UI" panose="020B0502040204020203"/>
              </a:rPr>
              <a:t>se</a:t>
            </a:r>
            <a:r>
              <a:rPr lang="en-IN" sz="20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/>
                <a:cs typeface="Segoe UI" panose="020B0502040204020203"/>
                <a:sym typeface="+mn-ea"/>
              </a:rPr>
              <a:t>()</a:t>
            </a:r>
            <a:endParaRPr sz="2000">
              <a:latin typeface="Segoe UI" panose="020B0502040204020203"/>
              <a:cs typeface="Segoe UI" panose="020B0502040204020203"/>
            </a:endParaRPr>
          </a:p>
          <a:p>
            <a:pPr marL="652780" lvl="1" indent="-183515">
              <a:lnSpc>
                <a:spcPct val="100000"/>
              </a:lnSpc>
              <a:spcBef>
                <a:spcPts val="1620"/>
              </a:spcBef>
              <a:buClr>
                <a:srgbClr val="252525"/>
              </a:buClr>
              <a:buFont typeface="Arial MT"/>
              <a:buChar char="•"/>
              <a:tabLst>
                <a:tab pos="196215" algn="l"/>
              </a:tabLst>
            </a:pPr>
            <a:r>
              <a:rPr sz="2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/>
                <a:cs typeface="Segoe UI" panose="020B0502040204020203"/>
              </a:rPr>
              <a:t>CopyTo</a:t>
            </a:r>
            <a:r>
              <a:rPr lang="en-IN" sz="20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/>
                <a:cs typeface="Segoe UI" panose="020B0502040204020203"/>
                <a:sym typeface="+mn-ea"/>
              </a:rPr>
              <a:t>()</a:t>
            </a:r>
            <a:endParaRPr sz="2000">
              <a:latin typeface="Segoe UI" panose="020B0502040204020203"/>
              <a:cs typeface="Segoe UI" panose="020B0502040204020203"/>
            </a:endParaRPr>
          </a:p>
          <a:p>
            <a:pPr marL="652780" lvl="1" indent="-183515">
              <a:lnSpc>
                <a:spcPct val="100000"/>
              </a:lnSpc>
              <a:spcBef>
                <a:spcPts val="1625"/>
              </a:spcBef>
              <a:buClr>
                <a:srgbClr val="252525"/>
              </a:buClr>
              <a:buFont typeface="Arial MT"/>
              <a:buChar char="•"/>
              <a:tabLst>
                <a:tab pos="196215" algn="l"/>
              </a:tabLst>
            </a:pPr>
            <a:r>
              <a:rPr sz="20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/>
                <a:cs typeface="Segoe UI" panose="020B0502040204020203"/>
              </a:rPr>
              <a:t>Clear</a:t>
            </a:r>
            <a:r>
              <a:rPr lang="en-IN" sz="20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/>
                <a:cs typeface="Segoe UI" panose="020B0502040204020203"/>
              </a:rPr>
              <a:t>()</a:t>
            </a:r>
            <a:endParaRPr sz="2000" spc="-5" dirty="0">
              <a:latin typeface="Segoe UI" panose="020B0502040204020203"/>
              <a:cs typeface="Segoe UI" panose="020B0502040204020203"/>
            </a:endParaRPr>
          </a:p>
          <a:p>
            <a:pPr marL="652780" lvl="1" indent="-183515">
              <a:lnSpc>
                <a:spcPct val="150000"/>
              </a:lnSpc>
              <a:spcBef>
                <a:spcPts val="1625"/>
              </a:spcBef>
              <a:buClr>
                <a:srgbClr val="252525"/>
              </a:buClr>
              <a:buFont typeface="Arial MT"/>
              <a:buChar char="•"/>
              <a:tabLst>
                <a:tab pos="196215" algn="l"/>
              </a:tabLst>
            </a:pPr>
            <a:endParaRPr sz="20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2831084" y="3016072"/>
            <a:ext cx="6379210" cy="3221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82880" indent="-170815">
              <a:lnSpc>
                <a:spcPct val="100000"/>
              </a:lnSpc>
              <a:spcBef>
                <a:spcPts val="105"/>
              </a:spcBef>
              <a:buChar char="-"/>
              <a:tabLst>
                <a:tab pos="183515" algn="l"/>
              </a:tabLst>
            </a:pPr>
            <a:endParaRPr sz="2000" spc="-5" dirty="0">
              <a:latin typeface="Segoe UI" panose="020B0502040204020203"/>
              <a:cs typeface="Segoe UI" panose="020B0502040204020203"/>
            </a:endParaRPr>
          </a:p>
          <a:p>
            <a:pPr marL="182880" indent="-170815">
              <a:lnSpc>
                <a:spcPct val="100000"/>
              </a:lnSpc>
              <a:spcBef>
                <a:spcPts val="105"/>
              </a:spcBef>
              <a:buChar char="-"/>
              <a:tabLst>
                <a:tab pos="183515" algn="l"/>
              </a:tabLst>
            </a:pPr>
            <a:r>
              <a:rPr sz="2000" spc="-5" dirty="0">
                <a:latin typeface="Segoe UI" panose="020B0502040204020203"/>
                <a:cs typeface="Segoe UI" panose="020B0502040204020203"/>
              </a:rPr>
              <a:t>Gives</a:t>
            </a:r>
            <a:r>
              <a:rPr sz="2000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dirty="0">
                <a:latin typeface="Segoe UI" panose="020B0502040204020203"/>
                <a:cs typeface="Segoe UI" panose="020B0502040204020203"/>
              </a:rPr>
              <a:t>the</a:t>
            </a:r>
            <a:r>
              <a:rPr sz="20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dirty="0">
                <a:latin typeface="Segoe UI" panose="020B0502040204020203"/>
                <a:cs typeface="Segoe UI" panose="020B0502040204020203"/>
              </a:rPr>
              <a:t>Length</a:t>
            </a:r>
            <a:r>
              <a:rPr sz="20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20" dirty="0">
                <a:latin typeface="Segoe UI" panose="020B0502040204020203"/>
                <a:cs typeface="Segoe UI" panose="020B0502040204020203"/>
              </a:rPr>
              <a:t>of</a:t>
            </a:r>
            <a:r>
              <a:rPr sz="20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dirty="0">
                <a:latin typeface="Segoe UI" panose="020B0502040204020203"/>
                <a:cs typeface="Segoe UI" panose="020B0502040204020203"/>
              </a:rPr>
              <a:t>the</a:t>
            </a:r>
            <a:r>
              <a:rPr sz="2000" spc="-20" dirty="0">
                <a:latin typeface="Segoe UI" panose="020B0502040204020203"/>
                <a:cs typeface="Segoe UI" panose="020B0502040204020203"/>
              </a:rPr>
              <a:t> Array.</a:t>
            </a:r>
            <a:endParaRPr sz="2000">
              <a:latin typeface="Segoe UI" panose="020B0502040204020203"/>
              <a:cs typeface="Segoe UI" panose="020B0502040204020203"/>
            </a:endParaRPr>
          </a:p>
          <a:p>
            <a:pPr marL="182880" indent="-170815">
              <a:lnSpc>
                <a:spcPct val="100000"/>
              </a:lnSpc>
              <a:spcBef>
                <a:spcPts val="1620"/>
              </a:spcBef>
              <a:buChar char="-"/>
              <a:tabLst>
                <a:tab pos="183515" algn="l"/>
              </a:tabLst>
            </a:pPr>
            <a:r>
              <a:rPr sz="2000" spc="10" dirty="0">
                <a:latin typeface="Segoe UI" panose="020B0502040204020203"/>
                <a:cs typeface="Segoe UI" panose="020B0502040204020203"/>
              </a:rPr>
              <a:t>Sorts</a:t>
            </a:r>
            <a:r>
              <a:rPr sz="20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dirty="0">
                <a:latin typeface="Segoe UI" panose="020B0502040204020203"/>
                <a:cs typeface="Segoe UI" panose="020B0502040204020203"/>
              </a:rPr>
              <a:t>the</a:t>
            </a:r>
            <a:r>
              <a:rPr sz="20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dirty="0">
                <a:latin typeface="Segoe UI" panose="020B0502040204020203"/>
                <a:cs typeface="Segoe UI" panose="020B0502040204020203"/>
              </a:rPr>
              <a:t>elements</a:t>
            </a:r>
            <a:r>
              <a:rPr sz="2000" spc="10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5" dirty="0">
                <a:latin typeface="Segoe UI" panose="020B0502040204020203"/>
                <a:cs typeface="Segoe UI" panose="020B0502040204020203"/>
              </a:rPr>
              <a:t>in</a:t>
            </a:r>
            <a:r>
              <a:rPr sz="2000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dirty="0">
                <a:latin typeface="Segoe UI" panose="020B0502040204020203"/>
                <a:cs typeface="Segoe UI" panose="020B0502040204020203"/>
              </a:rPr>
              <a:t>an</a:t>
            </a:r>
            <a:r>
              <a:rPr sz="20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dirty="0">
                <a:latin typeface="Segoe UI" panose="020B0502040204020203"/>
                <a:cs typeface="Segoe UI" panose="020B0502040204020203"/>
              </a:rPr>
              <a:t>1-D</a:t>
            </a:r>
            <a:r>
              <a:rPr sz="20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20" dirty="0">
                <a:latin typeface="Segoe UI" panose="020B0502040204020203"/>
                <a:cs typeface="Segoe UI" panose="020B0502040204020203"/>
              </a:rPr>
              <a:t>array.</a:t>
            </a:r>
            <a:endParaRPr sz="2000">
              <a:latin typeface="Segoe UI" panose="020B0502040204020203"/>
              <a:cs typeface="Segoe UI" panose="020B0502040204020203"/>
            </a:endParaRPr>
          </a:p>
          <a:p>
            <a:pPr marL="182880" indent="-170815">
              <a:lnSpc>
                <a:spcPct val="100000"/>
              </a:lnSpc>
              <a:spcBef>
                <a:spcPts val="1620"/>
              </a:spcBef>
              <a:buChar char="-"/>
              <a:tabLst>
                <a:tab pos="183515" algn="l"/>
              </a:tabLst>
            </a:pPr>
            <a:r>
              <a:rPr sz="2000" spc="-15" dirty="0">
                <a:latin typeface="Segoe UI" panose="020B0502040204020203"/>
                <a:cs typeface="Segoe UI" panose="020B0502040204020203"/>
              </a:rPr>
              <a:t>Reverse</a:t>
            </a:r>
            <a:r>
              <a:rPr sz="2000" spc="35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dirty="0">
                <a:latin typeface="Segoe UI" panose="020B0502040204020203"/>
                <a:cs typeface="Segoe UI" panose="020B0502040204020203"/>
              </a:rPr>
              <a:t>the</a:t>
            </a:r>
            <a:r>
              <a:rPr sz="20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dirty="0">
                <a:latin typeface="Segoe UI" panose="020B0502040204020203"/>
                <a:cs typeface="Segoe UI" panose="020B0502040204020203"/>
              </a:rPr>
              <a:t>contents</a:t>
            </a:r>
            <a:r>
              <a:rPr sz="2000" spc="-20" dirty="0">
                <a:latin typeface="Segoe UI" panose="020B0502040204020203"/>
                <a:cs typeface="Segoe UI" panose="020B0502040204020203"/>
              </a:rPr>
              <a:t> of</a:t>
            </a:r>
            <a:r>
              <a:rPr sz="2000" dirty="0">
                <a:latin typeface="Segoe UI" panose="020B0502040204020203"/>
                <a:cs typeface="Segoe UI" panose="020B0502040204020203"/>
              </a:rPr>
              <a:t> an</a:t>
            </a:r>
            <a:r>
              <a:rPr sz="20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dirty="0">
                <a:latin typeface="Segoe UI" panose="020B0502040204020203"/>
                <a:cs typeface="Segoe UI" panose="020B0502040204020203"/>
              </a:rPr>
              <a:t>1-D</a:t>
            </a:r>
            <a:r>
              <a:rPr sz="20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20" dirty="0">
                <a:latin typeface="Segoe UI" panose="020B0502040204020203"/>
                <a:cs typeface="Segoe UI" panose="020B0502040204020203"/>
              </a:rPr>
              <a:t>array.</a:t>
            </a:r>
            <a:endParaRPr sz="2000">
              <a:latin typeface="Segoe UI" panose="020B0502040204020203"/>
              <a:cs typeface="Segoe UI" panose="020B0502040204020203"/>
            </a:endParaRPr>
          </a:p>
          <a:p>
            <a:pPr marL="182880" indent="-170815">
              <a:lnSpc>
                <a:spcPct val="100000"/>
              </a:lnSpc>
              <a:spcBef>
                <a:spcPts val="1620"/>
              </a:spcBef>
              <a:buChar char="-"/>
              <a:tabLst>
                <a:tab pos="183515" algn="l"/>
              </a:tabLst>
            </a:pPr>
            <a:r>
              <a:rPr sz="2000" spc="-5" dirty="0">
                <a:latin typeface="Segoe UI" panose="020B0502040204020203"/>
                <a:cs typeface="Segoe UI" panose="020B0502040204020203"/>
              </a:rPr>
              <a:t>Copies</a:t>
            </a:r>
            <a:r>
              <a:rPr sz="2000" spc="20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dirty="0">
                <a:latin typeface="Segoe UI" panose="020B0502040204020203"/>
                <a:cs typeface="Segoe UI" panose="020B0502040204020203"/>
              </a:rPr>
              <a:t>elements</a:t>
            </a:r>
            <a:r>
              <a:rPr sz="2000" spc="20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10" dirty="0">
                <a:latin typeface="Segoe UI" panose="020B0502040204020203"/>
                <a:cs typeface="Segoe UI" panose="020B0502040204020203"/>
              </a:rPr>
              <a:t>from</a:t>
            </a:r>
            <a:r>
              <a:rPr sz="2000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5" dirty="0">
                <a:latin typeface="Segoe UI" panose="020B0502040204020203"/>
                <a:cs typeface="Segoe UI" panose="020B0502040204020203"/>
              </a:rPr>
              <a:t>source</a:t>
            </a:r>
            <a:r>
              <a:rPr sz="2000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5" dirty="0">
                <a:latin typeface="Segoe UI" panose="020B0502040204020203"/>
                <a:cs typeface="Segoe UI" panose="020B0502040204020203"/>
              </a:rPr>
              <a:t>array</a:t>
            </a:r>
            <a:r>
              <a:rPr sz="20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5" dirty="0">
                <a:latin typeface="Segoe UI" panose="020B0502040204020203"/>
                <a:cs typeface="Segoe UI" panose="020B0502040204020203"/>
              </a:rPr>
              <a:t>to</a:t>
            </a:r>
            <a:r>
              <a:rPr sz="20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5" dirty="0">
                <a:latin typeface="Segoe UI" panose="020B0502040204020203"/>
                <a:cs typeface="Segoe UI" panose="020B0502040204020203"/>
              </a:rPr>
              <a:t>destination</a:t>
            </a:r>
            <a:r>
              <a:rPr sz="2000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25" dirty="0">
                <a:latin typeface="Segoe UI" panose="020B0502040204020203"/>
                <a:cs typeface="Segoe UI" panose="020B0502040204020203"/>
              </a:rPr>
              <a:t>array.</a:t>
            </a:r>
            <a:endParaRPr sz="2000">
              <a:latin typeface="Segoe UI" panose="020B0502040204020203"/>
              <a:cs typeface="Segoe UI" panose="020B0502040204020203"/>
            </a:endParaRPr>
          </a:p>
          <a:p>
            <a:pPr marL="182880" indent="-170815">
              <a:lnSpc>
                <a:spcPct val="100000"/>
              </a:lnSpc>
              <a:spcBef>
                <a:spcPts val="1625"/>
              </a:spcBef>
              <a:buChar char="-"/>
              <a:tabLst>
                <a:tab pos="183515" algn="l"/>
              </a:tabLst>
            </a:pPr>
            <a:r>
              <a:rPr sz="2000" spc="-5" dirty="0">
                <a:latin typeface="Segoe UI" panose="020B0502040204020203"/>
                <a:cs typeface="Segoe UI" panose="020B0502040204020203"/>
              </a:rPr>
              <a:t>Sets</a:t>
            </a:r>
            <a:r>
              <a:rPr sz="20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dirty="0">
                <a:latin typeface="Segoe UI" panose="020B0502040204020203"/>
                <a:cs typeface="Segoe UI" panose="020B0502040204020203"/>
              </a:rPr>
              <a:t>all the</a:t>
            </a:r>
            <a:r>
              <a:rPr sz="20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dirty="0">
                <a:latin typeface="Segoe UI" panose="020B0502040204020203"/>
                <a:cs typeface="Segoe UI" panose="020B0502040204020203"/>
              </a:rPr>
              <a:t>elements</a:t>
            </a:r>
            <a:r>
              <a:rPr sz="2000" spc="15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5" dirty="0">
                <a:latin typeface="Segoe UI" panose="020B0502040204020203"/>
                <a:cs typeface="Segoe UI" panose="020B0502040204020203"/>
              </a:rPr>
              <a:t>to</a:t>
            </a:r>
            <a:r>
              <a:rPr sz="20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dirty="0">
                <a:latin typeface="Segoe UI" panose="020B0502040204020203"/>
                <a:cs typeface="Segoe UI" panose="020B0502040204020203"/>
              </a:rPr>
              <a:t>empty</a:t>
            </a:r>
            <a:r>
              <a:rPr sz="20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2000" spc="-5" dirty="0">
                <a:latin typeface="Segoe UI" panose="020B0502040204020203"/>
                <a:cs typeface="Segoe UI" panose="020B0502040204020203"/>
              </a:rPr>
              <a:t>values.</a:t>
            </a:r>
            <a:endParaRPr sz="2000" spc="-5" dirty="0">
              <a:latin typeface="Segoe UI" panose="020B0502040204020203"/>
              <a:cs typeface="Segoe UI" panose="020B0502040204020203"/>
            </a:endParaRPr>
          </a:p>
          <a:p>
            <a:pPr marL="12065" indent="0">
              <a:lnSpc>
                <a:spcPct val="100000"/>
              </a:lnSpc>
              <a:spcBef>
                <a:spcPts val="1625"/>
              </a:spcBef>
              <a:buNone/>
              <a:tabLst>
                <a:tab pos="183515" algn="l"/>
              </a:tabLst>
            </a:pPr>
            <a:endParaRPr sz="2000">
              <a:latin typeface="Segoe UI" panose="020B0502040204020203"/>
              <a:cs typeface="Segoe UI" panose="020B050204020402020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688340" y="523875"/>
            <a:ext cx="538924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670175" algn="l"/>
              </a:tabLst>
            </a:pPr>
            <a:r>
              <a:rPr sz="3600" b="1" spc="-5" dirty="0"/>
              <a:t>ArrayLis</a:t>
            </a:r>
            <a:r>
              <a:rPr sz="3600" b="1" dirty="0"/>
              <a:t>t</a:t>
            </a:r>
            <a:r>
              <a:rPr lang="en-IN" sz="3600" b="1" dirty="0"/>
              <a:t> </a:t>
            </a:r>
            <a:r>
              <a:rPr sz="3600" b="1" spc="-5" dirty="0"/>
              <a:t>Cl</a:t>
            </a:r>
            <a:r>
              <a:rPr sz="3600" b="1" spc="10" dirty="0"/>
              <a:t>a</a:t>
            </a:r>
            <a:r>
              <a:rPr sz="3600" b="1" spc="-5" dirty="0"/>
              <a:t>ss</a:t>
            </a:r>
            <a:endParaRPr sz="3600" b="1" spc="-5" dirty="0"/>
          </a:p>
        </p:txBody>
      </p:sp>
      <p:sp>
        <p:nvSpPr>
          <p:cNvPr id="5" name="object 3"/>
          <p:cNvSpPr txBox="1"/>
          <p:nvPr/>
        </p:nvSpPr>
        <p:spPr>
          <a:xfrm>
            <a:off x="916940" y="1396365"/>
            <a:ext cx="11116945" cy="4747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354965" marR="5715" indent="-342900">
              <a:lnSpc>
                <a:spcPct val="150000"/>
              </a:lnSpc>
              <a:spcBef>
                <a:spcPts val="100"/>
              </a:spcBef>
              <a:buClr>
                <a:srgbClr val="252525"/>
              </a:buClr>
              <a:buFont typeface="Arial" panose="020B0604020202020204" pitchFamily="34" charset="0"/>
              <a:buChar char="•"/>
              <a:tabLst>
                <a:tab pos="196215" algn="l"/>
                <a:tab pos="2413000" algn="l"/>
                <a:tab pos="3807460" algn="l"/>
                <a:tab pos="4752340" algn="l"/>
                <a:tab pos="5017770" algn="l"/>
                <a:tab pos="5678170" algn="l"/>
                <a:tab pos="6562090" algn="l"/>
                <a:tab pos="6933565" algn="l"/>
                <a:tab pos="8035925" algn="l"/>
                <a:tab pos="8616315" algn="l"/>
                <a:tab pos="9140825" algn="l"/>
                <a:tab pos="9836150" algn="l"/>
              </a:tabLst>
            </a:pPr>
            <a:r>
              <a:rPr lang="en-IN" sz="2400" spc="5" dirty="0">
                <a:latin typeface="Segoe UI" panose="020B0502040204020203"/>
                <a:cs typeface="Segoe UI" panose="020B0502040204020203"/>
              </a:rPr>
              <a:t>s</a:t>
            </a:r>
            <a:r>
              <a:rPr sz="2400" spc="5" dirty="0">
                <a:latin typeface="Segoe UI" panose="020B0502040204020203"/>
                <a:cs typeface="Segoe UI" panose="020B0502040204020203"/>
              </a:rPr>
              <a:t>upport</a:t>
            </a:r>
            <a:r>
              <a:rPr lang="en-IN" sz="2400" spc="5" dirty="0">
                <a:latin typeface="Segoe UI" panose="020B0502040204020203"/>
                <a:cs typeface="Segoe UI" panose="020B0502040204020203"/>
              </a:rPr>
              <a:t>s</a:t>
            </a:r>
            <a:r>
              <a:rPr sz="2400" spc="110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dirty="0">
                <a:latin typeface="Segoe UI" panose="020B0502040204020203"/>
                <a:cs typeface="Segoe UI" panose="020B0502040204020203"/>
              </a:rPr>
              <a:t>operations</a:t>
            </a:r>
            <a:r>
              <a:rPr sz="2400" spc="105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spc="-5" dirty="0">
                <a:latin typeface="Segoe UI" panose="020B0502040204020203"/>
                <a:cs typeface="Segoe UI" panose="020B0502040204020203"/>
              </a:rPr>
              <a:t>such</a:t>
            </a:r>
            <a:r>
              <a:rPr sz="2400" spc="100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dirty="0">
                <a:latin typeface="Segoe UI" panose="020B0502040204020203"/>
                <a:cs typeface="Segoe UI" panose="020B0502040204020203"/>
              </a:rPr>
              <a:t>as</a:t>
            </a:r>
            <a:r>
              <a:rPr sz="2400" spc="105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spc="5" dirty="0">
                <a:latin typeface="Segoe UI" panose="020B0502040204020203"/>
                <a:cs typeface="Segoe UI" panose="020B0502040204020203"/>
              </a:rPr>
              <a:t>sorting,</a:t>
            </a:r>
            <a:r>
              <a:rPr sz="2400" spc="100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spc="-5" dirty="0">
                <a:latin typeface="Segoe UI" panose="020B0502040204020203"/>
                <a:cs typeface="Segoe UI" panose="020B0502040204020203"/>
              </a:rPr>
              <a:t>removing</a:t>
            </a:r>
            <a:r>
              <a:rPr sz="2400" spc="100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spc="5" dirty="0">
                <a:latin typeface="Segoe UI" panose="020B0502040204020203"/>
                <a:cs typeface="Segoe UI" panose="020B0502040204020203"/>
              </a:rPr>
              <a:t>and</a:t>
            </a:r>
            <a:r>
              <a:rPr lang="en-IN" sz="2400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spc="-5" dirty="0">
                <a:latin typeface="Segoe UI" panose="020B0502040204020203"/>
                <a:cs typeface="Segoe UI" panose="020B0502040204020203"/>
              </a:rPr>
              <a:t>enumerating</a:t>
            </a:r>
            <a:r>
              <a:rPr sz="24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spc="-5" dirty="0">
                <a:latin typeface="Segoe UI" panose="020B0502040204020203"/>
                <a:cs typeface="Segoe UI" panose="020B0502040204020203"/>
              </a:rPr>
              <a:t>its</a:t>
            </a:r>
            <a:r>
              <a:rPr sz="2400" dirty="0">
                <a:latin typeface="Segoe UI" panose="020B0502040204020203"/>
                <a:cs typeface="Segoe UI" panose="020B0502040204020203"/>
              </a:rPr>
              <a:t> contents.</a:t>
            </a:r>
            <a:endParaRPr sz="2400">
              <a:latin typeface="Segoe UI" panose="020B0502040204020203"/>
              <a:cs typeface="Segoe UI" panose="020B0502040204020203"/>
            </a:endParaRPr>
          </a:p>
          <a:p>
            <a:pPr marL="195580" indent="-183515">
              <a:lnSpc>
                <a:spcPct val="150000"/>
              </a:lnSpc>
              <a:spcBef>
                <a:spcPts val="1620"/>
              </a:spcBef>
              <a:buClr>
                <a:srgbClr val="252525"/>
              </a:buClr>
              <a:buFont typeface="Arial MT"/>
              <a:buChar char="•"/>
              <a:tabLst>
                <a:tab pos="196215" algn="l"/>
              </a:tabLst>
            </a:pPr>
            <a:r>
              <a:rPr lang="en-IN" sz="2400" spc="-5" dirty="0">
                <a:latin typeface="Segoe UI" panose="020B0502040204020203"/>
                <a:cs typeface="Segoe UI" panose="020B0502040204020203"/>
              </a:rPr>
              <a:t>Eg</a:t>
            </a:r>
            <a:r>
              <a:rPr sz="2400" spc="-5" dirty="0">
                <a:latin typeface="Segoe UI" panose="020B0502040204020203"/>
                <a:cs typeface="Segoe UI" panose="020B0502040204020203"/>
              </a:rPr>
              <a:t>:</a:t>
            </a:r>
            <a:endParaRPr sz="2400">
              <a:latin typeface="Segoe UI" panose="020B0502040204020203"/>
              <a:cs typeface="Segoe UI" panose="020B0502040204020203"/>
            </a:endParaRPr>
          </a:p>
          <a:p>
            <a:pPr algn="ctr">
              <a:lnSpc>
                <a:spcPct val="150000"/>
              </a:lnSpc>
              <a:spcBef>
                <a:spcPts val="1620"/>
              </a:spcBef>
            </a:pPr>
            <a:r>
              <a:rPr sz="2400" dirty="0">
                <a:latin typeface="Segoe UI" panose="020B0502040204020203"/>
                <a:cs typeface="Segoe UI" panose="020B0502040204020203"/>
              </a:rPr>
              <a:t>ArrayList</a:t>
            </a:r>
            <a:r>
              <a:rPr sz="2400" spc="-35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spc="-5" dirty="0">
                <a:latin typeface="Segoe UI" panose="020B0502040204020203"/>
                <a:cs typeface="Segoe UI" panose="020B0502040204020203"/>
              </a:rPr>
              <a:t>cities</a:t>
            </a:r>
            <a:r>
              <a:rPr sz="2400" dirty="0">
                <a:latin typeface="Segoe UI" panose="020B0502040204020203"/>
                <a:cs typeface="Segoe UI" panose="020B0502040204020203"/>
              </a:rPr>
              <a:t> =</a:t>
            </a:r>
            <a:r>
              <a:rPr sz="24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dirty="0">
                <a:latin typeface="Segoe UI" panose="020B0502040204020203"/>
                <a:cs typeface="Segoe UI" panose="020B0502040204020203"/>
              </a:rPr>
              <a:t>new ArrayList(30);</a:t>
            </a:r>
            <a:endParaRPr sz="2400">
              <a:latin typeface="Segoe UI" panose="020B0502040204020203"/>
              <a:cs typeface="Segoe UI" panose="020B0502040204020203"/>
            </a:endParaRPr>
          </a:p>
          <a:p>
            <a:pPr marL="195580" indent="-183515">
              <a:lnSpc>
                <a:spcPct val="150000"/>
              </a:lnSpc>
              <a:spcBef>
                <a:spcPts val="1625"/>
              </a:spcBef>
              <a:buClr>
                <a:srgbClr val="252525"/>
              </a:buClr>
              <a:buFont typeface="Arial MT"/>
              <a:buChar char="•"/>
              <a:tabLst>
                <a:tab pos="196215" algn="l"/>
              </a:tabLst>
            </a:pPr>
            <a:r>
              <a:rPr sz="2400" spc="-5" dirty="0">
                <a:latin typeface="Segoe UI" panose="020B0502040204020203"/>
                <a:cs typeface="Segoe UI" panose="020B0502040204020203"/>
              </a:rPr>
              <a:t>This</a:t>
            </a:r>
            <a:r>
              <a:rPr sz="2400" spc="20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spc="-5" dirty="0">
                <a:latin typeface="Segoe UI" panose="020B0502040204020203"/>
                <a:cs typeface="Segoe UI" panose="020B0502040204020203"/>
              </a:rPr>
              <a:t>will</a:t>
            </a:r>
            <a:r>
              <a:rPr sz="2400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spc="-10" dirty="0">
                <a:latin typeface="Segoe UI" panose="020B0502040204020203"/>
                <a:cs typeface="Segoe UI" panose="020B0502040204020203"/>
              </a:rPr>
              <a:t>create</a:t>
            </a:r>
            <a:r>
              <a:rPr sz="2400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dirty="0">
                <a:latin typeface="Segoe UI" panose="020B0502040204020203"/>
                <a:cs typeface="Segoe UI" panose="020B0502040204020203"/>
              </a:rPr>
              <a:t>a</a:t>
            </a:r>
            <a:r>
              <a:rPr sz="2400" spc="-5" dirty="0">
                <a:latin typeface="Segoe UI" panose="020B0502040204020203"/>
                <a:cs typeface="Segoe UI" panose="020B0502040204020203"/>
              </a:rPr>
              <a:t> cities</a:t>
            </a:r>
            <a:r>
              <a:rPr sz="2400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spc="-5" dirty="0">
                <a:latin typeface="Segoe UI" panose="020B0502040204020203"/>
                <a:cs typeface="Segoe UI" panose="020B0502040204020203"/>
              </a:rPr>
              <a:t>list</a:t>
            </a:r>
            <a:r>
              <a:rPr sz="2400" spc="20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dirty="0">
                <a:latin typeface="Segoe UI" panose="020B0502040204020203"/>
                <a:cs typeface="Segoe UI" panose="020B0502040204020203"/>
              </a:rPr>
              <a:t>with the</a:t>
            </a:r>
            <a:r>
              <a:rPr sz="24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spc="-5" dirty="0">
                <a:latin typeface="Segoe UI" panose="020B0502040204020203"/>
                <a:cs typeface="Segoe UI" panose="020B0502040204020203"/>
              </a:rPr>
              <a:t>capacity</a:t>
            </a:r>
            <a:r>
              <a:rPr sz="24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spc="-20" dirty="0">
                <a:latin typeface="Segoe UI" panose="020B0502040204020203"/>
                <a:cs typeface="Segoe UI" panose="020B0502040204020203"/>
              </a:rPr>
              <a:t>of</a:t>
            </a:r>
            <a:r>
              <a:rPr sz="2400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spc="-5" dirty="0">
                <a:latin typeface="Segoe UI" panose="020B0502040204020203"/>
                <a:cs typeface="Segoe UI" panose="020B0502040204020203"/>
              </a:rPr>
              <a:t>30 </a:t>
            </a:r>
            <a:r>
              <a:rPr sz="2400" dirty="0">
                <a:latin typeface="Segoe UI" panose="020B0502040204020203"/>
                <a:cs typeface="Segoe UI" panose="020B0502040204020203"/>
              </a:rPr>
              <a:t>and</a:t>
            </a:r>
            <a:r>
              <a:rPr sz="24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dirty="0">
                <a:latin typeface="Segoe UI" panose="020B0502040204020203"/>
                <a:cs typeface="Segoe UI" panose="020B0502040204020203"/>
              </a:rPr>
              <a:t>by</a:t>
            </a:r>
            <a:r>
              <a:rPr sz="24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dirty="0">
                <a:latin typeface="Segoe UI" panose="020B0502040204020203"/>
                <a:cs typeface="Segoe UI" panose="020B0502040204020203"/>
              </a:rPr>
              <a:t>default </a:t>
            </a:r>
            <a:r>
              <a:rPr sz="2400" spc="-5" dirty="0">
                <a:latin typeface="Segoe UI" panose="020B0502040204020203"/>
                <a:cs typeface="Segoe UI" panose="020B0502040204020203"/>
              </a:rPr>
              <a:t>it</a:t>
            </a:r>
            <a:r>
              <a:rPr sz="2400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dirty="0">
                <a:latin typeface="Segoe UI" panose="020B0502040204020203"/>
                <a:cs typeface="Segoe UI" panose="020B0502040204020203"/>
              </a:rPr>
              <a:t>has </a:t>
            </a:r>
            <a:r>
              <a:rPr sz="2400" spc="-5" dirty="0">
                <a:latin typeface="Segoe UI" panose="020B0502040204020203"/>
                <a:cs typeface="Segoe UI" panose="020B0502040204020203"/>
              </a:rPr>
              <a:t>size </a:t>
            </a:r>
            <a:r>
              <a:rPr sz="2400" dirty="0">
                <a:latin typeface="Segoe UI" panose="020B0502040204020203"/>
                <a:cs typeface="Segoe UI" panose="020B0502040204020203"/>
              </a:rPr>
              <a:t>as </a:t>
            </a:r>
            <a:r>
              <a:rPr sz="2400" spc="-5" dirty="0">
                <a:latin typeface="Segoe UI" panose="020B0502040204020203"/>
                <a:cs typeface="Segoe UI" panose="020B0502040204020203"/>
              </a:rPr>
              <a:t>16.</a:t>
            </a:r>
            <a:endParaRPr sz="2400">
              <a:latin typeface="Segoe UI" panose="020B0502040204020203"/>
              <a:cs typeface="Segoe UI" panose="020B0502040204020203"/>
            </a:endParaRPr>
          </a:p>
          <a:p>
            <a:pPr marL="195580" indent="-183515">
              <a:lnSpc>
                <a:spcPct val="150000"/>
              </a:lnSpc>
              <a:spcBef>
                <a:spcPts val="1620"/>
              </a:spcBef>
              <a:buClr>
                <a:srgbClr val="252525"/>
              </a:buClr>
              <a:buFont typeface="Arial MT"/>
              <a:buChar char="•"/>
              <a:tabLst>
                <a:tab pos="196215" algn="l"/>
              </a:tabLst>
            </a:pPr>
            <a:r>
              <a:rPr sz="2400" spc="-110" dirty="0">
                <a:latin typeface="Segoe UI" panose="020B0502040204020203"/>
                <a:cs typeface="Segoe UI" panose="020B0502040204020203"/>
              </a:rPr>
              <a:t>To</a:t>
            </a:r>
            <a:r>
              <a:rPr sz="24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dirty="0">
                <a:latin typeface="Segoe UI" panose="020B0502040204020203"/>
                <a:cs typeface="Segoe UI" panose="020B0502040204020203"/>
              </a:rPr>
              <a:t>add</a:t>
            </a:r>
            <a:r>
              <a:rPr sz="24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dirty="0">
                <a:latin typeface="Segoe UI" panose="020B0502040204020203"/>
                <a:cs typeface="Segoe UI" panose="020B0502040204020203"/>
              </a:rPr>
              <a:t>elements </a:t>
            </a:r>
            <a:r>
              <a:rPr sz="2400" spc="-5" dirty="0">
                <a:latin typeface="Segoe UI" panose="020B0502040204020203"/>
                <a:cs typeface="Segoe UI" panose="020B0502040204020203"/>
              </a:rPr>
              <a:t>to</a:t>
            </a:r>
            <a:r>
              <a:rPr sz="24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dirty="0">
                <a:latin typeface="Segoe UI" panose="020B0502040204020203"/>
                <a:cs typeface="Segoe UI" panose="020B0502040204020203"/>
              </a:rPr>
              <a:t>this</a:t>
            </a:r>
            <a:r>
              <a:rPr sz="24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2400" spc="-5" dirty="0">
                <a:latin typeface="Segoe UI" panose="020B0502040204020203"/>
                <a:cs typeface="Segoe UI" panose="020B0502040204020203"/>
              </a:rPr>
              <a:t>list,</a:t>
            </a:r>
            <a:endParaRPr sz="2400">
              <a:latin typeface="Segoe UI" panose="020B0502040204020203"/>
              <a:cs typeface="Segoe UI" panose="020B0502040204020203"/>
            </a:endParaRPr>
          </a:p>
          <a:p>
            <a:pPr marL="3780155" marR="3773170" indent="7620">
              <a:lnSpc>
                <a:spcPct val="150000"/>
              </a:lnSpc>
              <a:spcBef>
                <a:spcPts val="200"/>
              </a:spcBef>
            </a:pPr>
            <a:r>
              <a:rPr sz="2400" dirty="0">
                <a:latin typeface="Segoe UI" panose="020B0502040204020203"/>
                <a:cs typeface="Segoe UI" panose="020B0502040204020203"/>
              </a:rPr>
              <a:t>c</a:t>
            </a:r>
            <a:r>
              <a:rPr sz="2400" spc="-10" dirty="0">
                <a:latin typeface="Segoe UI" panose="020B0502040204020203"/>
                <a:cs typeface="Segoe UI" panose="020B0502040204020203"/>
              </a:rPr>
              <a:t>i</a:t>
            </a:r>
            <a:r>
              <a:rPr sz="2400" dirty="0">
                <a:latin typeface="Segoe UI" panose="020B0502040204020203"/>
                <a:cs typeface="Segoe UI" panose="020B0502040204020203"/>
              </a:rPr>
              <a:t>ties.Ad</a:t>
            </a:r>
            <a:r>
              <a:rPr sz="2400" spc="-15" dirty="0">
                <a:latin typeface="Segoe UI" panose="020B0502040204020203"/>
                <a:cs typeface="Segoe UI" panose="020B0502040204020203"/>
              </a:rPr>
              <a:t>d</a:t>
            </a:r>
            <a:r>
              <a:rPr sz="2400" dirty="0">
                <a:latin typeface="Segoe UI" panose="020B0502040204020203"/>
                <a:cs typeface="Segoe UI" panose="020B0502040204020203"/>
              </a:rPr>
              <a:t>(“Chen</a:t>
            </a:r>
            <a:r>
              <a:rPr sz="2400" spc="5" dirty="0">
                <a:latin typeface="Segoe UI" panose="020B0502040204020203"/>
                <a:cs typeface="Segoe UI" panose="020B0502040204020203"/>
              </a:rPr>
              <a:t>n</a:t>
            </a:r>
            <a:r>
              <a:rPr sz="2400" dirty="0">
                <a:latin typeface="Segoe UI" panose="020B0502040204020203"/>
                <a:cs typeface="Segoe UI" panose="020B0502040204020203"/>
              </a:rPr>
              <a:t>ai”);  </a:t>
            </a:r>
            <a:r>
              <a:rPr sz="2400" spc="-5" dirty="0">
                <a:latin typeface="Segoe UI" panose="020B0502040204020203"/>
                <a:cs typeface="Segoe UI" panose="020B0502040204020203"/>
              </a:rPr>
              <a:t>cities.Add(“Mumbai”);</a:t>
            </a:r>
            <a:endParaRPr sz="2400">
              <a:latin typeface="Segoe UI" panose="020B0502040204020203"/>
              <a:cs typeface="Segoe UI" panose="020B0502040204020203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2275"/>
            <a:ext cx="5478780" cy="830580"/>
          </a:xfrm>
        </p:spPr>
        <p:txBody>
          <a:bodyPr/>
          <a:p>
            <a:pPr algn="l"/>
            <a:r>
              <a:rPr lang="en-IN" altLang="en-US" sz="3200" b="1"/>
              <a:t>Multi Dimensional Arrays</a:t>
            </a:r>
            <a:endParaRPr lang="en-IN" altLang="en-US" sz="3200" b="1"/>
          </a:p>
        </p:txBody>
      </p:sp>
      <p:sp>
        <p:nvSpPr>
          <p:cNvPr id="7" name="object 3"/>
          <p:cNvSpPr txBox="1"/>
          <p:nvPr/>
        </p:nvSpPr>
        <p:spPr>
          <a:xfrm>
            <a:off x="933450" y="1927225"/>
            <a:ext cx="8280400" cy="42481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203200" rIns="0" bIns="0" rtlCol="0">
            <a:spAutoFit/>
          </a:bodyPr>
          <a:p>
            <a:pPr marL="195580" indent="-183515">
              <a:lnSpc>
                <a:spcPct val="100000"/>
              </a:lnSpc>
              <a:spcBef>
                <a:spcPts val="1600"/>
              </a:spcBef>
              <a:buClr>
                <a:srgbClr val="252525"/>
              </a:buClr>
              <a:buFont typeface="Arial MT"/>
              <a:buChar char="•"/>
              <a:tabLst>
                <a:tab pos="196215" algn="l"/>
              </a:tabLst>
            </a:pPr>
            <a:r>
              <a:rPr b="1" spc="-120" dirty="0">
                <a:latin typeface="Segoe UI" panose="020B0502040204020203"/>
                <a:cs typeface="Segoe UI" panose="020B0502040204020203"/>
              </a:rPr>
              <a:t>To</a:t>
            </a:r>
            <a:r>
              <a:rPr b="1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b="1" spc="-10" dirty="0">
                <a:latin typeface="Segoe UI" panose="020B0502040204020203"/>
                <a:cs typeface="Segoe UI" panose="020B0502040204020203"/>
              </a:rPr>
              <a:t>Declare</a:t>
            </a:r>
            <a:r>
              <a:rPr b="1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lang="en-IN" b="1" spc="-15" dirty="0">
                <a:latin typeface="Segoe UI" panose="020B0502040204020203"/>
                <a:cs typeface="Segoe UI" panose="020B0502040204020203"/>
              </a:rPr>
              <a:t>Multi-Dimensional</a:t>
            </a:r>
            <a:r>
              <a:rPr b="1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b="1" spc="-10" dirty="0">
                <a:latin typeface="Segoe UI" panose="020B0502040204020203"/>
                <a:cs typeface="Segoe UI" panose="020B0502040204020203"/>
              </a:rPr>
              <a:t>Array</a:t>
            </a:r>
            <a:endParaRPr b="1" spc="-10" dirty="0">
              <a:latin typeface="Segoe UI" panose="020B0502040204020203"/>
              <a:cs typeface="Segoe UI" panose="020B0502040204020203"/>
            </a:endParaRPr>
          </a:p>
          <a:p>
            <a:pPr marL="12065" indent="0">
              <a:lnSpc>
                <a:spcPct val="100000"/>
              </a:lnSpc>
              <a:spcBef>
                <a:spcPts val="1600"/>
              </a:spcBef>
              <a:buClr>
                <a:srgbClr val="252525"/>
              </a:buClr>
              <a:buFont typeface="Arial MT"/>
              <a:buNone/>
              <a:tabLst>
                <a:tab pos="196215" algn="l"/>
              </a:tabLst>
            </a:pPr>
            <a:r>
              <a:rPr lang="en-IN" spc="-5" dirty="0">
                <a:latin typeface="Segoe UI" panose="020B0502040204020203"/>
                <a:cs typeface="Segoe UI" panose="020B0502040204020203"/>
              </a:rPr>
              <a:t>					</a:t>
            </a:r>
            <a:r>
              <a:rPr spc="-5" dirty="0">
                <a:latin typeface="Segoe UI" panose="020B0502040204020203"/>
                <a:cs typeface="Segoe UI" panose="020B0502040204020203"/>
              </a:rPr>
              <a:t>type [</a:t>
            </a:r>
            <a:r>
              <a:rPr lang="en-IN" spc="-5" dirty="0">
                <a:latin typeface="Segoe UI" panose="020B0502040204020203"/>
                <a:cs typeface="Segoe UI" panose="020B0502040204020203"/>
              </a:rPr>
              <a:t>,,</a:t>
            </a:r>
            <a:r>
              <a:rPr spc="-5" dirty="0">
                <a:latin typeface="Segoe UI" panose="020B0502040204020203"/>
                <a:cs typeface="Segoe UI" panose="020B0502040204020203"/>
              </a:rPr>
              <a:t>]</a:t>
            </a:r>
            <a:r>
              <a:rPr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pc="-5" dirty="0">
                <a:latin typeface="Segoe UI" panose="020B0502040204020203"/>
                <a:cs typeface="Segoe UI" panose="020B0502040204020203"/>
              </a:rPr>
              <a:t>arrayname;</a:t>
            </a:r>
            <a:endParaRPr>
              <a:latin typeface="Segoe UI" panose="020B0502040204020203"/>
              <a:cs typeface="Segoe UI" panose="020B0502040204020203"/>
            </a:endParaRPr>
          </a:p>
          <a:p>
            <a:pPr marL="3518535">
              <a:lnSpc>
                <a:spcPct val="100000"/>
              </a:lnSpc>
              <a:spcBef>
                <a:spcPts val="1500"/>
              </a:spcBef>
            </a:pPr>
            <a:r>
              <a:rPr spc="-5" dirty="0">
                <a:latin typeface="Segoe UI" panose="020B0502040204020203"/>
                <a:cs typeface="Segoe UI" panose="020B0502040204020203"/>
              </a:rPr>
              <a:t>e.g. </a:t>
            </a:r>
            <a:r>
              <a:rPr b="1" spc="-10" dirty="0">
                <a:latin typeface="Consolas" panose="020B0609020204030204"/>
                <a:cs typeface="Consolas" panose="020B0609020204030204"/>
              </a:rPr>
              <a:t>int[</a:t>
            </a:r>
            <a:r>
              <a:rPr lang="en-IN" b="1" spc="-10" dirty="0">
                <a:latin typeface="Consolas" panose="020B0609020204030204"/>
                <a:cs typeface="Consolas" panose="020B0609020204030204"/>
              </a:rPr>
              <a:t>,,</a:t>
            </a:r>
            <a:r>
              <a:rPr b="1" spc="-10" dirty="0">
                <a:latin typeface="Consolas" panose="020B0609020204030204"/>
                <a:cs typeface="Consolas" panose="020B0609020204030204"/>
              </a:rPr>
              <a:t>]</a:t>
            </a:r>
            <a:r>
              <a:rPr b="1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b="1" spc="-10" dirty="0">
                <a:latin typeface="Consolas" panose="020B0609020204030204"/>
                <a:cs typeface="Consolas" panose="020B0609020204030204"/>
              </a:rPr>
              <a:t>myArray;</a:t>
            </a:r>
            <a:endParaRPr>
              <a:latin typeface="Consolas" panose="020B0609020204030204"/>
              <a:cs typeface="Consolas" panose="020B0609020204030204"/>
            </a:endParaRPr>
          </a:p>
          <a:p>
            <a:pPr marL="195580" indent="-183515">
              <a:lnSpc>
                <a:spcPct val="100000"/>
              </a:lnSpc>
              <a:spcBef>
                <a:spcPts val="1500"/>
              </a:spcBef>
              <a:buClr>
                <a:srgbClr val="252525"/>
              </a:buClr>
              <a:buFont typeface="Arial MT"/>
              <a:buChar char="•"/>
              <a:tabLst>
                <a:tab pos="196215" algn="l"/>
              </a:tabLst>
            </a:pPr>
            <a:r>
              <a:rPr b="1" spc="-120" dirty="0">
                <a:latin typeface="Segoe UI" panose="020B0502040204020203"/>
                <a:cs typeface="Segoe UI" panose="020B0502040204020203"/>
              </a:rPr>
              <a:t>To</a:t>
            </a:r>
            <a:r>
              <a:rPr b="1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b="1" spc="-5" dirty="0">
                <a:latin typeface="Segoe UI" panose="020B0502040204020203"/>
                <a:cs typeface="Segoe UI" panose="020B0502040204020203"/>
              </a:rPr>
              <a:t>create</a:t>
            </a:r>
            <a:r>
              <a:rPr b="1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b="1" spc="10" dirty="0">
                <a:latin typeface="Segoe UI" panose="020B0502040204020203"/>
                <a:cs typeface="Segoe UI" panose="020B0502040204020203"/>
              </a:rPr>
              <a:t>memory</a:t>
            </a:r>
            <a:r>
              <a:rPr b="1" dirty="0">
                <a:latin typeface="Segoe UI" panose="020B0502040204020203"/>
                <a:cs typeface="Segoe UI" panose="020B0502040204020203"/>
              </a:rPr>
              <a:t> </a:t>
            </a:r>
            <a:r>
              <a:rPr b="1" spc="-10" dirty="0">
                <a:latin typeface="Segoe UI" panose="020B0502040204020203"/>
                <a:cs typeface="Segoe UI" panose="020B0502040204020203"/>
              </a:rPr>
              <a:t>location</a:t>
            </a:r>
            <a:endParaRPr>
              <a:latin typeface="Segoe UI" panose="020B0502040204020203"/>
              <a:cs typeface="Segoe UI" panose="020B0502040204020203"/>
            </a:endParaRPr>
          </a:p>
          <a:p>
            <a:pPr marL="2893695" algn="ctr">
              <a:lnSpc>
                <a:spcPct val="100000"/>
              </a:lnSpc>
              <a:spcBef>
                <a:spcPts val="1500"/>
              </a:spcBef>
            </a:pPr>
            <a:r>
              <a:rPr spc="-5" dirty="0">
                <a:latin typeface="Segoe UI" panose="020B0502040204020203"/>
                <a:cs typeface="Segoe UI" panose="020B0502040204020203"/>
              </a:rPr>
              <a:t>arrayname</a:t>
            </a:r>
            <a:r>
              <a:rPr spc="25" dirty="0">
                <a:latin typeface="Segoe UI" panose="020B0502040204020203"/>
                <a:cs typeface="Segoe UI" panose="020B0502040204020203"/>
              </a:rPr>
              <a:t> </a:t>
            </a:r>
            <a:r>
              <a:rPr spc="-5" dirty="0">
                <a:latin typeface="Segoe UI" panose="020B0502040204020203"/>
                <a:cs typeface="Segoe UI" panose="020B0502040204020203"/>
              </a:rPr>
              <a:t>=</a:t>
            </a:r>
            <a:r>
              <a:rPr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dirty="0">
                <a:latin typeface="Segoe UI" panose="020B0502040204020203"/>
                <a:cs typeface="Segoe UI" panose="020B0502040204020203"/>
              </a:rPr>
              <a:t>new</a:t>
            </a:r>
            <a:r>
              <a:rPr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pc="-5" dirty="0">
                <a:latin typeface="Segoe UI" panose="020B0502040204020203"/>
                <a:cs typeface="Segoe UI" panose="020B0502040204020203"/>
              </a:rPr>
              <a:t>type[size</a:t>
            </a:r>
            <a:r>
              <a:rPr lang="en-IN" spc="-5" dirty="0">
                <a:latin typeface="Segoe UI" panose="020B0502040204020203"/>
                <a:cs typeface="Segoe UI" panose="020B0502040204020203"/>
              </a:rPr>
              <a:t>, size, size</a:t>
            </a:r>
            <a:r>
              <a:rPr spc="-5" dirty="0">
                <a:latin typeface="Segoe UI" panose="020B0502040204020203"/>
                <a:cs typeface="Segoe UI" panose="020B0502040204020203"/>
              </a:rPr>
              <a:t>];</a:t>
            </a:r>
            <a:endParaRPr>
              <a:latin typeface="Segoe UI" panose="020B0502040204020203"/>
              <a:cs typeface="Segoe UI" panose="020B0502040204020203"/>
            </a:endParaRPr>
          </a:p>
          <a:p>
            <a:pPr marL="2907030">
              <a:lnSpc>
                <a:spcPct val="100000"/>
              </a:lnSpc>
              <a:spcBef>
                <a:spcPts val="1505"/>
              </a:spcBef>
            </a:pPr>
            <a:r>
              <a:rPr spc="-5" dirty="0">
                <a:latin typeface="Segoe UI" panose="020B0502040204020203"/>
                <a:cs typeface="Segoe UI" panose="020B0502040204020203"/>
              </a:rPr>
              <a:t>e.g.</a:t>
            </a:r>
            <a:r>
              <a:rPr dirty="0">
                <a:latin typeface="Segoe UI" panose="020B0502040204020203"/>
                <a:cs typeface="Segoe UI" panose="020B0502040204020203"/>
              </a:rPr>
              <a:t> </a:t>
            </a:r>
            <a:r>
              <a:rPr b="1" spc="-10" dirty="0">
                <a:latin typeface="Consolas" panose="020B0609020204030204"/>
                <a:cs typeface="Consolas" panose="020B0609020204030204"/>
              </a:rPr>
              <a:t>myArray</a:t>
            </a:r>
            <a:r>
              <a:rPr b="1" spc="35" dirty="0">
                <a:latin typeface="Consolas" panose="020B0609020204030204"/>
                <a:cs typeface="Consolas" panose="020B0609020204030204"/>
              </a:rPr>
              <a:t> 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new</a:t>
            </a:r>
            <a:r>
              <a:rPr b="1" dirty="0">
                <a:latin typeface="Consolas" panose="020B0609020204030204"/>
                <a:cs typeface="Consolas" panose="020B0609020204030204"/>
              </a:rPr>
              <a:t> </a:t>
            </a:r>
            <a:r>
              <a:rPr b="1" spc="-10" dirty="0">
                <a:latin typeface="Consolas" panose="020B0609020204030204"/>
                <a:cs typeface="Consolas" panose="020B0609020204030204"/>
              </a:rPr>
              <a:t>int[</a:t>
            </a:r>
            <a:r>
              <a:rPr lang="en-IN" b="1" spc="-10" dirty="0">
                <a:latin typeface="Consolas" panose="020B0609020204030204"/>
                <a:cs typeface="Consolas" panose="020B0609020204030204"/>
              </a:rPr>
              <a:t>4,2,3</a:t>
            </a:r>
            <a:r>
              <a:rPr b="1" spc="-10" dirty="0">
                <a:latin typeface="Consolas" panose="020B0609020204030204"/>
                <a:cs typeface="Consolas" panose="020B0609020204030204"/>
              </a:rPr>
              <a:t>];</a:t>
            </a:r>
            <a:endParaRPr>
              <a:latin typeface="Consolas" panose="020B0609020204030204"/>
              <a:cs typeface="Consolas" panose="020B0609020204030204"/>
            </a:endParaRPr>
          </a:p>
          <a:p>
            <a:pPr marL="195580" indent="-183515">
              <a:lnSpc>
                <a:spcPct val="100000"/>
              </a:lnSpc>
              <a:spcBef>
                <a:spcPts val="1500"/>
              </a:spcBef>
              <a:buClr>
                <a:srgbClr val="252525"/>
              </a:buClr>
              <a:buFont typeface="Arial MT"/>
              <a:buChar char="•"/>
              <a:tabLst>
                <a:tab pos="196215" algn="l"/>
              </a:tabLst>
            </a:pPr>
            <a:r>
              <a:rPr b="1" spc="-120" dirty="0">
                <a:latin typeface="Segoe UI" panose="020B0502040204020203"/>
                <a:cs typeface="Segoe UI" panose="020B0502040204020203"/>
              </a:rPr>
              <a:t>To</a:t>
            </a:r>
            <a:r>
              <a:rPr b="1" spc="-10" dirty="0">
                <a:latin typeface="Segoe UI" panose="020B0502040204020203"/>
                <a:cs typeface="Segoe UI" panose="020B0502040204020203"/>
              </a:rPr>
              <a:t> put </a:t>
            </a:r>
            <a:r>
              <a:rPr b="1" spc="-15" dirty="0">
                <a:latin typeface="Segoe UI" panose="020B0502040204020203"/>
                <a:cs typeface="Segoe UI" panose="020B0502040204020203"/>
              </a:rPr>
              <a:t>values</a:t>
            </a:r>
            <a:r>
              <a:rPr b="1" spc="-5" dirty="0">
                <a:latin typeface="Segoe UI" panose="020B0502040204020203"/>
                <a:cs typeface="Segoe UI" panose="020B0502040204020203"/>
              </a:rPr>
              <a:t> in</a:t>
            </a:r>
            <a:r>
              <a:rPr b="1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b="1" spc="-10" dirty="0">
                <a:latin typeface="Segoe UI" panose="020B0502040204020203"/>
                <a:cs typeface="Segoe UI" panose="020B0502040204020203"/>
              </a:rPr>
              <a:t>the</a:t>
            </a:r>
            <a:r>
              <a:rPr b="1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b="1" spc="-5" dirty="0">
                <a:latin typeface="Segoe UI" panose="020B0502040204020203"/>
                <a:cs typeface="Segoe UI" panose="020B0502040204020203"/>
              </a:rPr>
              <a:t>array</a:t>
            </a:r>
            <a:endParaRPr>
              <a:latin typeface="Segoe UI" panose="020B0502040204020203"/>
              <a:cs typeface="Segoe UI" panose="020B0502040204020203"/>
            </a:endParaRPr>
          </a:p>
          <a:p>
            <a:pPr marL="2894330" algn="ctr">
              <a:lnSpc>
                <a:spcPct val="100000"/>
              </a:lnSpc>
              <a:spcBef>
                <a:spcPts val="1500"/>
              </a:spcBef>
            </a:pPr>
            <a:r>
              <a:rPr spc="-5" dirty="0">
                <a:latin typeface="Segoe UI" panose="020B0502040204020203"/>
                <a:cs typeface="Segoe UI" panose="020B0502040204020203"/>
              </a:rPr>
              <a:t>Arrayname[index]=</a:t>
            </a:r>
            <a:r>
              <a:rPr spc="25" dirty="0">
                <a:latin typeface="Segoe UI" panose="020B0502040204020203"/>
                <a:cs typeface="Segoe UI" panose="020B0502040204020203"/>
              </a:rPr>
              <a:t> </a:t>
            </a:r>
            <a:r>
              <a:rPr spc="-10" dirty="0">
                <a:latin typeface="Segoe UI" panose="020B0502040204020203"/>
                <a:cs typeface="Segoe UI" panose="020B0502040204020203"/>
              </a:rPr>
              <a:t>value;</a:t>
            </a:r>
            <a:endParaRPr>
              <a:latin typeface="Segoe UI" panose="020B0502040204020203"/>
              <a:cs typeface="Segoe UI" panose="020B0502040204020203"/>
            </a:endParaRPr>
          </a:p>
          <a:p>
            <a:pPr marL="2892425" algn="ctr">
              <a:lnSpc>
                <a:spcPct val="100000"/>
              </a:lnSpc>
              <a:spcBef>
                <a:spcPts val="1500"/>
              </a:spcBef>
            </a:pPr>
            <a:r>
              <a:rPr b="1" dirty="0">
                <a:latin typeface="Consolas" panose="020B0609020204030204"/>
                <a:cs typeface="Consolas" panose="020B0609020204030204"/>
              </a:rPr>
              <a:t>array5[2, 1] = 25;</a:t>
            </a:r>
            <a:endParaRPr b="1" dirty="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0525"/>
            <a:ext cx="3251835" cy="862965"/>
          </a:xfrm>
        </p:spPr>
        <p:txBody>
          <a:bodyPr/>
          <a:p>
            <a:pPr algn="l"/>
            <a:r>
              <a:rPr lang="en-IN" altLang="en-US" sz="3200" b="1"/>
              <a:t>Jagged Array</a:t>
            </a:r>
            <a:endParaRPr lang="en-IN" altLang="en-US" sz="3200" b="1"/>
          </a:p>
        </p:txBody>
      </p:sp>
      <p:sp>
        <p:nvSpPr>
          <p:cNvPr id="7" name="object 3"/>
          <p:cNvSpPr txBox="1"/>
          <p:nvPr/>
        </p:nvSpPr>
        <p:spPr>
          <a:xfrm>
            <a:off x="933450" y="2435225"/>
            <a:ext cx="8824595" cy="424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203200" rIns="0" bIns="0" rtlCol="0">
            <a:spAutoFit/>
          </a:bodyPr>
          <a:p>
            <a:pPr marL="195580" indent="-183515">
              <a:lnSpc>
                <a:spcPct val="100000"/>
              </a:lnSpc>
              <a:spcBef>
                <a:spcPts val="1600"/>
              </a:spcBef>
              <a:buClr>
                <a:srgbClr val="252525"/>
              </a:buClr>
              <a:buFont typeface="Arial MT"/>
              <a:buChar char="•"/>
              <a:tabLst>
                <a:tab pos="196215" algn="l"/>
              </a:tabLst>
            </a:pPr>
            <a:r>
              <a:rPr b="1" spc="-120" dirty="0">
                <a:latin typeface="Segoe UI" panose="020B0502040204020203"/>
                <a:cs typeface="Segoe UI" panose="020B0502040204020203"/>
              </a:rPr>
              <a:t>To</a:t>
            </a:r>
            <a:r>
              <a:rPr b="1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b="1" spc="-10" dirty="0">
                <a:latin typeface="Segoe UI" panose="020B0502040204020203"/>
                <a:cs typeface="Segoe UI" panose="020B0502040204020203"/>
              </a:rPr>
              <a:t>Declare</a:t>
            </a:r>
            <a:r>
              <a:rPr b="1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lang="en-IN" b="1" spc="-15" dirty="0">
                <a:latin typeface="Segoe UI" panose="020B0502040204020203"/>
                <a:cs typeface="Segoe UI" panose="020B0502040204020203"/>
              </a:rPr>
              <a:t>Jagged</a:t>
            </a:r>
            <a:r>
              <a:rPr b="1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b="1" spc="-10" dirty="0">
                <a:latin typeface="Segoe UI" panose="020B0502040204020203"/>
                <a:cs typeface="Segoe UI" panose="020B0502040204020203"/>
              </a:rPr>
              <a:t>Array</a:t>
            </a:r>
            <a:endParaRPr b="1" spc="-10" dirty="0">
              <a:latin typeface="Segoe UI" panose="020B0502040204020203"/>
              <a:cs typeface="Segoe UI" panose="020B0502040204020203"/>
            </a:endParaRPr>
          </a:p>
          <a:p>
            <a:pPr marL="12065" indent="0">
              <a:lnSpc>
                <a:spcPct val="100000"/>
              </a:lnSpc>
              <a:spcBef>
                <a:spcPts val="1600"/>
              </a:spcBef>
              <a:buClr>
                <a:srgbClr val="252525"/>
              </a:buClr>
              <a:buFont typeface="Arial MT"/>
              <a:buNone/>
              <a:tabLst>
                <a:tab pos="196215" algn="l"/>
              </a:tabLst>
            </a:pPr>
            <a:r>
              <a:rPr lang="en-IN" spc="-5" dirty="0">
                <a:latin typeface="Segoe UI" panose="020B0502040204020203"/>
                <a:cs typeface="Segoe UI" panose="020B0502040204020203"/>
              </a:rPr>
              <a:t>					</a:t>
            </a:r>
            <a:r>
              <a:rPr spc="-5" dirty="0">
                <a:latin typeface="Segoe UI" panose="020B0502040204020203"/>
                <a:cs typeface="Segoe UI" panose="020B0502040204020203"/>
              </a:rPr>
              <a:t>type [</a:t>
            </a:r>
            <a:r>
              <a:rPr lang="en-IN" spc="-5" dirty="0">
                <a:latin typeface="Segoe UI" panose="020B0502040204020203"/>
                <a:cs typeface="Segoe UI" panose="020B0502040204020203"/>
              </a:rPr>
              <a:t>,,</a:t>
            </a:r>
            <a:r>
              <a:rPr spc="-5" dirty="0">
                <a:latin typeface="Segoe UI" panose="020B0502040204020203"/>
                <a:cs typeface="Segoe UI" panose="020B0502040204020203"/>
              </a:rPr>
              <a:t>]</a:t>
            </a:r>
            <a:r>
              <a:rPr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lang="en-IN" spc="-10" dirty="0">
                <a:latin typeface="Segoe UI" panose="020B0502040204020203"/>
                <a:cs typeface="Segoe UI" panose="020B0502040204020203"/>
              </a:rPr>
              <a:t>A</a:t>
            </a:r>
            <a:r>
              <a:rPr spc="-5" dirty="0">
                <a:latin typeface="Segoe UI" panose="020B0502040204020203"/>
                <a:cs typeface="Segoe UI" panose="020B0502040204020203"/>
              </a:rPr>
              <a:t>rrayname;</a:t>
            </a:r>
            <a:endParaRPr>
              <a:latin typeface="Segoe UI" panose="020B0502040204020203"/>
              <a:cs typeface="Segoe UI" panose="020B0502040204020203"/>
            </a:endParaRPr>
          </a:p>
          <a:p>
            <a:pPr marL="3518535">
              <a:lnSpc>
                <a:spcPct val="100000"/>
              </a:lnSpc>
              <a:spcBef>
                <a:spcPts val="1500"/>
              </a:spcBef>
            </a:pPr>
            <a:r>
              <a:rPr spc="-5" dirty="0">
                <a:latin typeface="Segoe UI" panose="020B0502040204020203"/>
                <a:cs typeface="Segoe UI" panose="020B0502040204020203"/>
              </a:rPr>
              <a:t>e.g. </a:t>
            </a:r>
            <a:r>
              <a:rPr>
                <a:latin typeface="Consolas" panose="020B0609020204030204"/>
                <a:cs typeface="Consolas" panose="020B0609020204030204"/>
              </a:rPr>
              <a:t>int[][] jaggedArray</a:t>
            </a:r>
            <a:r>
              <a:rPr lang="en-IN">
                <a:latin typeface="Consolas" panose="020B0609020204030204"/>
                <a:cs typeface="Consolas" panose="020B0609020204030204"/>
              </a:rPr>
              <a:t>;</a:t>
            </a:r>
            <a:endParaRPr>
              <a:latin typeface="Consolas" panose="020B0609020204030204"/>
              <a:cs typeface="Consolas" panose="020B0609020204030204"/>
            </a:endParaRPr>
          </a:p>
          <a:p>
            <a:pPr marL="195580" indent="-183515">
              <a:lnSpc>
                <a:spcPct val="100000"/>
              </a:lnSpc>
              <a:spcBef>
                <a:spcPts val="1500"/>
              </a:spcBef>
              <a:buClr>
                <a:srgbClr val="252525"/>
              </a:buClr>
              <a:buFont typeface="Arial MT"/>
              <a:buChar char="•"/>
              <a:tabLst>
                <a:tab pos="196215" algn="l"/>
              </a:tabLst>
            </a:pPr>
            <a:r>
              <a:rPr b="1" spc="-120" dirty="0">
                <a:latin typeface="Segoe UI" panose="020B0502040204020203"/>
                <a:cs typeface="Segoe UI" panose="020B0502040204020203"/>
              </a:rPr>
              <a:t>To</a:t>
            </a:r>
            <a:r>
              <a:rPr b="1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b="1" spc="-5" dirty="0">
                <a:latin typeface="Segoe UI" panose="020B0502040204020203"/>
                <a:cs typeface="Segoe UI" panose="020B0502040204020203"/>
              </a:rPr>
              <a:t>create</a:t>
            </a:r>
            <a:r>
              <a:rPr b="1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b="1" spc="10" dirty="0">
                <a:latin typeface="Segoe UI" panose="020B0502040204020203"/>
                <a:cs typeface="Segoe UI" panose="020B0502040204020203"/>
              </a:rPr>
              <a:t>memory</a:t>
            </a:r>
            <a:r>
              <a:rPr b="1" dirty="0">
                <a:latin typeface="Segoe UI" panose="020B0502040204020203"/>
                <a:cs typeface="Segoe UI" panose="020B0502040204020203"/>
              </a:rPr>
              <a:t> </a:t>
            </a:r>
            <a:r>
              <a:rPr b="1" spc="-10" dirty="0">
                <a:latin typeface="Segoe UI" panose="020B0502040204020203"/>
                <a:cs typeface="Segoe UI" panose="020B0502040204020203"/>
              </a:rPr>
              <a:t>location</a:t>
            </a:r>
            <a:endParaRPr>
              <a:latin typeface="Segoe UI" panose="020B0502040204020203"/>
              <a:cs typeface="Segoe UI" panose="020B0502040204020203"/>
            </a:endParaRPr>
          </a:p>
          <a:p>
            <a:pPr marL="2893695" algn="l">
              <a:lnSpc>
                <a:spcPct val="100000"/>
              </a:lnSpc>
              <a:spcBef>
                <a:spcPts val="1500"/>
              </a:spcBef>
            </a:pPr>
            <a:r>
              <a:rPr lang="en-IN" spc="-5" dirty="0">
                <a:latin typeface="Segoe UI" panose="020B0502040204020203"/>
                <a:cs typeface="Segoe UI" panose="020B0502040204020203"/>
              </a:rPr>
              <a:t>            A</a:t>
            </a:r>
            <a:r>
              <a:rPr spc="-5" dirty="0">
                <a:latin typeface="Segoe UI" panose="020B0502040204020203"/>
                <a:cs typeface="Segoe UI" panose="020B0502040204020203"/>
              </a:rPr>
              <a:t>rrayname</a:t>
            </a:r>
            <a:r>
              <a:rPr spc="25" dirty="0">
                <a:latin typeface="Segoe UI" panose="020B0502040204020203"/>
                <a:cs typeface="Segoe UI" panose="020B0502040204020203"/>
              </a:rPr>
              <a:t> </a:t>
            </a:r>
            <a:r>
              <a:rPr spc="-5" dirty="0">
                <a:latin typeface="Segoe UI" panose="020B0502040204020203"/>
                <a:cs typeface="Segoe UI" panose="020B0502040204020203"/>
              </a:rPr>
              <a:t>=</a:t>
            </a:r>
            <a:r>
              <a:rPr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dirty="0">
                <a:latin typeface="Segoe UI" panose="020B0502040204020203"/>
                <a:cs typeface="Segoe UI" panose="020B0502040204020203"/>
              </a:rPr>
              <a:t>new</a:t>
            </a:r>
            <a:r>
              <a:rPr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pc="-5" dirty="0">
                <a:latin typeface="Segoe UI" panose="020B0502040204020203"/>
                <a:cs typeface="Segoe UI" panose="020B0502040204020203"/>
              </a:rPr>
              <a:t>type[size</a:t>
            </a:r>
            <a:r>
              <a:rPr lang="en-IN" spc="-5" dirty="0">
                <a:latin typeface="Segoe UI" panose="020B0502040204020203"/>
                <a:cs typeface="Segoe UI" panose="020B0502040204020203"/>
              </a:rPr>
              <a:t>, size, size</a:t>
            </a:r>
            <a:r>
              <a:rPr spc="-5" dirty="0">
                <a:latin typeface="Segoe UI" panose="020B0502040204020203"/>
                <a:cs typeface="Segoe UI" panose="020B0502040204020203"/>
              </a:rPr>
              <a:t>];</a:t>
            </a:r>
            <a:endParaRPr spc="-5" dirty="0">
              <a:latin typeface="Segoe UI" panose="020B0502040204020203"/>
              <a:cs typeface="Segoe UI" panose="020B0502040204020203"/>
            </a:endParaRPr>
          </a:p>
          <a:p>
            <a:pPr marL="2893695" algn="l">
              <a:lnSpc>
                <a:spcPct val="100000"/>
              </a:lnSpc>
              <a:spcBef>
                <a:spcPts val="1500"/>
              </a:spcBef>
            </a:pPr>
            <a:r>
              <a:rPr lang="en-IN" spc="-5" dirty="0">
                <a:latin typeface="Segoe UI" panose="020B0502040204020203"/>
                <a:cs typeface="Segoe UI" panose="020B0502040204020203"/>
              </a:rPr>
              <a:t>          e.g.</a:t>
            </a:r>
            <a:r>
              <a:rPr dirty="0">
                <a:latin typeface="Segoe UI" panose="020B0502040204020203"/>
                <a:cs typeface="Segoe UI" panose="020B0502040204020203"/>
              </a:rPr>
              <a:t> </a:t>
            </a:r>
            <a:r>
              <a:rPr lang="en-IN" b="1" spc="-10" dirty="0">
                <a:latin typeface="Consolas" panose="020B0609020204030204"/>
                <a:cs typeface="Consolas" panose="020B0609020204030204"/>
              </a:rPr>
              <a:t>jaggedArray 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new</a:t>
            </a:r>
            <a:r>
              <a:rPr b="1" dirty="0">
                <a:latin typeface="Consolas" panose="020B0609020204030204"/>
                <a:cs typeface="Consolas" panose="020B0609020204030204"/>
              </a:rPr>
              <a:t> </a:t>
            </a:r>
            <a:r>
              <a:rPr b="1" spc="-10" dirty="0">
                <a:latin typeface="Consolas" panose="020B0609020204030204"/>
                <a:cs typeface="Consolas" panose="020B0609020204030204"/>
              </a:rPr>
              <a:t>int[</a:t>
            </a:r>
            <a:r>
              <a:rPr lang="en-IN" b="1" spc="-10" dirty="0">
                <a:latin typeface="Consolas" panose="020B0609020204030204"/>
                <a:cs typeface="Consolas" panose="020B0609020204030204"/>
              </a:rPr>
              <a:t>3</a:t>
            </a:r>
            <a:r>
              <a:rPr b="1" spc="-10" dirty="0">
                <a:latin typeface="Consolas" panose="020B0609020204030204"/>
                <a:cs typeface="Consolas" panose="020B0609020204030204"/>
              </a:rPr>
              <a:t>]</a:t>
            </a:r>
            <a:r>
              <a:rPr lang="en-IN" b="1" spc="-10" dirty="0">
                <a:latin typeface="Consolas" panose="020B0609020204030204"/>
                <a:cs typeface="Consolas" panose="020B0609020204030204"/>
              </a:rPr>
              <a:t>[]</a:t>
            </a:r>
            <a:r>
              <a:rPr b="1" spc="-10" dirty="0">
                <a:latin typeface="Consolas" panose="020B0609020204030204"/>
                <a:cs typeface="Consolas" panose="020B0609020204030204"/>
              </a:rPr>
              <a:t>;</a:t>
            </a:r>
            <a:endParaRPr b="1" spc="-10" dirty="0">
              <a:latin typeface="Consolas" panose="020B0609020204030204"/>
              <a:cs typeface="Consolas" panose="020B0609020204030204"/>
            </a:endParaRPr>
          </a:p>
          <a:p>
            <a:pPr marL="195580" indent="-183515">
              <a:lnSpc>
                <a:spcPct val="100000"/>
              </a:lnSpc>
              <a:spcBef>
                <a:spcPts val="1500"/>
              </a:spcBef>
              <a:buClr>
                <a:srgbClr val="252525"/>
              </a:buClr>
              <a:buFont typeface="Arial MT"/>
              <a:buChar char="•"/>
              <a:tabLst>
                <a:tab pos="196215" algn="l"/>
              </a:tabLst>
            </a:pPr>
            <a:r>
              <a:rPr b="1" spc="-120" dirty="0">
                <a:latin typeface="Segoe UI" panose="020B0502040204020203"/>
                <a:cs typeface="Segoe UI" panose="020B0502040204020203"/>
              </a:rPr>
              <a:t>To</a:t>
            </a:r>
            <a:r>
              <a:rPr b="1" spc="-10" dirty="0">
                <a:latin typeface="Segoe UI" panose="020B0502040204020203"/>
                <a:cs typeface="Segoe UI" panose="020B0502040204020203"/>
              </a:rPr>
              <a:t> put </a:t>
            </a:r>
            <a:r>
              <a:rPr b="1" spc="-15" dirty="0">
                <a:latin typeface="Segoe UI" panose="020B0502040204020203"/>
                <a:cs typeface="Segoe UI" panose="020B0502040204020203"/>
              </a:rPr>
              <a:t>values</a:t>
            </a:r>
            <a:r>
              <a:rPr b="1" spc="-5" dirty="0">
                <a:latin typeface="Segoe UI" panose="020B0502040204020203"/>
                <a:cs typeface="Segoe UI" panose="020B0502040204020203"/>
              </a:rPr>
              <a:t> in</a:t>
            </a:r>
            <a:r>
              <a:rPr b="1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b="1" spc="-10" dirty="0">
                <a:latin typeface="Segoe UI" panose="020B0502040204020203"/>
                <a:cs typeface="Segoe UI" panose="020B0502040204020203"/>
              </a:rPr>
              <a:t>the</a:t>
            </a:r>
            <a:r>
              <a:rPr b="1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b="1" spc="-5" dirty="0">
                <a:latin typeface="Segoe UI" panose="020B0502040204020203"/>
                <a:cs typeface="Segoe UI" panose="020B0502040204020203"/>
              </a:rPr>
              <a:t>arra</a:t>
            </a:r>
            <a:r>
              <a:rPr lang="en-IN" b="1" spc="-5" dirty="0">
                <a:latin typeface="Segoe UI" panose="020B0502040204020203"/>
                <a:cs typeface="Segoe UI" panose="020B0502040204020203"/>
              </a:rPr>
              <a:t>y</a:t>
            </a:r>
            <a:endParaRPr lang="en-IN" b="1" spc="-5" dirty="0">
              <a:latin typeface="Segoe UI" panose="020B0502040204020203"/>
              <a:cs typeface="Segoe UI" panose="020B0502040204020203"/>
            </a:endParaRPr>
          </a:p>
          <a:p>
            <a:pPr marL="12065" indent="0">
              <a:lnSpc>
                <a:spcPct val="100000"/>
              </a:lnSpc>
              <a:spcBef>
                <a:spcPts val="1500"/>
              </a:spcBef>
              <a:buClr>
                <a:srgbClr val="252525"/>
              </a:buClr>
              <a:buFont typeface="Arial MT"/>
              <a:buNone/>
              <a:tabLst>
                <a:tab pos="196215" algn="l"/>
              </a:tabLst>
            </a:pPr>
            <a:r>
              <a:rPr lang="en-IN" spc="-5" dirty="0">
                <a:latin typeface="Segoe UI" panose="020B0502040204020203"/>
                <a:cs typeface="Segoe UI" panose="020B0502040204020203"/>
              </a:rPr>
              <a:t>					</a:t>
            </a:r>
            <a:r>
              <a:rPr spc="-5" dirty="0">
                <a:latin typeface="Segoe UI" panose="020B0502040204020203"/>
                <a:cs typeface="Segoe UI" panose="020B0502040204020203"/>
              </a:rPr>
              <a:t>Arrayname[index]</a:t>
            </a:r>
            <a:r>
              <a:rPr lang="en-IN" spc="-5" dirty="0">
                <a:latin typeface="Segoe UI" panose="020B0502040204020203"/>
                <a:cs typeface="Segoe UI" panose="020B0502040204020203"/>
              </a:rPr>
              <a:t>[index]</a:t>
            </a:r>
            <a:r>
              <a:rPr spc="-5" dirty="0">
                <a:latin typeface="Segoe UI" panose="020B0502040204020203"/>
                <a:cs typeface="Segoe UI" panose="020B0502040204020203"/>
              </a:rPr>
              <a:t>=</a:t>
            </a:r>
            <a:r>
              <a:rPr spc="25" dirty="0">
                <a:latin typeface="Segoe UI" panose="020B0502040204020203"/>
                <a:cs typeface="Segoe UI" panose="020B0502040204020203"/>
              </a:rPr>
              <a:t> </a:t>
            </a:r>
            <a:r>
              <a:rPr spc="-10" dirty="0">
                <a:latin typeface="Segoe UI" panose="020B0502040204020203"/>
                <a:cs typeface="Segoe UI" panose="020B0502040204020203"/>
              </a:rPr>
              <a:t>value;</a:t>
            </a:r>
            <a:endParaRPr spc="-10" dirty="0">
              <a:latin typeface="Segoe UI" panose="020B0502040204020203"/>
              <a:cs typeface="Segoe UI" panose="020B0502040204020203"/>
            </a:endParaRPr>
          </a:p>
          <a:p>
            <a:pPr marL="12065" indent="0">
              <a:lnSpc>
                <a:spcPct val="100000"/>
              </a:lnSpc>
              <a:spcBef>
                <a:spcPts val="1500"/>
              </a:spcBef>
              <a:buClr>
                <a:srgbClr val="252525"/>
              </a:buClr>
              <a:buFont typeface="Arial MT"/>
              <a:buNone/>
              <a:tabLst>
                <a:tab pos="196215" algn="l"/>
              </a:tabLst>
            </a:pPr>
            <a:r>
              <a:rPr lang="en-IN" spc="-10" dirty="0">
                <a:latin typeface="Segoe UI" panose="020B0502040204020203"/>
                <a:cs typeface="Segoe UI" panose="020B0502040204020203"/>
              </a:rPr>
              <a:t>				            e.g. </a:t>
            </a:r>
            <a:r>
              <a:rPr b="1" dirty="0">
                <a:latin typeface="Consolas" panose="020B0609020204030204"/>
                <a:cs typeface="Consolas" panose="020B0609020204030204"/>
              </a:rPr>
              <a:t>jaggedArray[0][1] = 77;</a:t>
            </a:r>
            <a:endParaRPr b="1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34695" y="1459865"/>
            <a:ext cx="114579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/>
              <a:t>A jagged array is an array whose elements are arrays, possibly of different sizes. </a:t>
            </a:r>
            <a:r>
              <a:rPr lang="en-IN" altLang="en-US" sz="2400"/>
              <a:t>It</a:t>
            </a:r>
            <a:r>
              <a:rPr lang="en-US" sz="2400"/>
              <a:t> is sometimes called an "array of arrays."</a:t>
            </a:r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564388" y="577989"/>
            <a:ext cx="405828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What</a:t>
            </a:r>
            <a:r>
              <a:rPr sz="3600" b="1" spc="-30" dirty="0"/>
              <a:t> </a:t>
            </a:r>
            <a:r>
              <a:rPr sz="3600" b="1" spc="-10" dirty="0"/>
              <a:t>Is</a:t>
            </a:r>
            <a:r>
              <a:rPr sz="3600" b="1" spc="-35" dirty="0"/>
              <a:t> </a:t>
            </a:r>
            <a:r>
              <a:rPr sz="3600" b="1" spc="-25" dirty="0"/>
              <a:t>String?</a:t>
            </a:r>
            <a:endParaRPr sz="3600" b="1" spc="-25" dirty="0"/>
          </a:p>
        </p:txBody>
      </p:sp>
      <p:sp>
        <p:nvSpPr>
          <p:cNvPr id="5" name="object 3"/>
          <p:cNvSpPr txBox="1"/>
          <p:nvPr/>
        </p:nvSpPr>
        <p:spPr>
          <a:xfrm>
            <a:off x="683768" y="1205636"/>
            <a:ext cx="9846945" cy="20580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195580" indent="-183515">
              <a:lnSpc>
                <a:spcPct val="100000"/>
              </a:lnSpc>
              <a:spcBef>
                <a:spcPts val="1000"/>
              </a:spcBef>
              <a:buClr>
                <a:srgbClr val="252525"/>
              </a:buClr>
              <a:buFont typeface="Microsoft Sans Serif" panose="020B0604020202020204"/>
              <a:buChar char="◦"/>
              <a:tabLst>
                <a:tab pos="196215" algn="l"/>
              </a:tabLst>
            </a:pPr>
            <a:r>
              <a:rPr sz="2500" spc="-15" dirty="0">
                <a:latin typeface="Segoe UI" panose="020B0502040204020203"/>
                <a:cs typeface="Segoe UI" panose="020B0502040204020203"/>
              </a:rPr>
              <a:t>Strings</a:t>
            </a:r>
            <a:r>
              <a:rPr sz="25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2500" spc="-15" dirty="0">
                <a:latin typeface="Segoe UI" panose="020B0502040204020203"/>
                <a:cs typeface="Segoe UI" panose="020B0502040204020203"/>
              </a:rPr>
              <a:t>are </a:t>
            </a:r>
            <a:r>
              <a:rPr sz="2500" spc="-5" dirty="0">
                <a:latin typeface="Segoe UI" panose="020B0502040204020203"/>
                <a:cs typeface="Segoe UI" panose="020B0502040204020203"/>
              </a:rPr>
              <a:t>sequences</a:t>
            </a:r>
            <a:r>
              <a:rPr sz="2500" spc="-25" dirty="0">
                <a:latin typeface="Segoe UI" panose="020B0502040204020203"/>
                <a:cs typeface="Segoe UI" panose="020B0502040204020203"/>
              </a:rPr>
              <a:t> of</a:t>
            </a:r>
            <a:r>
              <a:rPr sz="25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2500" spc="-5" dirty="0">
                <a:latin typeface="Segoe UI" panose="020B0502040204020203"/>
                <a:cs typeface="Segoe UI" panose="020B0502040204020203"/>
              </a:rPr>
              <a:t>characters</a:t>
            </a:r>
            <a:endParaRPr sz="2500">
              <a:latin typeface="Segoe UI" panose="020B0502040204020203"/>
              <a:cs typeface="Segoe UI" panose="020B0502040204020203"/>
            </a:endParaRPr>
          </a:p>
          <a:p>
            <a:pPr marL="195580" indent="-183515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Microsoft Sans Serif" panose="020B0604020202020204"/>
              <a:buChar char="◦"/>
              <a:tabLst>
                <a:tab pos="196215" algn="l"/>
              </a:tabLst>
            </a:pPr>
            <a:r>
              <a:rPr sz="2500" spc="-5" dirty="0">
                <a:latin typeface="Segoe UI" panose="020B0502040204020203"/>
                <a:cs typeface="Segoe UI" panose="020B0502040204020203"/>
              </a:rPr>
              <a:t>Each</a:t>
            </a:r>
            <a:r>
              <a:rPr sz="25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2500" spc="-5" dirty="0">
                <a:latin typeface="Segoe UI" panose="020B0502040204020203"/>
                <a:cs typeface="Segoe UI" panose="020B0502040204020203"/>
              </a:rPr>
              <a:t>character</a:t>
            </a:r>
            <a:r>
              <a:rPr sz="2500" spc="-30" dirty="0">
                <a:latin typeface="Segoe UI" panose="020B0502040204020203"/>
                <a:cs typeface="Segoe UI" panose="020B0502040204020203"/>
              </a:rPr>
              <a:t> </a:t>
            </a:r>
            <a:r>
              <a:rPr sz="2500" spc="-5" dirty="0">
                <a:latin typeface="Segoe UI" panose="020B0502040204020203"/>
                <a:cs typeface="Segoe UI" panose="020B0502040204020203"/>
              </a:rPr>
              <a:t>is</a:t>
            </a:r>
            <a:r>
              <a:rPr sz="25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2500" spc="-5" dirty="0">
                <a:latin typeface="Segoe UI" panose="020B0502040204020203"/>
                <a:cs typeface="Segoe UI" panose="020B0502040204020203"/>
              </a:rPr>
              <a:t>a Unicode</a:t>
            </a:r>
            <a:r>
              <a:rPr sz="25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2500" spc="-5" dirty="0">
                <a:latin typeface="Segoe UI" panose="020B0502040204020203"/>
                <a:cs typeface="Segoe UI" panose="020B0502040204020203"/>
              </a:rPr>
              <a:t>symbol</a:t>
            </a:r>
            <a:endParaRPr sz="2500">
              <a:latin typeface="Segoe UI" panose="020B0502040204020203"/>
              <a:cs typeface="Segoe UI" panose="020B0502040204020203"/>
            </a:endParaRPr>
          </a:p>
          <a:p>
            <a:pPr marL="195580" indent="-183515">
              <a:lnSpc>
                <a:spcPct val="100000"/>
              </a:lnSpc>
              <a:spcBef>
                <a:spcPts val="840"/>
              </a:spcBef>
              <a:buClr>
                <a:srgbClr val="252525"/>
              </a:buClr>
              <a:buFont typeface="Microsoft Sans Serif" panose="020B0604020202020204"/>
              <a:buChar char="◦"/>
              <a:tabLst>
                <a:tab pos="196215" algn="l"/>
              </a:tabLst>
            </a:pPr>
            <a:r>
              <a:rPr sz="2500" spc="-15" dirty="0">
                <a:latin typeface="Segoe UI" panose="020B0502040204020203"/>
                <a:cs typeface="Segoe UI" panose="020B0502040204020203"/>
              </a:rPr>
              <a:t>Represented</a:t>
            </a:r>
            <a:r>
              <a:rPr sz="2500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z="2500" spc="-5" dirty="0">
                <a:latin typeface="Segoe UI" panose="020B0502040204020203"/>
                <a:cs typeface="Segoe UI" panose="020B0502040204020203"/>
              </a:rPr>
              <a:t>by</a:t>
            </a:r>
            <a:r>
              <a:rPr sz="25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2500" spc="-5" dirty="0">
                <a:latin typeface="Segoe UI" panose="020B0502040204020203"/>
                <a:cs typeface="Segoe UI" panose="020B0502040204020203"/>
              </a:rPr>
              <a:t>the</a:t>
            </a:r>
            <a:r>
              <a:rPr sz="2500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z="2500" b="1" spc="-5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2500" b="1" spc="-765" dirty="0">
                <a:latin typeface="Consolas" panose="020B0609020204030204"/>
                <a:cs typeface="Consolas" panose="020B0609020204030204"/>
              </a:rPr>
              <a:t> </a:t>
            </a:r>
            <a:r>
              <a:rPr sz="2500" spc="-5" dirty="0">
                <a:latin typeface="Segoe UI" panose="020B0502040204020203"/>
                <a:cs typeface="Segoe UI" panose="020B0502040204020203"/>
              </a:rPr>
              <a:t>data type</a:t>
            </a:r>
            <a:r>
              <a:rPr sz="2500" dirty="0">
                <a:latin typeface="Segoe UI" panose="020B0502040204020203"/>
                <a:cs typeface="Segoe UI" panose="020B0502040204020203"/>
              </a:rPr>
              <a:t> </a:t>
            </a:r>
            <a:r>
              <a:rPr sz="2500" spc="-5" dirty="0">
                <a:latin typeface="Segoe UI" panose="020B0502040204020203"/>
                <a:cs typeface="Segoe UI" panose="020B0502040204020203"/>
              </a:rPr>
              <a:t>in C# </a:t>
            </a:r>
            <a:r>
              <a:rPr sz="2500" spc="-10" dirty="0">
                <a:latin typeface="Segoe UI" panose="020B0502040204020203"/>
                <a:cs typeface="Segoe UI" panose="020B0502040204020203"/>
              </a:rPr>
              <a:t>(</a:t>
            </a:r>
            <a:r>
              <a:rPr sz="2500" b="1" spc="-10" dirty="0">
                <a:latin typeface="Consolas" panose="020B0609020204030204"/>
                <a:cs typeface="Consolas" panose="020B0609020204030204"/>
              </a:rPr>
              <a:t>System.String</a:t>
            </a:r>
            <a:r>
              <a:rPr sz="2500" spc="-10" dirty="0">
                <a:latin typeface="Segoe UI" panose="020B0502040204020203"/>
                <a:cs typeface="Segoe UI" panose="020B0502040204020203"/>
              </a:rPr>
              <a:t>)</a:t>
            </a:r>
            <a:endParaRPr sz="2500">
              <a:latin typeface="Segoe UI" panose="020B0502040204020203"/>
              <a:cs typeface="Segoe UI" panose="020B0502040204020203"/>
            </a:endParaRPr>
          </a:p>
          <a:p>
            <a:pPr marL="195580" indent="-183515">
              <a:lnSpc>
                <a:spcPct val="100000"/>
              </a:lnSpc>
              <a:spcBef>
                <a:spcPts val="960"/>
              </a:spcBef>
              <a:buClr>
                <a:srgbClr val="252525"/>
              </a:buClr>
              <a:buFont typeface="Microsoft Sans Serif" panose="020B0604020202020204"/>
              <a:buChar char="◦"/>
              <a:tabLst>
                <a:tab pos="196215" algn="l"/>
              </a:tabLst>
            </a:pPr>
            <a:r>
              <a:rPr sz="2800" spc="-5" dirty="0">
                <a:latin typeface="Segoe UI" panose="020B0502040204020203"/>
                <a:cs typeface="Segoe UI" panose="020B0502040204020203"/>
              </a:rPr>
              <a:t>Example:</a:t>
            </a:r>
            <a:endParaRPr sz="28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349753" y="3844671"/>
            <a:ext cx="7477125" cy="523240"/>
          </a:xfrm>
          <a:prstGeom prst="rect">
            <a:avLst/>
          </a:prstGeom>
          <a:ln w="12192">
            <a:solidFill>
              <a:srgbClr val="7DC492"/>
            </a:solidFill>
          </a:ln>
        </p:spPr>
        <p:txBody>
          <a:bodyPr vert="horz" wrap="square" lIns="0" tIns="26034" rIns="0" bIns="0" rtlCol="0">
            <a:spAutoFit/>
          </a:bodyPr>
          <a:p>
            <a:pPr marL="92075">
              <a:lnSpc>
                <a:spcPct val="100000"/>
              </a:lnSpc>
              <a:spcBef>
                <a:spcPts val="205"/>
              </a:spcBef>
            </a:pPr>
            <a:r>
              <a:rPr sz="2800" b="1" spc="-5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28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s</a:t>
            </a:r>
            <a:r>
              <a:rPr sz="28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28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"Hello,</a:t>
            </a:r>
            <a:r>
              <a:rPr sz="28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C#";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10" name="object 8"/>
          <p:cNvGrpSpPr/>
          <p:nvPr/>
        </p:nvGrpSpPr>
        <p:grpSpPr>
          <a:xfrm>
            <a:off x="3759708" y="4550664"/>
            <a:ext cx="3192145" cy="787400"/>
            <a:chOff x="3759708" y="4550664"/>
            <a:chExt cx="3192145" cy="787400"/>
          </a:xfrm>
        </p:grpSpPr>
        <p:pic>
          <p:nvPicPr>
            <p:cNvPr id="11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759708" y="4550664"/>
              <a:ext cx="662177" cy="787145"/>
            </a:xfrm>
            <a:prstGeom prst="rect">
              <a:avLst/>
            </a:prstGeom>
          </p:spPr>
        </p:pic>
        <p:pic>
          <p:nvPicPr>
            <p:cNvPr id="12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7200" y="4550664"/>
              <a:ext cx="662177" cy="787145"/>
            </a:xfrm>
            <a:prstGeom prst="rect">
              <a:avLst/>
            </a:prstGeom>
          </p:spPr>
        </p:pic>
        <p:pic>
          <p:nvPicPr>
            <p:cNvPr id="13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3168" y="4550664"/>
              <a:ext cx="662177" cy="787145"/>
            </a:xfrm>
            <a:prstGeom prst="rect">
              <a:avLst/>
            </a:prstGeom>
          </p:spPr>
        </p:pic>
        <p:pic>
          <p:nvPicPr>
            <p:cNvPr id="14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77612" y="4550664"/>
              <a:ext cx="662177" cy="787145"/>
            </a:xfrm>
            <a:prstGeom prst="rect">
              <a:avLst/>
            </a:prstGeom>
          </p:spPr>
        </p:pic>
        <p:pic>
          <p:nvPicPr>
            <p:cNvPr id="15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83580" y="4550664"/>
              <a:ext cx="662177" cy="787145"/>
            </a:xfrm>
            <a:prstGeom prst="rect">
              <a:avLst/>
            </a:prstGeom>
          </p:spPr>
        </p:pic>
        <p:pic>
          <p:nvPicPr>
            <p:cNvPr id="16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89548" y="4550664"/>
              <a:ext cx="662177" cy="787145"/>
            </a:xfrm>
            <a:prstGeom prst="rect">
              <a:avLst/>
            </a:prstGeom>
          </p:spPr>
        </p:pic>
      </p:grpSp>
      <p:grpSp>
        <p:nvGrpSpPr>
          <p:cNvPr id="17" name="object 15"/>
          <p:cNvGrpSpPr/>
          <p:nvPr/>
        </p:nvGrpSpPr>
        <p:grpSpPr>
          <a:xfrm>
            <a:off x="7299959" y="4550664"/>
            <a:ext cx="1168400" cy="787400"/>
            <a:chOff x="7299959" y="4550664"/>
            <a:chExt cx="1168400" cy="787400"/>
          </a:xfrm>
        </p:grpSpPr>
        <p:pic>
          <p:nvPicPr>
            <p:cNvPr id="18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99959" y="4550664"/>
              <a:ext cx="662177" cy="787145"/>
            </a:xfrm>
            <a:prstGeom prst="rect">
              <a:avLst/>
            </a:prstGeom>
          </p:spPr>
        </p:pic>
        <p:pic>
          <p:nvPicPr>
            <p:cNvPr id="19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05927" y="4550664"/>
              <a:ext cx="662177" cy="787145"/>
            </a:xfrm>
            <a:prstGeom prst="rect">
              <a:avLst/>
            </a:prstGeom>
          </p:spPr>
        </p:pic>
      </p:grpSp>
      <p:graphicFrame>
        <p:nvGraphicFramePr>
          <p:cNvPr id="20" name="object 18"/>
          <p:cNvGraphicFramePr>
            <a:graphicFrameLocks noGrp="1"/>
          </p:cNvGraphicFramePr>
          <p:nvPr/>
        </p:nvGraphicFramePr>
        <p:xfrm>
          <a:off x="3812222" y="4550092"/>
          <a:ext cx="4594225" cy="655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459"/>
                <a:gridCol w="509270"/>
                <a:gridCol w="503555"/>
                <a:gridCol w="505460"/>
                <a:gridCol w="505460"/>
                <a:gridCol w="507364"/>
                <a:gridCol w="505460"/>
                <a:gridCol w="505460"/>
                <a:gridCol w="505460"/>
              </a:tblGrid>
              <a:tr h="627380">
                <a:tc>
                  <a:txBody>
                    <a:bodyPr/>
                    <a:p>
                      <a:pPr marL="15494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800" b="1" dirty="0">
                          <a:latin typeface="Consolas" panose="020B0609020204030204"/>
                          <a:cs typeface="Consolas" panose="020B0609020204030204"/>
                        </a:rPr>
                        <a:t>H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806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5748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800" b="1" dirty="0">
                          <a:latin typeface="Consolas" panose="020B0609020204030204"/>
                          <a:cs typeface="Consolas" panose="020B0609020204030204"/>
                        </a:rPr>
                        <a:t>e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806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5367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800" b="1" dirty="0">
                          <a:latin typeface="Consolas" panose="020B0609020204030204"/>
                          <a:cs typeface="Consolas" panose="020B0609020204030204"/>
                        </a:rPr>
                        <a:t>l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806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5494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800" b="1" dirty="0">
                          <a:latin typeface="Consolas" panose="020B0609020204030204"/>
                          <a:cs typeface="Consolas" panose="020B0609020204030204"/>
                        </a:rPr>
                        <a:t>l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806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5494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800" b="1" dirty="0">
                          <a:latin typeface="Consolas" panose="020B0609020204030204"/>
                          <a:cs typeface="Consolas" panose="020B0609020204030204"/>
                        </a:rPr>
                        <a:t>o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806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5621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800" b="1" dirty="0">
                          <a:latin typeface="Consolas" panose="020B0609020204030204"/>
                          <a:cs typeface="Consolas" panose="020B0609020204030204"/>
                        </a:rPr>
                        <a:t>,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806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5557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800" b="1" dirty="0">
                          <a:latin typeface="Consolas" panose="020B0609020204030204"/>
                          <a:cs typeface="Consolas" panose="020B0609020204030204"/>
                        </a:rPr>
                        <a:t>C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806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5557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800" b="1" dirty="0">
                          <a:latin typeface="Consolas" panose="020B0609020204030204"/>
                          <a:cs typeface="Consolas" panose="020B0609020204030204"/>
                        </a:rPr>
                        <a:t>#</a:t>
                      </a:r>
                      <a:endParaRPr sz="2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806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21" name="object 19"/>
          <p:cNvGrpSpPr/>
          <p:nvPr/>
        </p:nvGrpSpPr>
        <p:grpSpPr>
          <a:xfrm>
            <a:off x="2729483" y="4590288"/>
            <a:ext cx="1097280" cy="703580"/>
            <a:chOff x="2729483" y="4590288"/>
            <a:chExt cx="1097280" cy="703580"/>
          </a:xfrm>
        </p:grpSpPr>
        <p:sp>
          <p:nvSpPr>
            <p:cNvPr id="22" name="object 20"/>
            <p:cNvSpPr/>
            <p:nvPr/>
          </p:nvSpPr>
          <p:spPr>
            <a:xfrm>
              <a:off x="3322319" y="4816729"/>
              <a:ext cx="504825" cy="141605"/>
            </a:xfrm>
            <a:custGeom>
              <a:avLst/>
              <a:gdLst/>
              <a:ahLst/>
              <a:cxnLst/>
              <a:rect l="l" t="t" r="r" b="b"/>
              <a:pathLst>
                <a:path w="504825" h="141604">
                  <a:moveTo>
                    <a:pt x="478256" y="70738"/>
                  </a:moveTo>
                  <a:lnTo>
                    <a:pt x="374015" y="128650"/>
                  </a:lnTo>
                  <a:lnTo>
                    <a:pt x="370967" y="130428"/>
                  </a:lnTo>
                  <a:lnTo>
                    <a:pt x="369824" y="134238"/>
                  </a:lnTo>
                  <a:lnTo>
                    <a:pt x="371475" y="137287"/>
                  </a:lnTo>
                  <a:lnTo>
                    <a:pt x="373253" y="140334"/>
                  </a:lnTo>
                  <a:lnTo>
                    <a:pt x="377063" y="141477"/>
                  </a:lnTo>
                  <a:lnTo>
                    <a:pt x="380111" y="139826"/>
                  </a:lnTo>
                  <a:lnTo>
                    <a:pt x="493016" y="77088"/>
                  </a:lnTo>
                  <a:lnTo>
                    <a:pt x="491363" y="77088"/>
                  </a:lnTo>
                  <a:lnTo>
                    <a:pt x="491363" y="76326"/>
                  </a:lnTo>
                  <a:lnTo>
                    <a:pt x="488315" y="76326"/>
                  </a:lnTo>
                  <a:lnTo>
                    <a:pt x="478256" y="70738"/>
                  </a:lnTo>
                  <a:close/>
                </a:path>
                <a:path w="504825" h="141604">
                  <a:moveTo>
                    <a:pt x="466826" y="64388"/>
                  </a:moveTo>
                  <a:lnTo>
                    <a:pt x="0" y="64388"/>
                  </a:lnTo>
                  <a:lnTo>
                    <a:pt x="0" y="77088"/>
                  </a:lnTo>
                  <a:lnTo>
                    <a:pt x="466826" y="77088"/>
                  </a:lnTo>
                  <a:lnTo>
                    <a:pt x="478256" y="70738"/>
                  </a:lnTo>
                  <a:lnTo>
                    <a:pt x="466826" y="64388"/>
                  </a:lnTo>
                  <a:close/>
                </a:path>
                <a:path w="504825" h="141604">
                  <a:moveTo>
                    <a:pt x="493016" y="64388"/>
                  </a:moveTo>
                  <a:lnTo>
                    <a:pt x="491363" y="64388"/>
                  </a:lnTo>
                  <a:lnTo>
                    <a:pt x="491363" y="77088"/>
                  </a:lnTo>
                  <a:lnTo>
                    <a:pt x="493016" y="77088"/>
                  </a:lnTo>
                  <a:lnTo>
                    <a:pt x="504444" y="70738"/>
                  </a:lnTo>
                  <a:lnTo>
                    <a:pt x="493016" y="64388"/>
                  </a:lnTo>
                  <a:close/>
                </a:path>
                <a:path w="504825" h="141604">
                  <a:moveTo>
                    <a:pt x="488315" y="65150"/>
                  </a:moveTo>
                  <a:lnTo>
                    <a:pt x="478256" y="70738"/>
                  </a:lnTo>
                  <a:lnTo>
                    <a:pt x="488315" y="76326"/>
                  </a:lnTo>
                  <a:lnTo>
                    <a:pt x="488315" y="65150"/>
                  </a:lnTo>
                  <a:close/>
                </a:path>
                <a:path w="504825" h="141604">
                  <a:moveTo>
                    <a:pt x="491363" y="65150"/>
                  </a:moveTo>
                  <a:lnTo>
                    <a:pt x="488315" y="65150"/>
                  </a:lnTo>
                  <a:lnTo>
                    <a:pt x="488315" y="76326"/>
                  </a:lnTo>
                  <a:lnTo>
                    <a:pt x="491363" y="76326"/>
                  </a:lnTo>
                  <a:lnTo>
                    <a:pt x="491363" y="65150"/>
                  </a:lnTo>
                  <a:close/>
                </a:path>
                <a:path w="504825" h="141604">
                  <a:moveTo>
                    <a:pt x="377063" y="0"/>
                  </a:moveTo>
                  <a:lnTo>
                    <a:pt x="373253" y="1143"/>
                  </a:lnTo>
                  <a:lnTo>
                    <a:pt x="371475" y="4190"/>
                  </a:lnTo>
                  <a:lnTo>
                    <a:pt x="369824" y="7238"/>
                  </a:lnTo>
                  <a:lnTo>
                    <a:pt x="370967" y="11049"/>
                  </a:lnTo>
                  <a:lnTo>
                    <a:pt x="374015" y="12826"/>
                  </a:lnTo>
                  <a:lnTo>
                    <a:pt x="478256" y="70738"/>
                  </a:lnTo>
                  <a:lnTo>
                    <a:pt x="488315" y="65150"/>
                  </a:lnTo>
                  <a:lnTo>
                    <a:pt x="491363" y="65150"/>
                  </a:lnTo>
                  <a:lnTo>
                    <a:pt x="491363" y="64388"/>
                  </a:lnTo>
                  <a:lnTo>
                    <a:pt x="493016" y="64388"/>
                  </a:lnTo>
                  <a:lnTo>
                    <a:pt x="380111" y="1650"/>
                  </a:lnTo>
                  <a:lnTo>
                    <a:pt x="3770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pic>
          <p:nvPicPr>
            <p:cNvPr id="23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29483" y="4590288"/>
              <a:ext cx="593597" cy="703326"/>
            </a:xfrm>
            <a:prstGeom prst="rect">
              <a:avLst/>
            </a:prstGeom>
          </p:spPr>
        </p:pic>
      </p:grpSp>
      <p:sp>
        <p:nvSpPr>
          <p:cNvPr id="24" name="object 22"/>
          <p:cNvSpPr txBox="1"/>
          <p:nvPr/>
        </p:nvSpPr>
        <p:spPr>
          <a:xfrm>
            <a:off x="2914650" y="4663821"/>
            <a:ext cx="2000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5" dirty="0">
                <a:latin typeface="Consolas" panose="020B0609020204030204"/>
                <a:cs typeface="Consolas" panose="020B0609020204030204"/>
              </a:rPr>
              <a:t>s</a:t>
            </a:r>
            <a:endParaRPr sz="25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607568" y="456184"/>
            <a:ext cx="292608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0000"/>
                </a:solidFill>
              </a:rPr>
              <a:t>Immutable</a:t>
            </a:r>
            <a:endParaRPr sz="3600" b="1" spc="-5" dirty="0">
              <a:solidFill>
                <a:srgbClr val="000000"/>
              </a:solidFill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843915" y="1468120"/>
            <a:ext cx="10917555" cy="242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94945" marR="5080" indent="-182880" algn="just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252525"/>
              </a:buClr>
              <a:buFont typeface="Microsoft Sans Serif" panose="020B0604020202020204"/>
              <a:buChar char="◦"/>
              <a:tabLst>
                <a:tab pos="195580" algn="l"/>
              </a:tabLst>
            </a:pPr>
            <a:r>
              <a:rPr sz="2600" spc="-15" dirty="0">
                <a:latin typeface="Segoe UI" panose="020B0502040204020203"/>
                <a:cs typeface="Segoe UI" panose="020B0502040204020203"/>
              </a:rPr>
              <a:t>String </a:t>
            </a:r>
            <a:r>
              <a:rPr sz="2600" dirty="0">
                <a:latin typeface="Segoe UI" panose="020B0502040204020203"/>
                <a:cs typeface="Segoe UI" panose="020B0502040204020203"/>
              </a:rPr>
              <a:t>objects </a:t>
            </a:r>
            <a:r>
              <a:rPr sz="2600" spc="-15" dirty="0">
                <a:latin typeface="Segoe UI" panose="020B0502040204020203"/>
                <a:cs typeface="Segoe UI" panose="020B0502040204020203"/>
              </a:rPr>
              <a:t>are </a:t>
            </a:r>
            <a:r>
              <a:rPr sz="2600" dirty="0">
                <a:latin typeface="Segoe UI" panose="020B0502040204020203"/>
                <a:cs typeface="Segoe UI" panose="020B0502040204020203"/>
              </a:rPr>
              <a:t>immutable</a:t>
            </a:r>
            <a:r>
              <a:rPr lang="en-IN" sz="2600" dirty="0">
                <a:latin typeface="Segoe UI" panose="020B0502040204020203"/>
                <a:cs typeface="Segoe UI" panose="020B0502040204020203"/>
              </a:rPr>
              <a:t>.</a:t>
            </a:r>
            <a:endParaRPr lang="en-IN" sz="2600" dirty="0">
              <a:latin typeface="Segoe UI" panose="020B0502040204020203"/>
              <a:cs typeface="Segoe UI" panose="020B0502040204020203"/>
            </a:endParaRPr>
          </a:p>
          <a:p>
            <a:pPr marL="12065" marR="5080" indent="0" algn="just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252525"/>
              </a:buClr>
              <a:buFont typeface="Microsoft Sans Serif" panose="020B0604020202020204"/>
              <a:buNone/>
              <a:tabLst>
                <a:tab pos="195580" algn="l"/>
              </a:tabLst>
            </a:pPr>
            <a:endParaRPr sz="2600" dirty="0">
              <a:latin typeface="Segoe UI" panose="020B0502040204020203"/>
              <a:cs typeface="Segoe UI" panose="020B0502040204020203"/>
            </a:endParaRPr>
          </a:p>
          <a:p>
            <a:pPr marL="194945" marR="5080" indent="-182880" algn="just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252525"/>
              </a:buClr>
              <a:buFont typeface="Microsoft Sans Serif" panose="020B0604020202020204"/>
              <a:buChar char="◦"/>
              <a:tabLst>
                <a:tab pos="195580" algn="l"/>
              </a:tabLst>
            </a:pPr>
            <a:r>
              <a:rPr sz="2600" spc="-5" dirty="0">
                <a:latin typeface="Segoe UI" panose="020B0502040204020203"/>
                <a:cs typeface="Segoe UI" panose="020B0502040204020203"/>
              </a:rPr>
              <a:t>All </a:t>
            </a:r>
            <a:r>
              <a:rPr sz="2600" spc="-30" dirty="0">
                <a:latin typeface="Segoe UI" panose="020B0502040204020203"/>
                <a:cs typeface="Segoe UI" panose="020B0502040204020203"/>
              </a:rPr>
              <a:t>of </a:t>
            </a:r>
            <a:r>
              <a:rPr sz="2600" dirty="0">
                <a:latin typeface="Segoe UI" panose="020B0502040204020203"/>
                <a:cs typeface="Segoe UI" panose="020B0502040204020203"/>
              </a:rPr>
              <a:t>the </a:t>
            </a:r>
            <a:r>
              <a:rPr sz="2600" spc="-15" dirty="0">
                <a:latin typeface="Segoe UI" panose="020B0502040204020203"/>
                <a:cs typeface="Segoe UI" panose="020B0502040204020203"/>
              </a:rPr>
              <a:t>String </a:t>
            </a:r>
            <a:r>
              <a:rPr sz="2600" spc="-5" dirty="0">
                <a:latin typeface="Segoe UI" panose="020B0502040204020203"/>
                <a:cs typeface="Segoe UI" panose="020B0502040204020203"/>
              </a:rPr>
              <a:t>methods and </a:t>
            </a:r>
            <a:r>
              <a:rPr sz="2600" dirty="0">
                <a:latin typeface="Segoe UI" panose="020B0502040204020203"/>
                <a:cs typeface="Segoe UI" panose="020B0502040204020203"/>
              </a:rPr>
              <a:t>C# </a:t>
            </a:r>
            <a:r>
              <a:rPr sz="2600" spc="-5" dirty="0">
                <a:latin typeface="Segoe UI" panose="020B0502040204020203"/>
                <a:cs typeface="Segoe UI" panose="020B0502040204020203"/>
              </a:rPr>
              <a:t>operators </a:t>
            </a:r>
            <a:r>
              <a:rPr sz="2600" dirty="0">
                <a:latin typeface="Segoe UI" panose="020B0502040204020203"/>
                <a:cs typeface="Segoe UI" panose="020B0502040204020203"/>
              </a:rPr>
              <a:t>that appear </a:t>
            </a:r>
            <a:r>
              <a:rPr sz="2600" spc="-25" dirty="0">
                <a:latin typeface="Segoe UI" panose="020B0502040204020203"/>
                <a:cs typeface="Segoe UI" panose="020B0502040204020203"/>
              </a:rPr>
              <a:t>to </a:t>
            </a:r>
            <a:r>
              <a:rPr sz="26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2600" dirty="0">
                <a:latin typeface="Segoe UI" panose="020B0502040204020203"/>
                <a:cs typeface="Segoe UI" panose="020B0502040204020203"/>
              </a:rPr>
              <a:t>modify</a:t>
            </a:r>
            <a:r>
              <a:rPr sz="2600" spc="805" dirty="0">
                <a:latin typeface="Segoe UI" panose="020B0502040204020203"/>
                <a:cs typeface="Segoe UI" panose="020B0502040204020203"/>
              </a:rPr>
              <a:t> </a:t>
            </a:r>
            <a:r>
              <a:rPr sz="2600" dirty="0">
                <a:latin typeface="Segoe UI" panose="020B0502040204020203"/>
                <a:cs typeface="Segoe UI" panose="020B0502040204020203"/>
              </a:rPr>
              <a:t>a</a:t>
            </a:r>
            <a:r>
              <a:rPr sz="2600" spc="785" dirty="0">
                <a:latin typeface="Segoe UI" panose="020B0502040204020203"/>
                <a:cs typeface="Segoe UI" panose="020B0502040204020203"/>
              </a:rPr>
              <a:t> </a:t>
            </a:r>
            <a:r>
              <a:rPr sz="2600" spc="-5" dirty="0">
                <a:latin typeface="Segoe UI" panose="020B0502040204020203"/>
                <a:cs typeface="Segoe UI" panose="020B0502040204020203"/>
              </a:rPr>
              <a:t>string</a:t>
            </a:r>
            <a:r>
              <a:rPr sz="2600" spc="795" dirty="0">
                <a:latin typeface="Segoe UI" panose="020B0502040204020203"/>
                <a:cs typeface="Segoe UI" panose="020B0502040204020203"/>
              </a:rPr>
              <a:t> </a:t>
            </a:r>
            <a:r>
              <a:rPr sz="2600" spc="-5" dirty="0">
                <a:latin typeface="Segoe UI" panose="020B0502040204020203"/>
                <a:cs typeface="Segoe UI" panose="020B0502040204020203"/>
              </a:rPr>
              <a:t>actually</a:t>
            </a:r>
            <a:r>
              <a:rPr sz="2600" spc="790" dirty="0">
                <a:latin typeface="Segoe UI" panose="020B0502040204020203"/>
                <a:cs typeface="Segoe UI" panose="020B0502040204020203"/>
              </a:rPr>
              <a:t> </a:t>
            </a:r>
            <a:r>
              <a:rPr sz="2600" spc="-10" dirty="0">
                <a:latin typeface="Segoe UI" panose="020B0502040204020203"/>
                <a:cs typeface="Segoe UI" panose="020B0502040204020203"/>
              </a:rPr>
              <a:t>return</a:t>
            </a:r>
            <a:r>
              <a:rPr sz="2600" spc="775" dirty="0">
                <a:latin typeface="Segoe UI" panose="020B0502040204020203"/>
                <a:cs typeface="Segoe UI" panose="020B0502040204020203"/>
              </a:rPr>
              <a:t> </a:t>
            </a:r>
            <a:r>
              <a:rPr sz="2600" dirty="0">
                <a:latin typeface="Segoe UI" panose="020B0502040204020203"/>
                <a:cs typeface="Segoe UI" panose="020B0502040204020203"/>
              </a:rPr>
              <a:t>the</a:t>
            </a:r>
            <a:r>
              <a:rPr sz="2600" spc="795" dirty="0">
                <a:latin typeface="Segoe UI" panose="020B0502040204020203"/>
                <a:cs typeface="Segoe UI" panose="020B0502040204020203"/>
              </a:rPr>
              <a:t> </a:t>
            </a:r>
            <a:r>
              <a:rPr sz="2600" spc="-5" dirty="0">
                <a:latin typeface="Segoe UI" panose="020B0502040204020203"/>
                <a:cs typeface="Segoe UI" panose="020B0502040204020203"/>
              </a:rPr>
              <a:t>results</a:t>
            </a:r>
            <a:r>
              <a:rPr sz="2600" spc="780" dirty="0">
                <a:latin typeface="Segoe UI" panose="020B0502040204020203"/>
                <a:cs typeface="Segoe UI" panose="020B0502040204020203"/>
              </a:rPr>
              <a:t> </a:t>
            </a:r>
            <a:r>
              <a:rPr sz="2600" dirty="0">
                <a:latin typeface="Segoe UI" panose="020B0502040204020203"/>
                <a:cs typeface="Segoe UI" panose="020B0502040204020203"/>
              </a:rPr>
              <a:t>in</a:t>
            </a:r>
            <a:r>
              <a:rPr sz="2600" spc="790" dirty="0">
                <a:latin typeface="Segoe UI" panose="020B0502040204020203"/>
                <a:cs typeface="Segoe UI" panose="020B0502040204020203"/>
              </a:rPr>
              <a:t> </a:t>
            </a:r>
            <a:r>
              <a:rPr sz="2600" dirty="0">
                <a:latin typeface="Segoe UI" panose="020B0502040204020203"/>
                <a:cs typeface="Segoe UI" panose="020B0502040204020203"/>
              </a:rPr>
              <a:t>a</a:t>
            </a:r>
            <a:r>
              <a:rPr sz="2600" spc="800" dirty="0">
                <a:latin typeface="Segoe UI" panose="020B0502040204020203"/>
                <a:cs typeface="Segoe UI" panose="020B0502040204020203"/>
              </a:rPr>
              <a:t> </a:t>
            </a:r>
            <a:r>
              <a:rPr sz="2600" dirty="0">
                <a:latin typeface="Segoe UI" panose="020B0502040204020203"/>
                <a:cs typeface="Segoe UI" panose="020B0502040204020203"/>
              </a:rPr>
              <a:t>new</a:t>
            </a:r>
            <a:r>
              <a:rPr sz="2600" spc="795" dirty="0">
                <a:latin typeface="Segoe UI" panose="020B0502040204020203"/>
                <a:cs typeface="Segoe UI" panose="020B0502040204020203"/>
              </a:rPr>
              <a:t> </a:t>
            </a:r>
            <a:r>
              <a:rPr sz="2600" spc="-5" dirty="0">
                <a:latin typeface="Segoe UI" panose="020B0502040204020203"/>
                <a:cs typeface="Segoe UI" panose="020B0502040204020203"/>
              </a:rPr>
              <a:t>string </a:t>
            </a:r>
            <a:r>
              <a:rPr sz="2600" spc="-810" dirty="0">
                <a:latin typeface="Segoe UI" panose="020B0502040204020203"/>
                <a:cs typeface="Segoe UI" panose="020B0502040204020203"/>
              </a:rPr>
              <a:t> </a:t>
            </a:r>
            <a:r>
              <a:rPr sz="2600" dirty="0">
                <a:latin typeface="Segoe UI" panose="020B0502040204020203"/>
                <a:cs typeface="Segoe UI" panose="020B0502040204020203"/>
              </a:rPr>
              <a:t>object.</a:t>
            </a:r>
            <a:endParaRPr sz="2600" dirty="0">
              <a:latin typeface="Segoe UI" panose="020B0502040204020203"/>
              <a:cs typeface="Segoe UI" panose="020B0502040204020203"/>
            </a:endParaRPr>
          </a:p>
          <a:p>
            <a:pPr marL="194945" marR="5080" indent="-182880" algn="just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Microsoft Sans Serif" panose="020B0604020202020204"/>
              <a:buChar char="◦"/>
              <a:tabLst>
                <a:tab pos="195580" algn="l"/>
              </a:tabLst>
            </a:pPr>
            <a:endParaRPr sz="3000" dirty="0">
              <a:latin typeface="Segoe UI" panose="020B0502040204020203"/>
              <a:cs typeface="Segoe UI" panose="020B0502040204020203"/>
            </a:endParaRPr>
          </a:p>
          <a:p>
            <a:pPr marL="12065" marR="5080" indent="0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252525"/>
              </a:buClr>
              <a:buFont typeface="Microsoft Sans Serif" panose="020B0604020202020204"/>
              <a:buNone/>
              <a:tabLst>
                <a:tab pos="195580" algn="l"/>
              </a:tabLst>
            </a:pPr>
            <a:r>
              <a:rPr lang="en-IN" sz="3000" dirty="0">
                <a:latin typeface="Segoe UI" panose="020B0502040204020203"/>
                <a:cs typeface="Segoe UI" panose="020B0502040204020203"/>
              </a:rPr>
              <a:t>					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3038475" y="3642995"/>
            <a:ext cx="4768215" cy="2408555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469265" marR="5080" lvl="1" indent="0" algn="just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rgbClr val="252525"/>
              </a:buClr>
              <a:buFont typeface="Microsoft Sans Serif" panose="020B0604020202020204"/>
              <a:buNone/>
              <a:tabLst>
                <a:tab pos="195580" algn="l"/>
              </a:tabLst>
            </a:pPr>
            <a:r>
              <a:rPr lang="en-IN" sz="2000" b="1" dirty="0">
                <a:latin typeface="Segoe UI" panose="020B0502040204020203"/>
                <a:cs typeface="Segoe UI" panose="020B0502040204020203"/>
                <a:sym typeface="+mn-ea"/>
              </a:rPr>
              <a:t>string s1 = “Hello”;</a:t>
            </a:r>
            <a:endParaRPr lang="en-IN" sz="2000" b="1" dirty="0">
              <a:latin typeface="Segoe UI" panose="020B0502040204020203"/>
              <a:cs typeface="Segoe UI" panose="020B0502040204020203"/>
              <a:sym typeface="+mn-ea"/>
            </a:endParaRPr>
          </a:p>
          <a:p>
            <a:pPr marL="469265" marR="5080" lvl="1" indent="0" algn="just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rgbClr val="252525"/>
              </a:buClr>
              <a:buFont typeface="Microsoft Sans Serif" panose="020B0604020202020204"/>
              <a:buNone/>
              <a:tabLst>
                <a:tab pos="195580" algn="l"/>
              </a:tabLst>
            </a:pPr>
            <a:r>
              <a:rPr lang="en-IN" sz="2000" b="1" dirty="0">
                <a:latin typeface="Segoe UI" panose="020B0502040204020203"/>
                <a:cs typeface="Segoe UI" panose="020B0502040204020203"/>
                <a:sym typeface="+mn-ea"/>
              </a:rPr>
              <a:t>string s2 = s1;</a:t>
            </a:r>
            <a:endParaRPr lang="en-IN" sz="2000" b="1" dirty="0">
              <a:latin typeface="Segoe UI" panose="020B0502040204020203"/>
              <a:cs typeface="Segoe UI" panose="020B0502040204020203"/>
              <a:sym typeface="+mn-ea"/>
            </a:endParaRPr>
          </a:p>
          <a:p>
            <a:pPr marL="469265" marR="5080" lvl="1" indent="0" algn="just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rgbClr val="252525"/>
              </a:buClr>
              <a:buFont typeface="Microsoft Sans Serif" panose="020B0604020202020204"/>
              <a:buNone/>
              <a:tabLst>
                <a:tab pos="195580" algn="l"/>
              </a:tabLst>
            </a:pPr>
            <a:r>
              <a:rPr lang="en-IN" sz="2000" b="1" dirty="0">
                <a:latin typeface="Segoe UI" panose="020B0502040204020203"/>
                <a:cs typeface="Segoe UI" panose="020B0502040204020203"/>
                <a:sym typeface="+mn-ea"/>
              </a:rPr>
              <a:t>s1 += “World”;</a:t>
            </a:r>
            <a:endParaRPr lang="en-IN" sz="2000" b="1" dirty="0">
              <a:latin typeface="Segoe UI" panose="020B0502040204020203"/>
              <a:cs typeface="Segoe UI" panose="020B0502040204020203"/>
              <a:sym typeface="+mn-ea"/>
            </a:endParaRPr>
          </a:p>
          <a:p>
            <a:pPr marL="469265" marR="5080" lvl="1" indent="0" algn="just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rgbClr val="252525"/>
              </a:buClr>
              <a:buFont typeface="Microsoft Sans Serif" panose="020B0604020202020204"/>
              <a:buNone/>
              <a:tabLst>
                <a:tab pos="195580" algn="l"/>
              </a:tabLst>
            </a:pPr>
            <a:r>
              <a:rPr lang="en-IN" sz="2000" b="1" dirty="0">
                <a:latin typeface="Segoe UI" panose="020B0502040204020203"/>
                <a:cs typeface="Segoe UI" panose="020B0502040204020203"/>
                <a:sym typeface="+mn-ea"/>
              </a:rPr>
              <a:t>System.Console.WriteLine(s2);</a:t>
            </a:r>
            <a:endParaRPr lang="en-IN" sz="2000" b="1" dirty="0">
              <a:latin typeface="Segoe UI" panose="020B0502040204020203"/>
              <a:cs typeface="Segoe UI" panose="020B0502040204020203"/>
              <a:sym typeface="+mn-ea"/>
            </a:endParaRPr>
          </a:p>
          <a:p>
            <a:pPr marL="469265" marR="5080" lvl="1" indent="0" algn="just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rgbClr val="252525"/>
              </a:buClr>
              <a:buFont typeface="Microsoft Sans Serif" panose="020B0604020202020204"/>
              <a:buNone/>
              <a:tabLst>
                <a:tab pos="195580" algn="l"/>
              </a:tabLst>
            </a:pPr>
            <a:r>
              <a:rPr lang="en-IN" sz="2000" b="1" dirty="0">
                <a:latin typeface="Segoe UI" panose="020B0502040204020203"/>
                <a:cs typeface="Segoe UI" panose="020B0502040204020203"/>
                <a:sym typeface="+mn-ea"/>
              </a:rPr>
              <a:t>//Output: Hello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39598" y="510044"/>
            <a:ext cx="70504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</a:rPr>
              <a:t>The</a:t>
            </a:r>
            <a:r>
              <a:rPr sz="3600" b="1" spc="-15" dirty="0">
                <a:solidFill>
                  <a:srgbClr val="000000"/>
                </a:solidFill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System.Strin</a:t>
            </a:r>
            <a:r>
              <a:rPr sz="3600" b="1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g</a:t>
            </a:r>
            <a:r>
              <a:rPr sz="3600" b="1" spc="-1355" dirty="0">
                <a:solidFill>
                  <a:srgbClr val="00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600" b="1" spc="-5" dirty="0">
                <a:solidFill>
                  <a:srgbClr val="000000"/>
                </a:solidFill>
              </a:rPr>
              <a:t>Class</a:t>
            </a:r>
            <a:endParaRPr sz="3600" b="1" spc="-5" dirty="0">
              <a:solidFill>
                <a:srgbClr val="000000"/>
              </a:solidFill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505968" y="1260830"/>
            <a:ext cx="9321165" cy="21736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p>
            <a:pPr marL="195580" indent="-182880">
              <a:lnSpc>
                <a:spcPct val="100000"/>
              </a:lnSpc>
              <a:spcBef>
                <a:spcPts val="600"/>
              </a:spcBef>
              <a:buClr>
                <a:srgbClr val="252525"/>
              </a:buClr>
              <a:buFont typeface="Microsoft Sans Serif" panose="020B0604020202020204"/>
              <a:buChar char="◦"/>
              <a:tabLst>
                <a:tab pos="195580" algn="l"/>
              </a:tabLst>
            </a:pPr>
            <a:r>
              <a:rPr sz="3200" spc="-20" dirty="0">
                <a:latin typeface="Segoe UI" panose="020B0502040204020203"/>
                <a:cs typeface="Segoe UI" panose="020B0502040204020203"/>
              </a:rPr>
              <a:t>String</a:t>
            </a:r>
            <a:r>
              <a:rPr sz="3200" dirty="0">
                <a:latin typeface="Segoe UI" panose="020B0502040204020203"/>
                <a:cs typeface="Segoe UI" panose="020B0502040204020203"/>
              </a:rPr>
              <a:t> objects</a:t>
            </a:r>
            <a:r>
              <a:rPr sz="3200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z="3200" spc="-10" dirty="0">
                <a:latin typeface="Segoe UI" panose="020B0502040204020203"/>
                <a:cs typeface="Segoe UI" panose="020B0502040204020203"/>
              </a:rPr>
              <a:t>are</a:t>
            </a:r>
            <a:r>
              <a:rPr sz="32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3200" spc="-15" dirty="0">
                <a:latin typeface="Segoe UI" panose="020B0502040204020203"/>
                <a:cs typeface="Segoe UI" panose="020B0502040204020203"/>
              </a:rPr>
              <a:t>like</a:t>
            </a:r>
            <a:r>
              <a:rPr sz="32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3200" dirty="0">
                <a:latin typeface="Segoe UI" panose="020B0502040204020203"/>
                <a:cs typeface="Segoe UI" panose="020B0502040204020203"/>
              </a:rPr>
              <a:t>arrays</a:t>
            </a:r>
            <a:r>
              <a:rPr sz="3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3200" spc="-35" dirty="0">
                <a:latin typeface="Segoe UI" panose="020B0502040204020203"/>
                <a:cs typeface="Segoe UI" panose="020B0502040204020203"/>
              </a:rPr>
              <a:t>of</a:t>
            </a:r>
            <a:r>
              <a:rPr sz="3200" dirty="0">
                <a:latin typeface="Segoe UI" panose="020B0502040204020203"/>
                <a:cs typeface="Segoe UI" panose="020B0502040204020203"/>
              </a:rPr>
              <a:t> </a:t>
            </a:r>
            <a:r>
              <a:rPr sz="3200" spc="-5" dirty="0">
                <a:latin typeface="Segoe UI" panose="020B0502040204020203"/>
                <a:cs typeface="Segoe UI" panose="020B0502040204020203"/>
              </a:rPr>
              <a:t>characters</a:t>
            </a:r>
            <a:r>
              <a:rPr sz="3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3200" dirty="0">
                <a:latin typeface="Segoe UI" panose="020B0502040204020203"/>
                <a:cs typeface="Segoe UI" panose="020B0502040204020203"/>
              </a:rPr>
              <a:t>(</a:t>
            </a:r>
            <a:r>
              <a:rPr sz="3200" dirty="0">
                <a:latin typeface="Consolas" panose="020B0609020204030204"/>
                <a:cs typeface="Consolas" panose="020B0609020204030204"/>
              </a:rPr>
              <a:t>char[]</a:t>
            </a:r>
            <a:r>
              <a:rPr sz="3200" dirty="0">
                <a:latin typeface="Segoe UI" panose="020B0502040204020203"/>
                <a:cs typeface="Segoe UI" panose="020B0502040204020203"/>
              </a:rPr>
              <a:t>)</a:t>
            </a:r>
            <a:endParaRPr sz="3200">
              <a:latin typeface="Segoe UI" panose="020B0502040204020203"/>
              <a:cs typeface="Segoe UI" panose="020B0502040204020203"/>
            </a:endParaRPr>
          </a:p>
          <a:p>
            <a:pPr marL="469900" lvl="1" indent="-184150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Font typeface="Microsoft Sans Serif" panose="020B0604020202020204"/>
              <a:buChar char="◦"/>
              <a:tabLst>
                <a:tab pos="469900" algn="l"/>
              </a:tabLst>
            </a:pPr>
            <a:r>
              <a:rPr sz="3200" spc="-5" dirty="0">
                <a:latin typeface="Segoe UI" panose="020B0502040204020203"/>
                <a:cs typeface="Segoe UI" panose="020B0502040204020203"/>
              </a:rPr>
              <a:t>Have fixed</a:t>
            </a:r>
            <a:r>
              <a:rPr sz="32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3200" spc="-5" dirty="0">
                <a:latin typeface="Segoe UI" panose="020B0502040204020203"/>
                <a:cs typeface="Segoe UI" panose="020B0502040204020203"/>
              </a:rPr>
              <a:t>length </a:t>
            </a:r>
            <a:r>
              <a:rPr sz="3200" dirty="0">
                <a:latin typeface="Segoe UI" panose="020B0502040204020203"/>
                <a:cs typeface="Segoe UI" panose="020B0502040204020203"/>
              </a:rPr>
              <a:t>(</a:t>
            </a:r>
            <a:r>
              <a:rPr sz="3200" dirty="0">
                <a:latin typeface="Consolas" panose="020B0609020204030204"/>
                <a:cs typeface="Consolas" panose="020B0609020204030204"/>
              </a:rPr>
              <a:t>String.Length</a:t>
            </a:r>
            <a:r>
              <a:rPr sz="3200" dirty="0">
                <a:latin typeface="Segoe UI" panose="020B0502040204020203"/>
                <a:cs typeface="Segoe UI" panose="020B0502040204020203"/>
              </a:rPr>
              <a:t>)</a:t>
            </a:r>
            <a:endParaRPr sz="3200">
              <a:latin typeface="Segoe UI" panose="020B0502040204020203"/>
              <a:cs typeface="Segoe UI" panose="020B0502040204020203"/>
            </a:endParaRPr>
          </a:p>
          <a:p>
            <a:pPr marL="469900" lvl="1" indent="-184150">
              <a:lnSpc>
                <a:spcPct val="100000"/>
              </a:lnSpc>
              <a:spcBef>
                <a:spcPts val="575"/>
              </a:spcBef>
              <a:buClr>
                <a:srgbClr val="252525"/>
              </a:buClr>
              <a:buFont typeface="Microsoft Sans Serif" panose="020B0604020202020204"/>
              <a:buChar char="◦"/>
              <a:tabLst>
                <a:tab pos="469900" algn="l"/>
              </a:tabLst>
            </a:pPr>
            <a:r>
              <a:rPr sz="3200" dirty="0">
                <a:latin typeface="Segoe UI" panose="020B0502040204020203"/>
                <a:cs typeface="Segoe UI" panose="020B0502040204020203"/>
              </a:rPr>
              <a:t>Elements can</a:t>
            </a:r>
            <a:r>
              <a:rPr sz="32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3200" dirty="0">
                <a:latin typeface="Segoe UI" panose="020B0502040204020203"/>
                <a:cs typeface="Segoe UI" panose="020B0502040204020203"/>
              </a:rPr>
              <a:t>be accessed</a:t>
            </a:r>
            <a:r>
              <a:rPr sz="32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3200" spc="-5" dirty="0">
                <a:latin typeface="Segoe UI" panose="020B0502040204020203"/>
                <a:cs typeface="Segoe UI" panose="020B0502040204020203"/>
              </a:rPr>
              <a:t>directly</a:t>
            </a:r>
            <a:r>
              <a:rPr sz="32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3200" dirty="0">
                <a:latin typeface="Segoe UI" panose="020B0502040204020203"/>
                <a:cs typeface="Segoe UI" panose="020B0502040204020203"/>
              </a:rPr>
              <a:t>by </a:t>
            </a:r>
            <a:r>
              <a:rPr sz="3200" spc="-5" dirty="0">
                <a:latin typeface="Segoe UI" panose="020B0502040204020203"/>
                <a:cs typeface="Segoe UI" panose="020B0502040204020203"/>
              </a:rPr>
              <a:t>index</a:t>
            </a:r>
            <a:endParaRPr sz="3200">
              <a:latin typeface="Segoe UI" panose="020B0502040204020203"/>
              <a:cs typeface="Segoe UI" panose="020B0502040204020203"/>
            </a:endParaRPr>
          </a:p>
          <a:p>
            <a:pPr marL="744220" lvl="2" indent="-183515">
              <a:lnSpc>
                <a:spcPct val="100000"/>
              </a:lnSpc>
              <a:spcBef>
                <a:spcPts val="450"/>
              </a:spcBef>
              <a:buClr>
                <a:srgbClr val="252525"/>
              </a:buClr>
              <a:buFont typeface="Microsoft Sans Serif" panose="020B0604020202020204"/>
              <a:buChar char="◦"/>
              <a:tabLst>
                <a:tab pos="744855" algn="l"/>
              </a:tabLst>
            </a:pPr>
            <a:r>
              <a:rPr sz="2800" spc="-5" dirty="0">
                <a:latin typeface="Segoe UI" panose="020B0502040204020203"/>
                <a:cs typeface="Segoe UI" panose="020B0502040204020203"/>
              </a:rPr>
              <a:t>The</a:t>
            </a:r>
            <a:r>
              <a:rPr sz="2800" spc="-10" dirty="0">
                <a:latin typeface="Segoe UI" panose="020B0502040204020203"/>
                <a:cs typeface="Segoe UI" panose="020B0502040204020203"/>
              </a:rPr>
              <a:t> index</a:t>
            </a:r>
            <a:r>
              <a:rPr sz="2800" spc="-5" dirty="0">
                <a:latin typeface="Segoe UI" panose="020B0502040204020203"/>
                <a:cs typeface="Segoe UI" panose="020B0502040204020203"/>
              </a:rPr>
              <a:t> is</a:t>
            </a:r>
            <a:r>
              <a:rPr sz="28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5" dirty="0">
                <a:latin typeface="Segoe UI" panose="020B0502040204020203"/>
                <a:cs typeface="Segoe UI" panose="020B0502040204020203"/>
              </a:rPr>
              <a:t>in the</a:t>
            </a:r>
            <a:r>
              <a:rPr sz="28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2800" spc="-5" dirty="0">
                <a:latin typeface="Segoe UI" panose="020B0502040204020203"/>
                <a:cs typeface="Segoe UI" panose="020B0502040204020203"/>
              </a:rPr>
              <a:t>range [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0</a:t>
            </a:r>
            <a:r>
              <a:rPr sz="2800" spc="-5" dirty="0">
                <a:latin typeface="Segoe UI" panose="020B0502040204020203"/>
                <a:cs typeface="Segoe UI" panose="020B0502040204020203"/>
              </a:rPr>
              <a:t>...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Length-1</a:t>
            </a:r>
            <a:r>
              <a:rPr sz="2800" spc="-5" dirty="0">
                <a:latin typeface="Segoe UI" panose="020B0502040204020203"/>
                <a:cs typeface="Segoe UI" panose="020B0502040204020203"/>
              </a:rPr>
              <a:t>]</a:t>
            </a:r>
            <a:endParaRPr sz="2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6" name="object 4"/>
          <p:cNvGrpSpPr/>
          <p:nvPr/>
        </p:nvGrpSpPr>
        <p:grpSpPr>
          <a:xfrm>
            <a:off x="2136648" y="3558540"/>
            <a:ext cx="7347584" cy="1177290"/>
            <a:chOff x="2136648" y="3558540"/>
            <a:chExt cx="7347584" cy="1177290"/>
          </a:xfrm>
        </p:grpSpPr>
        <p:sp>
          <p:nvSpPr>
            <p:cNvPr id="7" name="object 5"/>
            <p:cNvSpPr/>
            <p:nvPr/>
          </p:nvSpPr>
          <p:spPr>
            <a:xfrm>
              <a:off x="2205228" y="3596640"/>
              <a:ext cx="7272655" cy="1016635"/>
            </a:xfrm>
            <a:custGeom>
              <a:avLst/>
              <a:gdLst/>
              <a:ahLst/>
              <a:cxnLst/>
              <a:rect l="l" t="t" r="r" b="b"/>
              <a:pathLst>
                <a:path w="7272655" h="1016635">
                  <a:moveTo>
                    <a:pt x="7272528" y="0"/>
                  </a:moveTo>
                  <a:lnTo>
                    <a:pt x="0" y="0"/>
                  </a:lnTo>
                  <a:lnTo>
                    <a:pt x="0" y="1016507"/>
                  </a:lnTo>
                  <a:lnTo>
                    <a:pt x="7272528" y="1016507"/>
                  </a:lnTo>
                  <a:lnTo>
                    <a:pt x="7272528" y="0"/>
                  </a:lnTo>
                  <a:close/>
                </a:path>
              </a:pathLst>
            </a:custGeom>
            <a:solidFill>
              <a:srgbClr val="A9D7B7">
                <a:alpha val="1490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8" name="object 6"/>
            <p:cNvSpPr/>
            <p:nvPr/>
          </p:nvSpPr>
          <p:spPr>
            <a:xfrm>
              <a:off x="2205228" y="3596640"/>
              <a:ext cx="7272655" cy="1016635"/>
            </a:xfrm>
            <a:custGeom>
              <a:avLst/>
              <a:gdLst/>
              <a:ahLst/>
              <a:cxnLst/>
              <a:rect l="l" t="t" r="r" b="b"/>
              <a:pathLst>
                <a:path w="7272655" h="1016635">
                  <a:moveTo>
                    <a:pt x="0" y="1016507"/>
                  </a:moveTo>
                  <a:lnTo>
                    <a:pt x="7272528" y="1016507"/>
                  </a:lnTo>
                  <a:lnTo>
                    <a:pt x="7272528" y="0"/>
                  </a:lnTo>
                  <a:lnTo>
                    <a:pt x="0" y="0"/>
                  </a:lnTo>
                  <a:lnTo>
                    <a:pt x="0" y="1016507"/>
                  </a:lnTo>
                  <a:close/>
                </a:path>
              </a:pathLst>
            </a:custGeom>
            <a:ln w="12192">
              <a:solidFill>
                <a:srgbClr val="7DC492"/>
              </a:solidFill>
            </a:ln>
          </p:spPr>
          <p:txBody>
            <a:bodyPr wrap="square" lIns="0" tIns="0" rIns="0" bIns="0" rtlCol="0"/>
            <a:p/>
          </p:txBody>
        </p:sp>
        <p:pic>
          <p:nvPicPr>
            <p:cNvPr id="9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36648" y="3558540"/>
              <a:ext cx="3132582" cy="567689"/>
            </a:xfrm>
            <a:prstGeom prst="rect">
              <a:avLst/>
            </a:prstGeom>
          </p:spPr>
        </p:pic>
        <p:pic>
          <p:nvPicPr>
            <p:cNvPr id="10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6648" y="3863340"/>
              <a:ext cx="4528565" cy="567689"/>
            </a:xfrm>
            <a:prstGeom prst="rect">
              <a:avLst/>
            </a:prstGeom>
          </p:spPr>
        </p:pic>
        <p:pic>
          <p:nvPicPr>
            <p:cNvPr id="11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6648" y="4168140"/>
              <a:ext cx="4109465" cy="567689"/>
            </a:xfrm>
            <a:prstGeom prst="rect">
              <a:avLst/>
            </a:prstGeom>
          </p:spPr>
        </p:pic>
      </p:grpSp>
      <p:grpSp>
        <p:nvGrpSpPr>
          <p:cNvPr id="12" name="object 10"/>
          <p:cNvGrpSpPr/>
          <p:nvPr/>
        </p:nvGrpSpPr>
        <p:grpSpPr>
          <a:xfrm>
            <a:off x="4471415" y="4969764"/>
            <a:ext cx="2757805" cy="950594"/>
            <a:chOff x="4471415" y="4969764"/>
            <a:chExt cx="2757805" cy="950594"/>
          </a:xfrm>
        </p:grpSpPr>
        <p:pic>
          <p:nvPicPr>
            <p:cNvPr id="13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1415" y="4969764"/>
              <a:ext cx="479285" cy="567689"/>
            </a:xfrm>
            <a:prstGeom prst="rect">
              <a:avLst/>
            </a:prstGeom>
          </p:spPr>
        </p:pic>
        <p:pic>
          <p:nvPicPr>
            <p:cNvPr id="14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7091" y="4969764"/>
              <a:ext cx="479285" cy="567689"/>
            </a:xfrm>
            <a:prstGeom prst="rect">
              <a:avLst/>
            </a:prstGeom>
          </p:spPr>
        </p:pic>
        <p:pic>
          <p:nvPicPr>
            <p:cNvPr id="15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84291" y="4969764"/>
              <a:ext cx="479285" cy="567689"/>
            </a:xfrm>
            <a:prstGeom prst="rect">
              <a:avLst/>
            </a:prstGeom>
          </p:spPr>
        </p:pic>
        <p:pic>
          <p:nvPicPr>
            <p:cNvPr id="16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38443" y="4969764"/>
              <a:ext cx="479285" cy="567689"/>
            </a:xfrm>
            <a:prstGeom prst="rect">
              <a:avLst/>
            </a:prstGeom>
          </p:spPr>
        </p:pic>
        <p:pic>
          <p:nvPicPr>
            <p:cNvPr id="17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94119" y="4969764"/>
              <a:ext cx="479285" cy="567689"/>
            </a:xfrm>
            <a:prstGeom prst="rect">
              <a:avLst/>
            </a:prstGeom>
          </p:spPr>
        </p:pic>
        <p:pic>
          <p:nvPicPr>
            <p:cNvPr id="18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49795" y="4969764"/>
              <a:ext cx="479285" cy="567689"/>
            </a:xfrm>
            <a:prstGeom prst="rect">
              <a:avLst/>
            </a:prstGeom>
          </p:spPr>
        </p:pic>
        <p:pic>
          <p:nvPicPr>
            <p:cNvPr id="19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71415" y="5352288"/>
              <a:ext cx="479285" cy="567690"/>
            </a:xfrm>
            <a:prstGeom prst="rect">
              <a:avLst/>
            </a:prstGeom>
          </p:spPr>
        </p:pic>
        <p:pic>
          <p:nvPicPr>
            <p:cNvPr id="20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27091" y="5352288"/>
              <a:ext cx="479285" cy="567690"/>
            </a:xfrm>
            <a:prstGeom prst="rect">
              <a:avLst/>
            </a:prstGeom>
          </p:spPr>
        </p:pic>
        <p:pic>
          <p:nvPicPr>
            <p:cNvPr id="21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84291" y="5352288"/>
              <a:ext cx="479285" cy="567690"/>
            </a:xfrm>
            <a:prstGeom prst="rect">
              <a:avLst/>
            </a:prstGeom>
          </p:spPr>
        </p:pic>
        <p:pic>
          <p:nvPicPr>
            <p:cNvPr id="22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38443" y="5352288"/>
              <a:ext cx="479285" cy="567690"/>
            </a:xfrm>
            <a:prstGeom prst="rect">
              <a:avLst/>
            </a:prstGeom>
          </p:spPr>
        </p:pic>
        <p:pic>
          <p:nvPicPr>
            <p:cNvPr id="23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94119" y="5352288"/>
              <a:ext cx="479285" cy="567690"/>
            </a:xfrm>
            <a:prstGeom prst="rect">
              <a:avLst/>
            </a:prstGeom>
          </p:spPr>
        </p:pic>
        <p:pic>
          <p:nvPicPr>
            <p:cNvPr id="24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49795" y="5352288"/>
              <a:ext cx="479285" cy="567690"/>
            </a:xfrm>
            <a:prstGeom prst="rect">
              <a:avLst/>
            </a:prstGeom>
          </p:spPr>
        </p:pic>
      </p:grpSp>
      <p:graphicFrame>
        <p:nvGraphicFramePr>
          <p:cNvPr id="25" name="object 23"/>
          <p:cNvGraphicFramePr>
            <a:graphicFrameLocks noGrp="1"/>
          </p:cNvGraphicFramePr>
          <p:nvPr/>
        </p:nvGraphicFramePr>
        <p:xfrm>
          <a:off x="4459414" y="5007292"/>
          <a:ext cx="2778760" cy="795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930"/>
                <a:gridCol w="457200"/>
                <a:gridCol w="455294"/>
                <a:gridCol w="454025"/>
                <a:gridCol w="455930"/>
                <a:gridCol w="457200"/>
              </a:tblGrid>
              <a:tr h="383374">
                <a:tc>
                  <a:txBody>
                    <a:bodyPr/>
                    <a:p>
                      <a:pPr marL="63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b="1" dirty="0">
                          <a:latin typeface="Consolas" panose="020B0609020204030204"/>
                          <a:cs typeface="Consolas" panose="020B0609020204030204"/>
                        </a:rPr>
                        <a:t>0</a:t>
                      </a:r>
                      <a:endParaRPr sz="20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1581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b="1" dirty="0">
                          <a:latin typeface="Consolas" panose="020B0609020204030204"/>
                          <a:cs typeface="Consolas" panose="020B0609020204030204"/>
                        </a:rPr>
                        <a:t>1</a:t>
                      </a:r>
                      <a:endParaRPr sz="20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1581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b="1" dirty="0">
                          <a:latin typeface="Consolas" panose="020B0609020204030204"/>
                          <a:cs typeface="Consolas" panose="020B0609020204030204"/>
                        </a:rPr>
                        <a:t>2</a:t>
                      </a:r>
                      <a:endParaRPr sz="20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1568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b="1" dirty="0">
                          <a:latin typeface="Consolas" panose="020B0609020204030204"/>
                          <a:cs typeface="Consolas" panose="020B0609020204030204"/>
                        </a:rPr>
                        <a:t>3</a:t>
                      </a:r>
                      <a:endParaRPr sz="20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1581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b="1" dirty="0">
                          <a:latin typeface="Consolas" panose="020B0609020204030204"/>
                          <a:cs typeface="Consolas" panose="020B0609020204030204"/>
                        </a:rPr>
                        <a:t>4</a:t>
                      </a:r>
                      <a:endParaRPr sz="20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1581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b="1" dirty="0">
                          <a:latin typeface="Consolas" panose="020B0609020204030204"/>
                          <a:cs typeface="Consolas" panose="020B0609020204030204"/>
                        </a:rPr>
                        <a:t>5</a:t>
                      </a:r>
                      <a:endParaRPr sz="20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83387">
                <a:tc>
                  <a:txBody>
                    <a:bodyPr/>
                    <a:p>
                      <a:pPr marL="63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b="1" dirty="0">
                          <a:latin typeface="Consolas" panose="020B0609020204030204"/>
                          <a:cs typeface="Consolas" panose="020B0609020204030204"/>
                        </a:rPr>
                        <a:t>H</a:t>
                      </a:r>
                      <a:endParaRPr sz="20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1581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b="1" dirty="0">
                          <a:latin typeface="Consolas" panose="020B0609020204030204"/>
                          <a:cs typeface="Consolas" panose="020B0609020204030204"/>
                        </a:rPr>
                        <a:t>e</a:t>
                      </a:r>
                      <a:endParaRPr sz="20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1581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b="1" dirty="0">
                          <a:latin typeface="Consolas" panose="020B0609020204030204"/>
                          <a:cs typeface="Consolas" panose="020B0609020204030204"/>
                        </a:rPr>
                        <a:t>l</a:t>
                      </a:r>
                      <a:endParaRPr sz="20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1568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b="1" dirty="0">
                          <a:latin typeface="Consolas" panose="020B0609020204030204"/>
                          <a:cs typeface="Consolas" panose="020B0609020204030204"/>
                        </a:rPr>
                        <a:t>l</a:t>
                      </a:r>
                      <a:endParaRPr sz="20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1581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b="1" dirty="0">
                          <a:latin typeface="Consolas" panose="020B0609020204030204"/>
                          <a:cs typeface="Consolas" panose="020B0609020204030204"/>
                        </a:rPr>
                        <a:t>o</a:t>
                      </a:r>
                      <a:endParaRPr sz="20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1581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b="1" dirty="0">
                          <a:latin typeface="Consolas" panose="020B0609020204030204"/>
                          <a:cs typeface="Consolas" panose="020B0609020204030204"/>
                        </a:rPr>
                        <a:t>!</a:t>
                      </a:r>
                      <a:endParaRPr sz="20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6" name="object 24"/>
          <p:cNvGrpSpPr/>
          <p:nvPr/>
        </p:nvGrpSpPr>
        <p:grpSpPr>
          <a:xfrm>
            <a:off x="2747772" y="4899660"/>
            <a:ext cx="1887855" cy="1064895"/>
            <a:chOff x="2747772" y="4899660"/>
            <a:chExt cx="1887855" cy="1064895"/>
          </a:xfrm>
        </p:grpSpPr>
        <p:pic>
          <p:nvPicPr>
            <p:cNvPr id="27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93720" y="4899660"/>
              <a:ext cx="1541526" cy="703326"/>
            </a:xfrm>
            <a:prstGeom prst="rect">
              <a:avLst/>
            </a:prstGeom>
          </p:spPr>
        </p:pic>
        <p:pic>
          <p:nvPicPr>
            <p:cNvPr id="28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47772" y="5259324"/>
              <a:ext cx="1876806" cy="704850"/>
            </a:xfrm>
            <a:prstGeom prst="rect">
              <a:avLst/>
            </a:prstGeom>
          </p:spPr>
        </p:pic>
      </p:grpSp>
      <p:sp>
        <p:nvSpPr>
          <p:cNvPr id="29" name="object 27"/>
          <p:cNvSpPr txBox="1"/>
          <p:nvPr/>
        </p:nvSpPr>
        <p:spPr>
          <a:xfrm>
            <a:off x="2284222" y="3615309"/>
            <a:ext cx="4217035" cy="2122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20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s</a:t>
            </a:r>
            <a:r>
              <a:rPr sz="20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20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"Hello!";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int</a:t>
            </a:r>
            <a:r>
              <a:rPr sz="20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len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s.Length; //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len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6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char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ch</a:t>
            </a:r>
            <a:r>
              <a:rPr sz="20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20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s[1];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//</a:t>
            </a:r>
            <a:r>
              <a:rPr sz="20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ch</a:t>
            </a:r>
            <a:r>
              <a:rPr sz="20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'e'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2000">
              <a:latin typeface="Consolas" panose="020B0609020204030204"/>
              <a:cs typeface="Consolas" panose="020B0609020204030204"/>
            </a:endParaRPr>
          </a:p>
          <a:p>
            <a:pPr marL="662305" marR="2141220" indent="345440">
              <a:lnSpc>
                <a:spcPts val="2840"/>
              </a:lnSpc>
              <a:spcBef>
                <a:spcPts val="1350"/>
              </a:spcBef>
              <a:tabLst>
                <a:tab pos="1889125" algn="l"/>
              </a:tabLst>
            </a:pPr>
            <a:r>
              <a:rPr sz="2500" b="1" spc="-5" dirty="0">
                <a:latin typeface="Corbel" panose="020B0503020204020204"/>
                <a:cs typeface="Corbel" panose="020B0503020204020204"/>
              </a:rPr>
              <a:t>index</a:t>
            </a:r>
            <a:r>
              <a:rPr sz="2500" b="1" spc="-5" dirty="0">
                <a:latin typeface="Corbel" panose="020B0503020204020204"/>
                <a:cs typeface="Corbel" panose="020B0503020204020204"/>
              </a:rPr>
              <a:t>	</a:t>
            </a:r>
            <a:r>
              <a:rPr sz="2500" b="1" spc="-430" dirty="0">
                <a:latin typeface="Corbel" panose="020B0503020204020204"/>
                <a:cs typeface="Corbel" panose="020B0503020204020204"/>
              </a:rPr>
              <a:t> </a:t>
            </a:r>
            <a:r>
              <a:rPr sz="2500" b="1" spc="-5" dirty="0">
                <a:latin typeface="Corbel" panose="020B0503020204020204"/>
                <a:cs typeface="Corbel" panose="020B0503020204020204"/>
              </a:rPr>
              <a:t>=  s[index]</a:t>
            </a:r>
            <a:r>
              <a:rPr sz="2500" b="1" spc="-5" dirty="0">
                <a:latin typeface="Corbel" panose="020B0503020204020204"/>
                <a:cs typeface="Corbel" panose="020B0503020204020204"/>
              </a:rPr>
              <a:t>	</a:t>
            </a:r>
            <a:r>
              <a:rPr sz="2500" b="1" spc="-5" dirty="0">
                <a:latin typeface="Corbel" panose="020B0503020204020204"/>
                <a:cs typeface="Corbel" panose="020B0503020204020204"/>
              </a:rPr>
              <a:t>=</a:t>
            </a:r>
            <a:endParaRPr sz="2500">
              <a:latin typeface="Corbel" panose="020B0503020204020204"/>
              <a:cs typeface="Corbel" panose="020B0503020204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7528</Words>
  <Application>WPS Presentation</Application>
  <PresentationFormat>Widescreen</PresentationFormat>
  <Paragraphs>511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Arial MT</vt:lpstr>
      <vt:lpstr>Segoe UI</vt:lpstr>
      <vt:lpstr>Consolas</vt:lpstr>
      <vt:lpstr>Microsoft Sans Serif</vt:lpstr>
      <vt:lpstr>Times New Roman</vt:lpstr>
      <vt:lpstr>Corbel</vt:lpstr>
      <vt:lpstr>Wingdings</vt:lpstr>
      <vt:lpstr>Arial Black</vt:lpstr>
      <vt:lpstr>Business Cooperate</vt:lpstr>
      <vt:lpstr>PowerPoint 演示文稿</vt:lpstr>
      <vt:lpstr>Arrays</vt:lpstr>
      <vt:lpstr>System.Array Class</vt:lpstr>
      <vt:lpstr>ArrayList Class</vt:lpstr>
      <vt:lpstr>Multi Dimensional Arrays</vt:lpstr>
      <vt:lpstr>Jagged Array</vt:lpstr>
      <vt:lpstr>What Is String?</vt:lpstr>
      <vt:lpstr>Immutable</vt:lpstr>
      <vt:lpstr>The System.String Class</vt:lpstr>
      <vt:lpstr>Declaring Strings</vt:lpstr>
      <vt:lpstr>Creating Strings</vt:lpstr>
      <vt:lpstr>Reading and Printing Strings</vt:lpstr>
      <vt:lpstr>Comparing Strings</vt:lpstr>
      <vt:lpstr>Concatenating Strings</vt:lpstr>
      <vt:lpstr>Searching in Strings</vt:lpstr>
      <vt:lpstr>Searching in Strings – Example</vt:lpstr>
      <vt:lpstr>Extracting Substrings</vt:lpstr>
      <vt:lpstr>Splitting Strings</vt:lpstr>
      <vt:lpstr>Replacing and Deleting Substrings</vt:lpstr>
      <vt:lpstr>Changing Character Casing</vt:lpstr>
      <vt:lpstr>Trimming White Space</vt:lpstr>
      <vt:lpstr>Method ToString()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Admin</cp:lastModifiedBy>
  <cp:revision>5</cp:revision>
  <dcterms:created xsi:type="dcterms:W3CDTF">2022-05-23T13:14:17Z</dcterms:created>
  <dcterms:modified xsi:type="dcterms:W3CDTF">2022-05-23T13:18:11Z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B8BF515DFF5A4CD38E341AA02AD08F2F</vt:lpwstr>
  </property>
  <property fmtid="{D5CDD505-2E9C-101B-9397-08002B2CF9AE}" pid="3" name="KSOProductBuildVer">
    <vt:lpwstr>1033-11.2.0.10451</vt:lpwstr>
  </property>
</Properties>
</file>