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91" r:id="rId9"/>
    <p:sldId id="308" r:id="rId10"/>
    <p:sldId id="30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1688465" y="2881630"/>
            <a:ext cx="6906895" cy="10147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6000" b="1" u="sng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THREADING IN</a:t>
            </a:r>
            <a:endParaRPr lang="en-IN" altLang="zh-CN" sz="6000" b="1" u="sng" smtClean="0">
              <a:ln w="95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0" name="Content Placeholder 1" descr="images"/>
          <p:cNvPicPr>
            <a:picLocks noChangeAspect="1"/>
          </p:cNvPicPr>
          <p:nvPr/>
        </p:nvPicPr>
        <p:blipFill>
          <a:blip r:embed="rId1"/>
          <a:srcRect l="13233" t="27104" r="11197" b="26614"/>
          <a:stretch>
            <a:fillRect/>
          </a:stretch>
        </p:blipFill>
        <p:spPr>
          <a:xfrm>
            <a:off x="8350885" y="2844800"/>
            <a:ext cx="1816735" cy="1085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Content Placeholder 18" descr="Screen Shot 2018-01-14 at 6.30.23 AM (1)"/>
          <p:cNvPicPr>
            <a:picLocks noChangeAspect="1"/>
          </p:cNvPicPr>
          <p:nvPr>
            <p:ph idx="1"/>
          </p:nvPr>
        </p:nvPicPr>
        <p:blipFill>
          <a:blip r:embed="rId1"/>
          <a:srcRect l="4341" t="739" r="5138" b="5174"/>
          <a:stretch>
            <a:fillRect/>
          </a:stretch>
        </p:blipFill>
        <p:spPr>
          <a:xfrm>
            <a:off x="610870" y="1374775"/>
            <a:ext cx="4425950" cy="50152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037455" y="1374140"/>
            <a:ext cx="7005320" cy="50158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These are the Thread Synchronization Techniques :</a:t>
            </a:r>
            <a:endParaRPr lang="en-IN" altLang="en-US" sz="1600" b="1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altLang="en-US" sz="1600" b="1">
                <a:solidFill>
                  <a:schemeClr val="tx1"/>
                </a:solidFill>
              </a:rPr>
              <a:t>L</a:t>
            </a:r>
            <a:r>
              <a:rPr lang="en-US" sz="1600" b="1">
                <a:solidFill>
                  <a:schemeClr val="tx1"/>
                </a:solidFill>
              </a:rPr>
              <a:t>ock </a:t>
            </a:r>
            <a:r>
              <a:rPr lang="en-IN" altLang="en-US" sz="1600" b="1">
                <a:solidFill>
                  <a:schemeClr val="tx1"/>
                </a:solidFill>
              </a:rPr>
              <a:t>- </a:t>
            </a:r>
            <a:r>
              <a:rPr lang="en-US" sz="1600">
                <a:solidFill>
                  <a:schemeClr val="tx1"/>
                </a:solidFill>
              </a:rPr>
              <a:t>allows only one thread to enter the part that's locked and the lock is not shared with any other processes</a:t>
            </a:r>
            <a:r>
              <a:rPr lang="en-IN" altLang="en-US" sz="1600">
                <a:solidFill>
                  <a:schemeClr val="tx1"/>
                </a:solidFill>
              </a:rPr>
              <a:t> </a:t>
            </a:r>
            <a:r>
              <a:rPr lang="en-IN" sz="1600" b="1">
                <a:solidFill>
                  <a:schemeClr val="tx1"/>
                </a:solidFill>
              </a:rPr>
              <a:t>&amp; </a:t>
            </a:r>
            <a:r>
              <a:rPr lang="en-US" sz="1600">
                <a:solidFill>
                  <a:schemeClr val="tx1"/>
                </a:solidFill>
              </a:rPr>
              <a:t>internally wraps the </a:t>
            </a:r>
            <a:r>
              <a:rPr lang="en-US" sz="1600" b="1">
                <a:solidFill>
                  <a:schemeClr val="tx1"/>
                </a:solidFill>
              </a:rPr>
              <a:t>Enter </a:t>
            </a:r>
            <a:r>
              <a:rPr lang="en-US" sz="1600">
                <a:solidFill>
                  <a:schemeClr val="tx1"/>
                </a:solidFill>
              </a:rPr>
              <a:t>and </a:t>
            </a:r>
            <a:r>
              <a:rPr lang="en-US" sz="1600" b="1">
                <a:solidFill>
                  <a:schemeClr val="tx1"/>
                </a:solidFill>
              </a:rPr>
              <a:t>Exit </a:t>
            </a:r>
            <a:r>
              <a:rPr lang="en-US" sz="1600">
                <a:solidFill>
                  <a:schemeClr val="tx1"/>
                </a:solidFill>
              </a:rPr>
              <a:t>methods in a try… finally block with exception handling. 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600" b="1">
                <a:solidFill>
                  <a:schemeClr val="tx1"/>
                </a:solidFill>
              </a:rPr>
              <a:t>Monitor</a:t>
            </a:r>
            <a:r>
              <a:rPr lang="en-IN" altLang="en-US" sz="1600">
                <a:solidFill>
                  <a:schemeClr val="tx1"/>
                </a:solidFill>
              </a:rPr>
              <a:t> - </a:t>
            </a:r>
            <a:r>
              <a:rPr lang="en-US" sz="1600">
                <a:solidFill>
                  <a:schemeClr val="tx1"/>
                </a:solidFill>
              </a:rPr>
              <a:t>we use try and finally block explicitly to release lock properly.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altLang="en-US" sz="1600" b="1">
                <a:solidFill>
                  <a:schemeClr val="tx1"/>
                </a:solidFill>
              </a:rPr>
              <a:t>M</a:t>
            </a:r>
            <a:r>
              <a:rPr lang="en-US" sz="1600" b="1">
                <a:solidFill>
                  <a:schemeClr val="tx1"/>
                </a:solidFill>
              </a:rPr>
              <a:t>utex </a:t>
            </a:r>
            <a:r>
              <a:rPr lang="en-IN" altLang="en-US" sz="1600" b="1">
                <a:solidFill>
                  <a:schemeClr val="tx1"/>
                </a:solidFill>
              </a:rPr>
              <a:t>-</a:t>
            </a:r>
            <a:r>
              <a:rPr lang="en-US" sz="1600">
                <a:solidFill>
                  <a:schemeClr val="tx1"/>
                </a:solidFill>
              </a:rPr>
              <a:t> the same as a lock but it can be system wide (shared by multiple processes).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altLang="en-US" sz="1600" b="1">
                <a:solidFill>
                  <a:schemeClr val="tx1"/>
                </a:solidFill>
              </a:rPr>
              <a:t>S</a:t>
            </a:r>
            <a:r>
              <a:rPr lang="en-US" sz="1600" b="1">
                <a:solidFill>
                  <a:schemeClr val="tx1"/>
                </a:solidFill>
              </a:rPr>
              <a:t>emaphore </a:t>
            </a:r>
            <a:r>
              <a:rPr lang="en-IN" altLang="en-US" sz="1600" b="1">
                <a:solidFill>
                  <a:schemeClr val="tx1"/>
                </a:solidFill>
              </a:rPr>
              <a:t>- </a:t>
            </a:r>
            <a:r>
              <a:rPr lang="en-US" sz="1600">
                <a:solidFill>
                  <a:schemeClr val="tx1"/>
                </a:solidFill>
              </a:rPr>
              <a:t>does the same as a mutex but allows x number of threads to enter, this can be used for example to limit the number of cpu, io or ram intensive tasks running at the same time.</a:t>
            </a:r>
            <a:endParaRPr lang="en-IN" alt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8485" y="529590"/>
            <a:ext cx="8022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36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Thread Synchronization Techniques</a:t>
            </a:r>
            <a:endParaRPr lang="en-IN" altLang="en-US" sz="36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" name="object 3"/>
          <p:cNvSpPr txBox="1"/>
          <p:nvPr/>
        </p:nvSpPr>
        <p:spPr>
          <a:xfrm>
            <a:off x="659130" y="570865"/>
            <a:ext cx="44583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ock</a:t>
            </a:r>
            <a:r>
              <a:rPr sz="3600" b="1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Classes</a:t>
            </a:r>
            <a:endParaRPr lang="en-IN" sz="3600" b="1" spc="-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97560" y="1381125"/>
            <a:ext cx="7683500" cy="322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45720" rIns="0" bIns="0" rtlCol="0">
            <a:spAutoFit/>
          </a:bodyPr>
          <a:p>
            <a:pPr marL="168275">
              <a:lnSpc>
                <a:spcPct val="100000"/>
              </a:lnSpc>
              <a:spcBef>
                <a:spcPts val="360"/>
              </a:spcBef>
            </a:pPr>
            <a:r>
              <a:rPr b="1" spc="-5" dirty="0">
                <a:latin typeface="Arial MT"/>
                <a:cs typeface="Arial MT"/>
              </a:rPr>
              <a:t>lock(</a:t>
            </a:r>
            <a:r>
              <a:rPr b="1" i="1" spc="-5" dirty="0">
                <a:latin typeface="Arial" panose="020B0604020202020204"/>
                <a:cs typeface="Arial" panose="020B0604020202020204"/>
              </a:rPr>
              <a:t>Variable</a:t>
            </a:r>
            <a:r>
              <a:rPr b="1" spc="-5" dirty="0">
                <a:latin typeface="Arial MT"/>
                <a:cs typeface="Arial MT"/>
              </a:rPr>
              <a:t>)</a:t>
            </a:r>
            <a:r>
              <a:rPr b="1" spc="-45" dirty="0">
                <a:latin typeface="Arial MT"/>
                <a:cs typeface="Arial MT"/>
              </a:rPr>
              <a:t> </a:t>
            </a:r>
            <a:r>
              <a:rPr b="1" i="1" spc="-5" dirty="0">
                <a:latin typeface="Arial" panose="020B0604020202020204"/>
                <a:cs typeface="Arial" panose="020B0604020202020204"/>
              </a:rPr>
              <a:t>Statement</a:t>
            </a:r>
            <a:endParaRPr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97560" y="1735455"/>
            <a:ext cx="7683500" cy="5083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Example</a:t>
            </a:r>
            <a:endParaRPr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l"/>
            <a:endParaRPr lang="en-US"/>
          </a:p>
          <a:p>
            <a:pPr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class</a:t>
            </a:r>
            <a:r>
              <a:rPr sz="1400" b="1" spc="-3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Account</a:t>
            </a:r>
            <a:r>
              <a:rPr sz="1400" b="1" spc="-3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endParaRPr sz="1400" b="1" spc="-30" dirty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{ </a:t>
            </a:r>
            <a:r>
              <a:rPr sz="1400" b="1" spc="-37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endParaRPr sz="1400" b="1" spc="-375" dirty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IN"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      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long</a:t>
            </a:r>
            <a:r>
              <a:rPr sz="1400" b="1" spc="-3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val</a:t>
            </a:r>
            <a:r>
              <a:rPr sz="1400" b="1" spc="-3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=</a:t>
            </a:r>
            <a:r>
              <a:rPr sz="1400" b="1" spc="-3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0;</a:t>
            </a:r>
            <a:r>
              <a:rPr lang="en-IN"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                              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// this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class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should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behave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like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a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monitor</a:t>
            </a:r>
            <a:endParaRPr sz="1400" b="1" spc="-10" dirty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469265" algn="l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public void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Deposit(long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x)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endParaRPr sz="1400" b="1" spc="-10" dirty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469265" algn="l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{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697865" algn="l">
              <a:lnSpc>
                <a:spcPct val="100000"/>
              </a:lnSpc>
              <a:tabLst>
                <a:tab pos="2526665" algn="l"/>
              </a:tabLst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lock (this) {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val +=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x; }	//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only 1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thread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at a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time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may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execute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this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statement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469265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}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>
              <a:lnSpc>
                <a:spcPct val="100000"/>
              </a:lnSpc>
              <a:spcBef>
                <a:spcPts val="25"/>
              </a:spcBef>
            </a:pP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697865" marR="3842385" indent="-228600" algn="l">
              <a:lnSpc>
                <a:spcPct val="100000"/>
              </a:lnSpc>
            </a:pP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public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void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Withdraw(long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x)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{ </a:t>
            </a:r>
            <a:r>
              <a:rPr sz="1400" b="1" spc="-37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lock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(this)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{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val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-=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x;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}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469265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}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240665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}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>
              <a:lnSpc>
                <a:spcPct val="100000"/>
              </a:lnSpc>
              <a:spcBef>
                <a:spcPts val="10"/>
              </a:spcBef>
            </a:pP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12700" algn="l">
              <a:lnSpc>
                <a:spcPct val="100000"/>
              </a:lnSpc>
            </a:pP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Lock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can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be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set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to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any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object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240665" algn="l">
              <a:lnSpc>
                <a:spcPct val="100000"/>
              </a:lnSpc>
              <a:spcBef>
                <a:spcPts val="780"/>
              </a:spcBef>
            </a:pP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object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semaphore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=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new 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object();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240665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...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240665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lock</a:t>
            </a:r>
            <a:r>
              <a:rPr sz="1400" b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(semaphore)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{ ...</a:t>
            </a:r>
            <a:r>
              <a:rPr sz="1400" b="1" spc="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i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critical</a:t>
            </a:r>
            <a:r>
              <a:rPr sz="1400" b="1" i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i="1" spc="-1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region</a:t>
            </a:r>
            <a:r>
              <a:rPr sz="1400" b="1" i="1" spc="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...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}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</a:pP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marL="12700" algn="l">
              <a:lnSpc>
                <a:spcPct val="100000"/>
              </a:lnSpc>
            </a:pP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No</a:t>
            </a:r>
            <a:r>
              <a:rPr sz="1400" b="1" spc="-2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synchronized</a:t>
            </a:r>
            <a:r>
              <a:rPr sz="1400" b="1" spc="-20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methods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like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in</a:t>
            </a:r>
            <a:r>
              <a:rPr sz="1400" b="1" spc="-1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Java</a:t>
            </a:r>
            <a:endParaRPr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endParaRPr lang="en-US"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30275" y="3215640"/>
            <a:ext cx="7683500" cy="28613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Example</a:t>
            </a:r>
            <a:endParaRPr sz="20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l"/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Monitor.Enter (_locker);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try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{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  if (_val2 != 0) Console.WriteLine (_val1 / _val2);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  _val2 = 0;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}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finally { Monitor.Exit (_locker); }</a:t>
            </a:r>
            <a:endParaRPr lang="en-US" sz="20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5445" y="1770380"/>
            <a:ext cx="11805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sz="2400"/>
              <a:t>C#’s lock statement is in fact a syntactic shortcut for a call to the methods </a:t>
            </a:r>
            <a:r>
              <a:rPr lang="en-US" sz="2400" b="1"/>
              <a:t>Monitor.Enter</a:t>
            </a:r>
            <a:r>
              <a:rPr lang="en-US" sz="2400"/>
              <a:t> and </a:t>
            </a:r>
            <a:r>
              <a:rPr lang="en-US" sz="2400" b="1"/>
              <a:t>Monitor.Exit</a:t>
            </a:r>
            <a:r>
              <a:rPr lang="en-US" sz="2400"/>
              <a:t>, with a</a:t>
            </a:r>
            <a:r>
              <a:rPr lang="en-IN" altLang="en-US" sz="2400"/>
              <a:t> </a:t>
            </a:r>
            <a:r>
              <a:rPr lang="en-US" sz="2400" b="1"/>
              <a:t>try/finally</a:t>
            </a:r>
            <a:r>
              <a:rPr lang="en-US" sz="2400"/>
              <a:t> block.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72770" y="654685"/>
            <a:ext cx="37966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Monitor</a:t>
            </a:r>
            <a:r>
              <a:rPr lang="en-IN" altLang="en-US" sz="3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in Classes</a:t>
            </a:r>
            <a:endParaRPr lang="en-IN" altLang="en-US" sz="3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875030" y="1750060"/>
            <a:ext cx="8359775" cy="51079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Example</a:t>
            </a:r>
            <a:endParaRPr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l"/>
            <a:endParaRPr lang="en-US"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class OneAtATimePlease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static void Main()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using (var mutex = new Mutex (false, "oreilly.com OneAtATimeDemo"))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if (!mutex.WaitOne (TimeSpan.FromSeconds (3), false))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  Console.WriteLine ("Another app instance is running. Bye!");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  return;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  RunProgram();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static void RunProgram()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Console.WriteLine ("Running. Press Enter to exit");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Console.ReadLine();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}</a:t>
            </a:r>
            <a:endParaRPr lang="en-US"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4525" y="1381760"/>
            <a:ext cx="11548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A common use for a cross-process Mutex is to ensure that only one instance of a program can run at a time.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7530" y="572135"/>
            <a:ext cx="3594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Mutex</a:t>
            </a:r>
            <a:r>
              <a:rPr lang="en-IN" altLang="en-US" sz="3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in Classes</a:t>
            </a: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US" sz="32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6710" y="2131060"/>
            <a:ext cx="8359775" cy="46774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Example</a:t>
            </a:r>
            <a:endParaRPr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l"/>
            <a:endParaRPr lang="en-US"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class TheClub      // No door lists!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static SemaphoreSlim _sem = new SemaphoreSlim (3);    // Capacity of 3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static void Main()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for (int i = 1; i &lt;= 5; i++) new Thread (Enter).Start (i);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static void Enter (object id)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{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Console.WriteLine (id + " wants to enter");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_sem.Wait();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Console.WriteLine (id + " is in!");           // Only three threads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Thread.Sleep (1000 * (int) id);               // can be here at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Console.WriteLine (id + " is leaving");       // a time.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  _sem.Release();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  }</a:t>
            </a:r>
            <a:endParaRPr lang="en-US" sz="1400" b="1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  <a:sym typeface="+mn-ea"/>
              </a:rPr>
              <a:t>}</a:t>
            </a:r>
            <a:endParaRPr lang="en-US" sz="1400" b="1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135" y="1390650"/>
            <a:ext cx="12000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/>
              <a:t>Semaphores can be useful in limiting concurrency — preventing too many threads from executing a particular piece of code at once.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6710" y="626110"/>
            <a:ext cx="42729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Semaphores</a:t>
            </a:r>
            <a:r>
              <a:rPr lang="en-IN" altLang="en-US" sz="28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in Classes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70" y="1369060"/>
            <a:ext cx="11351260" cy="4526280"/>
          </a:xfrm>
        </p:spPr>
        <p:txBody>
          <a:bodyPr/>
          <a:p>
            <a:pPr marL="0" lvl="0" indent="0">
              <a:lnSpc>
                <a:spcPct val="150000"/>
              </a:lnSpc>
              <a:buNone/>
            </a:pPr>
            <a:r>
              <a:rPr sz="2000" b="1"/>
              <a:t>ManualRestEvent </a:t>
            </a:r>
            <a:r>
              <a:rPr sz="2000"/>
              <a:t>and </a:t>
            </a:r>
            <a:r>
              <a:rPr sz="2000" b="1"/>
              <a:t>AutoResetEvent </a:t>
            </a:r>
            <a:r>
              <a:rPr sz="2000"/>
              <a:t>are thread synchronization events used in .Net Threading Synchronization.</a:t>
            </a:r>
            <a:endParaRPr sz="2000"/>
          </a:p>
          <a:p>
            <a:pPr marL="0" indent="0">
              <a:buNone/>
            </a:pPr>
            <a:endParaRPr sz="2000"/>
          </a:p>
          <a:p>
            <a:endParaRPr sz="2000"/>
          </a:p>
        </p:txBody>
      </p:sp>
      <p:sp>
        <p:nvSpPr>
          <p:cNvPr id="4" name="Text Box 3"/>
          <p:cNvSpPr txBox="1"/>
          <p:nvPr/>
        </p:nvSpPr>
        <p:spPr>
          <a:xfrm>
            <a:off x="609600" y="522605"/>
            <a:ext cx="78841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AutoResetEvent and ManualResetEvent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41680" y="2416810"/>
            <a:ext cx="4772660" cy="34150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b="1">
                <a:solidFill>
                  <a:schemeClr val="tx1"/>
                </a:solidFill>
                <a:sym typeface="+mn-ea"/>
              </a:rPr>
              <a:t>ManualResetEvent </a:t>
            </a:r>
            <a:r>
              <a:rPr>
                <a:solidFill>
                  <a:schemeClr val="tx1"/>
                </a:solidFill>
                <a:sym typeface="+mn-ea"/>
              </a:rPr>
              <a:t>- 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when signaled, releases all the waiting threads. 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The event should be reset manually else none of the threads will be in a wait state which is supposed to be.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10250" y="2385060"/>
            <a:ext cx="6126480" cy="34150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b="1">
                <a:solidFill>
                  <a:schemeClr val="tx1"/>
                </a:solidFill>
                <a:sym typeface="+mn-ea"/>
              </a:rPr>
              <a:t>AutoResetEvent </a:t>
            </a:r>
            <a:r>
              <a:rPr>
                <a:solidFill>
                  <a:schemeClr val="tx1"/>
                </a:solidFill>
                <a:sym typeface="+mn-ea"/>
              </a:rPr>
              <a:t>– 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when signaled, releases a single waiting thread. 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The event gets reset automatically.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One thread will be released and the rest of the threads if any will continue to remain in a wait state until they are signaled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53085" y="565785"/>
            <a:ext cx="37966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ManualResetEvent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7210" y="1483995"/>
            <a:ext cx="11117580" cy="50774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28575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Initialize the event</a:t>
            </a:r>
            <a:r>
              <a:rPr lang="en-US">
                <a:solidFill>
                  <a:schemeClr val="tx1"/>
                </a:solidFill>
              </a:rPr>
              <a:t> – </a:t>
            </a: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private static ManualResetEvent manualreseteventObj = new ManualResetEvent(false);</a:t>
            </a:r>
            <a:endParaRPr lang="en-US" b="1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WaitOne()</a:t>
            </a:r>
            <a:r>
              <a:rPr lang="en-US">
                <a:solidFill>
                  <a:schemeClr val="tx1"/>
                </a:solidFill>
              </a:rPr>
              <a:t> – </a:t>
            </a: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manualreseteventObj.WaitOne();</a:t>
            </a:r>
            <a:endParaRPr lang="en-US" b="1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WaitOne(Int32) – </a:t>
            </a:r>
            <a:endParaRPr lang="en-US" b="1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bool isSignaled = manualreseteventObj.WaitOne(200);</a:t>
            </a: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Reset()</a:t>
            </a:r>
            <a:r>
              <a:rPr lang="en-US">
                <a:solidFill>
                  <a:schemeClr val="tx1"/>
                </a:solidFill>
              </a:rPr>
              <a:t> – </a:t>
            </a: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manualreseteventObj.Reset();</a:t>
            </a:r>
            <a:endParaRPr lang="en-US" b="1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Set()</a:t>
            </a:r>
            <a:r>
              <a:rPr lang="en-US">
                <a:solidFill>
                  <a:schemeClr val="tx1"/>
                </a:solidFill>
              </a:rPr>
              <a:t> – </a:t>
            </a:r>
            <a:endParaRPr lang="en-US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>
                <a:solidFill>
                  <a:schemeClr val="tx1"/>
                </a:solidFill>
              </a:rPr>
              <a:t>	</a:t>
            </a:r>
            <a:r>
              <a:rPr lang="en-US" b="1">
                <a:solidFill>
                  <a:schemeClr val="tx1"/>
                </a:solidFill>
              </a:rPr>
              <a:t>manualreseteventObj.Set();</a:t>
            </a:r>
            <a:endParaRPr lang="en-US" b="1">
              <a:solidFill>
                <a:schemeClr val="tx1"/>
              </a:solidFill>
            </a:endParaRPr>
          </a:p>
          <a:p>
            <a:pPr marL="43180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9950450" cy="416369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IN" altLang="en-US" sz="18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I</a:t>
            </a:r>
            <a:r>
              <a:rPr lang="en-US" sz="1800" b="1">
                <a:solidFill>
                  <a:schemeClr val="tx1"/>
                </a:solidFill>
                <a:sym typeface="+mn-ea"/>
              </a:rPr>
              <a:t>nitialize the event</a:t>
            </a:r>
            <a:r>
              <a:rPr lang="en-US" sz="1800">
                <a:solidFill>
                  <a:schemeClr val="tx1"/>
                </a:solidFill>
                <a:sym typeface="+mn-ea"/>
              </a:rPr>
              <a:t> – 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b="1">
                <a:solidFill>
                  <a:schemeClr val="tx1"/>
                </a:solidFill>
                <a:sym typeface="+mn-ea"/>
              </a:rPr>
              <a:t>private static AutoResetEvent autoreseteventObj = new AutoResetEvent(false);</a:t>
            </a:r>
            <a:endParaRPr lang="en-US" sz="180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sym typeface="+mn-ea"/>
              </a:rPr>
              <a:t>WaitOne()</a:t>
            </a:r>
            <a:r>
              <a:rPr lang="en-US" sz="1800">
                <a:solidFill>
                  <a:schemeClr val="tx1"/>
                </a:solidFill>
                <a:sym typeface="+mn-ea"/>
              </a:rPr>
              <a:t> – 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b="1">
                <a:solidFill>
                  <a:schemeClr val="tx1"/>
                </a:solidFill>
                <a:sym typeface="+mn-ea"/>
              </a:rPr>
              <a:t>autoreseteventObj.WaitOne();</a:t>
            </a:r>
            <a:endParaRPr lang="en-US" sz="1800" b="1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sym typeface="+mn-ea"/>
              </a:rPr>
              <a:t>WaitOne(Int32)</a:t>
            </a:r>
            <a:r>
              <a:rPr lang="en-US" sz="1800">
                <a:solidFill>
                  <a:schemeClr val="tx1"/>
                </a:solidFill>
                <a:sym typeface="+mn-ea"/>
              </a:rPr>
              <a:t> – 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b="1">
                <a:solidFill>
                  <a:schemeClr val="tx1"/>
                </a:solidFill>
                <a:sym typeface="+mn-ea"/>
              </a:rPr>
              <a:t>bool isSignaled = autoreseteventObj.WaitOne(200);</a:t>
            </a:r>
            <a:endParaRPr lang="en-US" sz="1800" b="1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sym typeface="+mn-ea"/>
              </a:rPr>
              <a:t>Reset()</a:t>
            </a:r>
            <a:r>
              <a:rPr lang="en-US" sz="1800">
                <a:solidFill>
                  <a:schemeClr val="tx1"/>
                </a:solidFill>
                <a:sym typeface="+mn-ea"/>
              </a:rPr>
              <a:t> – 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	autoreseteventObj.Reset();</a:t>
            </a:r>
            <a:endParaRPr lang="en-US" sz="180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sym typeface="+mn-ea"/>
              </a:rPr>
              <a:t>Set()</a:t>
            </a:r>
            <a:r>
              <a:rPr lang="en-US" sz="1800">
                <a:solidFill>
                  <a:schemeClr val="tx1"/>
                </a:solidFill>
                <a:sym typeface="+mn-ea"/>
              </a:rPr>
              <a:t> – </a:t>
            </a:r>
            <a:endParaRPr lang="en-US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b="1">
                <a:solidFill>
                  <a:schemeClr val="tx1"/>
                </a:solidFill>
                <a:sym typeface="+mn-ea"/>
              </a:rPr>
              <a:t>autoreseteventObj.Set();</a:t>
            </a:r>
            <a:endParaRPr lang="en-US" sz="1800" b="1">
              <a:solidFill>
                <a:schemeClr val="tx1"/>
              </a:solidFill>
            </a:endParaRPr>
          </a:p>
          <a:p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3085" y="565785"/>
            <a:ext cx="3321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32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Auto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ResetEvent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7225" y="1660525"/>
            <a:ext cx="5644515" cy="38569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IN" altLang="en-US" b="1">
                <a:sym typeface="+mn-ea"/>
              </a:rPr>
              <a:t>   Process</a:t>
            </a:r>
            <a:endParaRPr lang="en-IN" altLang="en-US" b="1"/>
          </a:p>
          <a:p>
            <a:pPr>
              <a:lnSpc>
                <a:spcPct val="150000"/>
              </a:lnSpc>
            </a:pPr>
            <a:r>
              <a:rPr lang="en-IN" altLang="en-US" sz="2400">
                <a:sym typeface="+mn-ea"/>
              </a:rPr>
              <a:t>Typically Independent</a:t>
            </a:r>
            <a:endParaRPr lang="en-IN" altLang="en-US" sz="2400"/>
          </a:p>
          <a:p>
            <a:pPr>
              <a:lnSpc>
                <a:spcPct val="150000"/>
              </a:lnSpc>
            </a:pPr>
            <a:r>
              <a:rPr lang="en-IN" altLang="en-US" sz="2400">
                <a:sym typeface="+mn-ea"/>
              </a:rPr>
              <a:t>Has considerably more state information than thread</a:t>
            </a:r>
            <a:endParaRPr lang="en-IN" altLang="en-US" sz="2400"/>
          </a:p>
          <a:p>
            <a:pPr>
              <a:lnSpc>
                <a:spcPct val="150000"/>
              </a:lnSpc>
            </a:pPr>
            <a:r>
              <a:rPr lang="en-IN" altLang="en-US" sz="2400">
                <a:sym typeface="+mn-ea"/>
              </a:rPr>
              <a:t>Separate address spaces</a:t>
            </a:r>
            <a:endParaRPr lang="en-IN" altLang="en-US" sz="2400"/>
          </a:p>
          <a:p>
            <a:pPr>
              <a:lnSpc>
                <a:spcPct val="150000"/>
              </a:lnSpc>
            </a:pPr>
            <a:r>
              <a:rPr lang="en-IN" altLang="en-US" sz="2400">
                <a:sym typeface="+mn-ea"/>
              </a:rPr>
              <a:t>Interact only through system PC</a:t>
            </a:r>
            <a:endParaRPr lang="en-IN" alt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99860" y="1660525"/>
            <a:ext cx="5478780" cy="38569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en-IN" altLang="en-US" sz="3110" b="1"/>
              <a:t>   Thread</a:t>
            </a:r>
            <a:endParaRPr lang="en-IN" altLang="en-US" sz="3110" b="1"/>
          </a:p>
          <a:p>
            <a:pPr>
              <a:lnSpc>
                <a:spcPct val="150000"/>
              </a:lnSpc>
            </a:pPr>
            <a:r>
              <a:rPr lang="en-IN" altLang="en-US" sz="2665"/>
              <a:t>Subsets of a process</a:t>
            </a:r>
            <a:endParaRPr lang="en-IN" altLang="en-US" sz="2665"/>
          </a:p>
          <a:p>
            <a:pPr>
              <a:lnSpc>
                <a:spcPct val="150000"/>
              </a:lnSpc>
            </a:pPr>
            <a:r>
              <a:rPr lang="en-IN" altLang="en-US" sz="2665"/>
              <a:t>Multiple threads within a process share process state, memory etc.</a:t>
            </a:r>
            <a:endParaRPr lang="en-IN" altLang="en-US" sz="2665"/>
          </a:p>
          <a:p>
            <a:pPr>
              <a:lnSpc>
                <a:spcPct val="150000"/>
              </a:lnSpc>
            </a:pPr>
            <a:r>
              <a:rPr lang="en-IN" altLang="en-US" sz="2665"/>
              <a:t>Threads share their address space</a:t>
            </a:r>
            <a:endParaRPr lang="en-IN" altLang="en-US" sz="2665"/>
          </a:p>
        </p:txBody>
      </p:sp>
      <p:sp>
        <p:nvSpPr>
          <p:cNvPr id="3" name="Text Box 2"/>
          <p:cNvSpPr txBox="1"/>
          <p:nvPr/>
        </p:nvSpPr>
        <p:spPr>
          <a:xfrm>
            <a:off x="609216" y="555245"/>
            <a:ext cx="5872690" cy="686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87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Process Vs Thread</a:t>
            </a:r>
            <a:endParaRPr lang="en-IN" altLang="en-US" sz="387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Text Box 27"/>
          <p:cNvSpPr txBox="1"/>
          <p:nvPr/>
        </p:nvSpPr>
        <p:spPr>
          <a:xfrm>
            <a:off x="696199" y="467992"/>
            <a:ext cx="574019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65" indent="0">
              <a:lnSpc>
                <a:spcPct val="100000"/>
              </a:lnSpc>
              <a:spcBef>
                <a:spcPts val="2845"/>
              </a:spcBef>
              <a:buClr>
                <a:srgbClr val="1CACE3"/>
              </a:buClr>
              <a:buNone/>
              <a:tabLst>
                <a:tab pos="527685" algn="l"/>
                <a:tab pos="528320" algn="l"/>
              </a:tabLst>
            </a:pPr>
            <a:r>
              <a:rPr lang="en-IN"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/>
                <a:cs typeface="Segoe UI" panose="020B0502040204020203"/>
                <a:sym typeface="+mn-ea"/>
              </a:rPr>
              <a:t>Lifecycle of Thread</a:t>
            </a:r>
            <a:endParaRPr lang="en-IN" sz="36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/>
              <a:cs typeface="Segoe UI" panose="020B0502040204020203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17060" y="1630680"/>
            <a:ext cx="2095500" cy="8248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Dead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55470" y="3350895"/>
            <a:ext cx="2095500" cy="8248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Blocked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17060" y="2846705"/>
            <a:ext cx="2095500" cy="8248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Running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7060" y="4001135"/>
            <a:ext cx="2095500" cy="8248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Runnable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17060" y="5187315"/>
            <a:ext cx="2095500" cy="8248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New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5314315" y="2492375"/>
            <a:ext cx="148590" cy="34671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5330190" y="4826000"/>
            <a:ext cx="148590" cy="34671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5346700" y="3669665"/>
            <a:ext cx="132080" cy="346075"/>
          </a:xfrm>
          <a:prstGeom prst="up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957955" y="3394075"/>
            <a:ext cx="445135" cy="18161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Left Arrow 18"/>
          <p:cNvSpPr/>
          <p:nvPr/>
        </p:nvSpPr>
        <p:spPr>
          <a:xfrm rot="10800000">
            <a:off x="3973830" y="3965575"/>
            <a:ext cx="445135" cy="181610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618682" y="514452"/>
            <a:ext cx="10795892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065" indent="0">
              <a:lnSpc>
                <a:spcPct val="100000"/>
              </a:lnSpc>
              <a:spcBef>
                <a:spcPts val="2845"/>
              </a:spcBef>
              <a:buClr>
                <a:srgbClr val="1CACE3"/>
              </a:buClr>
              <a:buNone/>
              <a:tabLst>
                <a:tab pos="527685" algn="l"/>
                <a:tab pos="528320" algn="l"/>
              </a:tabLst>
            </a:pPr>
            <a:r>
              <a:rPr lang="en-IN" sz="32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/>
                <a:cs typeface="Segoe UI" panose="020B0502040204020203"/>
                <a:sym typeface="+mn-ea"/>
              </a:rPr>
              <a:t>Single threaded &amp; Multiple threaded process</a:t>
            </a:r>
            <a:endParaRPr lang="en-IN" sz="32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/>
              <a:cs typeface="Segoe UI" panose="020B0502040204020203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47715" y="2099945"/>
            <a:ext cx="3623310" cy="2588895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21880" y="3607435"/>
            <a:ext cx="210185" cy="527685"/>
          </a:xfrm>
          <a:custGeom>
            <a:avLst/>
            <a:gdLst>
              <a:gd name="connisteX0" fmla="*/ 110283 w 210139"/>
              <a:gd name="connsiteY0" fmla="*/ 0 h 527685"/>
              <a:gd name="connisteX1" fmla="*/ 77263 w 210139"/>
              <a:gd name="connsiteY1" fmla="*/ 66040 h 527685"/>
              <a:gd name="connisteX2" fmla="*/ 11223 w 210139"/>
              <a:gd name="connsiteY2" fmla="*/ 132080 h 527685"/>
              <a:gd name="connisteX3" fmla="*/ 11223 w 210139"/>
              <a:gd name="connsiteY3" fmla="*/ 198120 h 527685"/>
              <a:gd name="connisteX4" fmla="*/ 93773 w 210139"/>
              <a:gd name="connsiteY4" fmla="*/ 231140 h 527685"/>
              <a:gd name="connisteX5" fmla="*/ 159813 w 210139"/>
              <a:gd name="connsiteY5" fmla="*/ 264160 h 527685"/>
              <a:gd name="connisteX6" fmla="*/ 209343 w 210139"/>
              <a:gd name="connsiteY6" fmla="*/ 346710 h 527685"/>
              <a:gd name="connisteX7" fmla="*/ 126793 w 210139"/>
              <a:gd name="connsiteY7" fmla="*/ 396240 h 527685"/>
              <a:gd name="connisteX8" fmla="*/ 77263 w 210139"/>
              <a:gd name="connsiteY8" fmla="*/ 462280 h 527685"/>
              <a:gd name="connisteX9" fmla="*/ 77263 w 210139"/>
              <a:gd name="connsiteY9" fmla="*/ 527685 h 527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10140" h="527685">
                <a:moveTo>
                  <a:pt x="110283" y="0"/>
                </a:moveTo>
                <a:cubicBezTo>
                  <a:pt x="105203" y="12065"/>
                  <a:pt x="96948" y="39370"/>
                  <a:pt x="77263" y="66040"/>
                </a:cubicBezTo>
                <a:cubicBezTo>
                  <a:pt x="57578" y="92710"/>
                  <a:pt x="24558" y="105410"/>
                  <a:pt x="11223" y="132080"/>
                </a:cubicBezTo>
                <a:cubicBezTo>
                  <a:pt x="-2112" y="158750"/>
                  <a:pt x="-5287" y="178435"/>
                  <a:pt x="11223" y="198120"/>
                </a:cubicBezTo>
                <a:cubicBezTo>
                  <a:pt x="27733" y="217805"/>
                  <a:pt x="63928" y="217805"/>
                  <a:pt x="93773" y="231140"/>
                </a:cubicBezTo>
                <a:cubicBezTo>
                  <a:pt x="123618" y="244475"/>
                  <a:pt x="136953" y="241300"/>
                  <a:pt x="159813" y="264160"/>
                </a:cubicBezTo>
                <a:cubicBezTo>
                  <a:pt x="182673" y="287020"/>
                  <a:pt x="215693" y="320040"/>
                  <a:pt x="209343" y="346710"/>
                </a:cubicBezTo>
                <a:cubicBezTo>
                  <a:pt x="202993" y="373380"/>
                  <a:pt x="153463" y="373380"/>
                  <a:pt x="126793" y="396240"/>
                </a:cubicBezTo>
                <a:cubicBezTo>
                  <a:pt x="100123" y="419100"/>
                  <a:pt x="87423" y="436245"/>
                  <a:pt x="77263" y="462280"/>
                </a:cubicBezTo>
                <a:cubicBezTo>
                  <a:pt x="67103" y="488315"/>
                  <a:pt x="75993" y="515620"/>
                  <a:pt x="77263" y="5276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562340" y="3335655"/>
            <a:ext cx="210185" cy="527685"/>
          </a:xfrm>
          <a:custGeom>
            <a:avLst/>
            <a:gdLst>
              <a:gd name="connisteX0" fmla="*/ 110283 w 210139"/>
              <a:gd name="connsiteY0" fmla="*/ 0 h 527685"/>
              <a:gd name="connisteX1" fmla="*/ 77263 w 210139"/>
              <a:gd name="connsiteY1" fmla="*/ 66040 h 527685"/>
              <a:gd name="connisteX2" fmla="*/ 11223 w 210139"/>
              <a:gd name="connsiteY2" fmla="*/ 132080 h 527685"/>
              <a:gd name="connisteX3" fmla="*/ 11223 w 210139"/>
              <a:gd name="connsiteY3" fmla="*/ 198120 h 527685"/>
              <a:gd name="connisteX4" fmla="*/ 93773 w 210139"/>
              <a:gd name="connsiteY4" fmla="*/ 231140 h 527685"/>
              <a:gd name="connisteX5" fmla="*/ 159813 w 210139"/>
              <a:gd name="connsiteY5" fmla="*/ 264160 h 527685"/>
              <a:gd name="connisteX6" fmla="*/ 209343 w 210139"/>
              <a:gd name="connsiteY6" fmla="*/ 346710 h 527685"/>
              <a:gd name="connisteX7" fmla="*/ 126793 w 210139"/>
              <a:gd name="connsiteY7" fmla="*/ 396240 h 527685"/>
              <a:gd name="connisteX8" fmla="*/ 77263 w 210139"/>
              <a:gd name="connsiteY8" fmla="*/ 462280 h 527685"/>
              <a:gd name="connisteX9" fmla="*/ 77263 w 210139"/>
              <a:gd name="connsiteY9" fmla="*/ 527685 h 527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10140" h="527685">
                <a:moveTo>
                  <a:pt x="110283" y="0"/>
                </a:moveTo>
                <a:cubicBezTo>
                  <a:pt x="105203" y="12065"/>
                  <a:pt x="96948" y="39370"/>
                  <a:pt x="77263" y="66040"/>
                </a:cubicBezTo>
                <a:cubicBezTo>
                  <a:pt x="57578" y="92710"/>
                  <a:pt x="24558" y="105410"/>
                  <a:pt x="11223" y="132080"/>
                </a:cubicBezTo>
                <a:cubicBezTo>
                  <a:pt x="-2112" y="158750"/>
                  <a:pt x="-5287" y="178435"/>
                  <a:pt x="11223" y="198120"/>
                </a:cubicBezTo>
                <a:cubicBezTo>
                  <a:pt x="27733" y="217805"/>
                  <a:pt x="63928" y="217805"/>
                  <a:pt x="93773" y="231140"/>
                </a:cubicBezTo>
                <a:cubicBezTo>
                  <a:pt x="123618" y="244475"/>
                  <a:pt x="136953" y="241300"/>
                  <a:pt x="159813" y="264160"/>
                </a:cubicBezTo>
                <a:cubicBezTo>
                  <a:pt x="182673" y="287020"/>
                  <a:pt x="215693" y="320040"/>
                  <a:pt x="209343" y="346710"/>
                </a:cubicBezTo>
                <a:cubicBezTo>
                  <a:pt x="202993" y="373380"/>
                  <a:pt x="153463" y="373380"/>
                  <a:pt x="126793" y="396240"/>
                </a:cubicBezTo>
                <a:cubicBezTo>
                  <a:pt x="100123" y="419100"/>
                  <a:pt x="87423" y="436245"/>
                  <a:pt x="77263" y="462280"/>
                </a:cubicBezTo>
                <a:cubicBezTo>
                  <a:pt x="67103" y="488315"/>
                  <a:pt x="75993" y="515620"/>
                  <a:pt x="77263" y="5276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458075" y="2587625"/>
            <a:ext cx="210185" cy="527685"/>
          </a:xfrm>
          <a:custGeom>
            <a:avLst/>
            <a:gdLst>
              <a:gd name="connisteX0" fmla="*/ 110283 w 210139"/>
              <a:gd name="connsiteY0" fmla="*/ 0 h 527685"/>
              <a:gd name="connisteX1" fmla="*/ 77263 w 210139"/>
              <a:gd name="connsiteY1" fmla="*/ 66040 h 527685"/>
              <a:gd name="connisteX2" fmla="*/ 11223 w 210139"/>
              <a:gd name="connsiteY2" fmla="*/ 132080 h 527685"/>
              <a:gd name="connisteX3" fmla="*/ 11223 w 210139"/>
              <a:gd name="connsiteY3" fmla="*/ 198120 h 527685"/>
              <a:gd name="connisteX4" fmla="*/ 93773 w 210139"/>
              <a:gd name="connsiteY4" fmla="*/ 231140 h 527685"/>
              <a:gd name="connisteX5" fmla="*/ 159813 w 210139"/>
              <a:gd name="connsiteY5" fmla="*/ 264160 h 527685"/>
              <a:gd name="connisteX6" fmla="*/ 209343 w 210139"/>
              <a:gd name="connsiteY6" fmla="*/ 346710 h 527685"/>
              <a:gd name="connisteX7" fmla="*/ 126793 w 210139"/>
              <a:gd name="connsiteY7" fmla="*/ 396240 h 527685"/>
              <a:gd name="connisteX8" fmla="*/ 77263 w 210139"/>
              <a:gd name="connsiteY8" fmla="*/ 462280 h 527685"/>
              <a:gd name="connisteX9" fmla="*/ 77263 w 210139"/>
              <a:gd name="connsiteY9" fmla="*/ 527685 h 527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10140" h="527685">
                <a:moveTo>
                  <a:pt x="110283" y="0"/>
                </a:moveTo>
                <a:cubicBezTo>
                  <a:pt x="105203" y="12065"/>
                  <a:pt x="96948" y="39370"/>
                  <a:pt x="77263" y="66040"/>
                </a:cubicBezTo>
                <a:cubicBezTo>
                  <a:pt x="57578" y="92710"/>
                  <a:pt x="24558" y="105410"/>
                  <a:pt x="11223" y="132080"/>
                </a:cubicBezTo>
                <a:cubicBezTo>
                  <a:pt x="-2112" y="158750"/>
                  <a:pt x="-5287" y="178435"/>
                  <a:pt x="11223" y="198120"/>
                </a:cubicBezTo>
                <a:cubicBezTo>
                  <a:pt x="27733" y="217805"/>
                  <a:pt x="63928" y="217805"/>
                  <a:pt x="93773" y="231140"/>
                </a:cubicBezTo>
                <a:cubicBezTo>
                  <a:pt x="123618" y="244475"/>
                  <a:pt x="136953" y="241300"/>
                  <a:pt x="159813" y="264160"/>
                </a:cubicBezTo>
                <a:cubicBezTo>
                  <a:pt x="182673" y="287020"/>
                  <a:pt x="215693" y="320040"/>
                  <a:pt x="209343" y="346710"/>
                </a:cubicBezTo>
                <a:cubicBezTo>
                  <a:pt x="202993" y="373380"/>
                  <a:pt x="153463" y="373380"/>
                  <a:pt x="126793" y="396240"/>
                </a:cubicBezTo>
                <a:cubicBezTo>
                  <a:pt x="100123" y="419100"/>
                  <a:pt x="87423" y="436245"/>
                  <a:pt x="77263" y="462280"/>
                </a:cubicBezTo>
                <a:cubicBezTo>
                  <a:pt x="67103" y="488315"/>
                  <a:pt x="75993" y="515620"/>
                  <a:pt x="77263" y="5276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5985" y="2067560"/>
            <a:ext cx="3623945" cy="2621280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82825" y="2682875"/>
            <a:ext cx="194310" cy="646430"/>
          </a:xfrm>
          <a:custGeom>
            <a:avLst/>
            <a:gdLst>
              <a:gd name="connisteX0" fmla="*/ 110283 w 210139"/>
              <a:gd name="connsiteY0" fmla="*/ 0 h 527685"/>
              <a:gd name="connisteX1" fmla="*/ 77263 w 210139"/>
              <a:gd name="connsiteY1" fmla="*/ 66040 h 527685"/>
              <a:gd name="connisteX2" fmla="*/ 11223 w 210139"/>
              <a:gd name="connsiteY2" fmla="*/ 132080 h 527685"/>
              <a:gd name="connisteX3" fmla="*/ 11223 w 210139"/>
              <a:gd name="connsiteY3" fmla="*/ 198120 h 527685"/>
              <a:gd name="connisteX4" fmla="*/ 93773 w 210139"/>
              <a:gd name="connsiteY4" fmla="*/ 231140 h 527685"/>
              <a:gd name="connisteX5" fmla="*/ 159813 w 210139"/>
              <a:gd name="connsiteY5" fmla="*/ 264160 h 527685"/>
              <a:gd name="connisteX6" fmla="*/ 209343 w 210139"/>
              <a:gd name="connsiteY6" fmla="*/ 346710 h 527685"/>
              <a:gd name="connisteX7" fmla="*/ 126793 w 210139"/>
              <a:gd name="connsiteY7" fmla="*/ 396240 h 527685"/>
              <a:gd name="connisteX8" fmla="*/ 77263 w 210139"/>
              <a:gd name="connsiteY8" fmla="*/ 462280 h 527685"/>
              <a:gd name="connisteX9" fmla="*/ 77263 w 210139"/>
              <a:gd name="connsiteY9" fmla="*/ 527685 h 527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10140" h="527685">
                <a:moveTo>
                  <a:pt x="110283" y="0"/>
                </a:moveTo>
                <a:cubicBezTo>
                  <a:pt x="105203" y="12065"/>
                  <a:pt x="96948" y="39370"/>
                  <a:pt x="77263" y="66040"/>
                </a:cubicBezTo>
                <a:cubicBezTo>
                  <a:pt x="57578" y="92710"/>
                  <a:pt x="24558" y="105410"/>
                  <a:pt x="11223" y="132080"/>
                </a:cubicBezTo>
                <a:cubicBezTo>
                  <a:pt x="-2112" y="158750"/>
                  <a:pt x="-5287" y="178435"/>
                  <a:pt x="11223" y="198120"/>
                </a:cubicBezTo>
                <a:cubicBezTo>
                  <a:pt x="27733" y="217805"/>
                  <a:pt x="63928" y="217805"/>
                  <a:pt x="93773" y="231140"/>
                </a:cubicBezTo>
                <a:cubicBezTo>
                  <a:pt x="123618" y="244475"/>
                  <a:pt x="136953" y="241300"/>
                  <a:pt x="159813" y="264160"/>
                </a:cubicBezTo>
                <a:cubicBezTo>
                  <a:pt x="182673" y="287020"/>
                  <a:pt x="215693" y="320040"/>
                  <a:pt x="209343" y="346710"/>
                </a:cubicBezTo>
                <a:cubicBezTo>
                  <a:pt x="202993" y="373380"/>
                  <a:pt x="153463" y="373380"/>
                  <a:pt x="126793" y="396240"/>
                </a:cubicBezTo>
                <a:cubicBezTo>
                  <a:pt x="100123" y="419100"/>
                  <a:pt x="87423" y="436245"/>
                  <a:pt x="77263" y="462280"/>
                </a:cubicBezTo>
                <a:cubicBezTo>
                  <a:pt x="67103" y="488315"/>
                  <a:pt x="75993" y="515620"/>
                  <a:pt x="77263" y="5276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000885" y="3030220"/>
            <a:ext cx="329565" cy="8255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136130" y="2873375"/>
            <a:ext cx="329565" cy="8255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76135" y="3893185"/>
            <a:ext cx="329565" cy="8255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319135" y="3633470"/>
            <a:ext cx="329565" cy="8255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535805" y="1842770"/>
            <a:ext cx="127508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Theads of</a:t>
            </a:r>
            <a:endParaRPr lang="en-IN" altLang="en-US" b="1">
              <a:sym typeface="+mn-ea"/>
            </a:endParaRPr>
          </a:p>
          <a:p>
            <a:pPr algn="ctr"/>
            <a:r>
              <a:rPr lang="en-IN" altLang="en-US" b="1"/>
              <a:t>Execution</a:t>
            </a:r>
            <a:endParaRPr lang="en-IN" alt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4549140" y="4320540"/>
            <a:ext cx="117348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en-IN" altLang="en-US" b="1">
                <a:sym typeface="+mn-ea"/>
              </a:rPr>
              <a:t>Common</a:t>
            </a:r>
            <a:endParaRPr lang="en-IN" altLang="en-US" b="1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519555" y="4949825"/>
            <a:ext cx="211328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Single Instruction</a:t>
            </a:r>
            <a:endParaRPr lang="en-IN" altLang="en-US" b="1">
              <a:sym typeface="+mn-ea"/>
            </a:endParaRPr>
          </a:p>
          <a:p>
            <a:pPr algn="ctr"/>
            <a:r>
              <a:rPr lang="en-IN" altLang="en-US" b="1"/>
              <a:t>Stream</a:t>
            </a:r>
            <a:endParaRPr lang="en-IN" altLang="en-US" b="1"/>
          </a:p>
        </p:txBody>
      </p:sp>
      <p:sp>
        <p:nvSpPr>
          <p:cNvPr id="27" name="Text Box 26"/>
          <p:cNvSpPr txBox="1"/>
          <p:nvPr/>
        </p:nvSpPr>
        <p:spPr>
          <a:xfrm>
            <a:off x="6545580" y="4962525"/>
            <a:ext cx="229108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Multiple Instruction</a:t>
            </a:r>
            <a:endParaRPr lang="en-IN" altLang="en-US" b="1">
              <a:sym typeface="+mn-ea"/>
            </a:endParaRPr>
          </a:p>
          <a:p>
            <a:pPr algn="ctr"/>
            <a:r>
              <a:rPr lang="en-IN" altLang="en-US" b="1"/>
              <a:t>Stream</a:t>
            </a:r>
            <a:endParaRPr lang="en-IN" altLang="en-US" b="1"/>
          </a:p>
        </p:txBody>
      </p:sp>
      <p:sp>
        <p:nvSpPr>
          <p:cNvPr id="29" name="Left Arrow 28"/>
          <p:cNvSpPr/>
          <p:nvPr/>
        </p:nvSpPr>
        <p:spPr>
          <a:xfrm rot="3300000">
            <a:off x="3960495" y="3874770"/>
            <a:ext cx="983615" cy="76200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Left Arrow 29"/>
          <p:cNvSpPr/>
          <p:nvPr/>
        </p:nvSpPr>
        <p:spPr>
          <a:xfrm rot="7380000">
            <a:off x="5363210" y="3849370"/>
            <a:ext cx="986155" cy="88900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7091045" y="2802890"/>
            <a:ext cx="4753610" cy="23355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IN" altLang="en-US" sz="2175"/>
              <a:t>C# support Multitasking strongly.</a:t>
            </a:r>
            <a:endParaRPr lang="en-IN" altLang="en-US" sz="2175"/>
          </a:p>
          <a:p>
            <a:pPr algn="l">
              <a:lnSpc>
                <a:spcPct val="150000"/>
              </a:lnSpc>
            </a:pPr>
            <a:r>
              <a:rPr lang="en-IN" altLang="en-US" sz="2175"/>
              <a:t>Multitheading == Multitasking</a:t>
            </a:r>
            <a:endParaRPr lang="en-IN" altLang="en-US" sz="2175"/>
          </a:p>
          <a:p>
            <a:pPr algn="l">
              <a:lnSpc>
                <a:spcPct val="150000"/>
              </a:lnSpc>
            </a:pPr>
            <a:r>
              <a:rPr lang="en-IN" altLang="en-US" sz="2175"/>
              <a:t>using System.Threading*</a:t>
            </a:r>
            <a:endParaRPr lang="en-IN" altLang="en-US" sz="2175"/>
          </a:p>
          <a:p>
            <a:pPr algn="l">
              <a:lnSpc>
                <a:spcPct val="150000"/>
              </a:lnSpc>
            </a:pPr>
            <a:r>
              <a:rPr lang="en-IN" altLang="en-US" sz="2175"/>
              <a:t>using Thread class</a:t>
            </a:r>
            <a:endParaRPr lang="en-IN" altLang="en-US" sz="2175"/>
          </a:p>
        </p:txBody>
      </p:sp>
      <p:sp>
        <p:nvSpPr>
          <p:cNvPr id="2" name="Text Box 1"/>
          <p:cNvSpPr txBox="1"/>
          <p:nvPr/>
        </p:nvSpPr>
        <p:spPr>
          <a:xfrm>
            <a:off x="697230" y="468630"/>
            <a:ext cx="5320665" cy="612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385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What is Multi-Threading?</a:t>
            </a:r>
            <a:endParaRPr lang="en-IN" altLang="en-US" sz="3385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13380" y="1610995"/>
            <a:ext cx="1814830" cy="80899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Runnable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5660" y="5100320"/>
            <a:ext cx="1814830" cy="80899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Waiting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91920" y="5100320"/>
            <a:ext cx="1814830" cy="80899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Death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90440" y="3063875"/>
            <a:ext cx="1814830" cy="80899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Running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550" y="3099435"/>
            <a:ext cx="1814830" cy="80899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New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1"/>
          </p:cNvCxnSpPr>
          <p:nvPr/>
        </p:nvCxnSpPr>
        <p:spPr>
          <a:xfrm flipV="1">
            <a:off x="2005965" y="2015490"/>
            <a:ext cx="907415" cy="10839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>
            <a:off x="4728210" y="2015490"/>
            <a:ext cx="969645" cy="10483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 flipH="1">
            <a:off x="5553075" y="3872865"/>
            <a:ext cx="144780" cy="12274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>
            <a:stCxn id="4" idx="1"/>
            <a:endCxn id="5" idx="3"/>
          </p:cNvCxnSpPr>
          <p:nvPr/>
        </p:nvCxnSpPr>
        <p:spPr>
          <a:xfrm flipH="1">
            <a:off x="3206750" y="5504815"/>
            <a:ext cx="143891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flipH="1">
            <a:off x="3206750" y="3468370"/>
            <a:ext cx="1583690" cy="20364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2005965" y="3908425"/>
            <a:ext cx="293370" cy="11918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1577975" y="2207260"/>
            <a:ext cx="7480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Start()</a:t>
            </a:r>
            <a:endParaRPr lang="en-IN" altLang="zh-CN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75285" y="2731135"/>
            <a:ext cx="14217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New Thread()</a:t>
            </a:r>
            <a:endParaRPr lang="en-IN" altLang="zh-CN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 rot="16860000">
            <a:off x="5217160" y="4276090"/>
            <a:ext cx="12725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Sleep().Wait()</a:t>
            </a:r>
            <a:endParaRPr lang="en-IN" altLang="zh-CN" sz="14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300980" y="2230120"/>
            <a:ext cx="69151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600"/>
              <a:t>Run()</a:t>
            </a:r>
            <a:endParaRPr lang="en-IN" altLang="en-US" sz="1600"/>
          </a:p>
        </p:txBody>
      </p:sp>
      <p:sp>
        <p:nvSpPr>
          <p:cNvPr id="19" name="Text Box 18"/>
          <p:cNvSpPr txBox="1"/>
          <p:nvPr/>
        </p:nvSpPr>
        <p:spPr>
          <a:xfrm rot="18480000">
            <a:off x="3049270" y="3855720"/>
            <a:ext cx="17189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zh-CN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End of Execution</a:t>
            </a:r>
            <a:endParaRPr lang="en-IN" altLang="zh-CN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0" y="467995"/>
            <a:ext cx="9812020" cy="732155"/>
          </a:xfrm>
        </p:spPr>
        <p:txBody>
          <a:bodyPr>
            <a:normAutofit/>
          </a:bodyPr>
          <a:p>
            <a:r>
              <a:rPr lang="en-IN" altLang="en-US" sz="36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Synchronous </a:t>
            </a:r>
            <a:r>
              <a:rPr lang="en-I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IN" altLang="en-US" sz="36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Asynchronus Programming</a:t>
            </a:r>
            <a:endParaRPr lang="en-IN" altLang="en-US" sz="36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3" name="Content Placeholder 32" descr="Screenshot (337)"/>
          <p:cNvPicPr>
            <a:picLocks noChangeAspect="1"/>
          </p:cNvPicPr>
          <p:nvPr>
            <p:ph sz="half" idx="1"/>
          </p:nvPr>
        </p:nvPicPr>
        <p:blipFill>
          <a:blip r:embed="rId1"/>
          <a:srcRect l="14925" t="15857" r="32005" b="7978"/>
          <a:stretch>
            <a:fillRect/>
          </a:stretch>
        </p:blipFill>
        <p:spPr>
          <a:xfrm>
            <a:off x="510732" y="1600264"/>
            <a:ext cx="5532562" cy="4467704"/>
          </a:xfrm>
          <a:prstGeom prst="rect">
            <a:avLst/>
          </a:prstGeom>
        </p:spPr>
      </p:pic>
      <p:sp>
        <p:nvSpPr>
          <p:cNvPr id="34" name="Content Placeholder 3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7550" cy="50196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50" b="1">
                <a:latin typeface="Calibri" panose="020F0502020204030204" charset="0"/>
                <a:cs typeface="Calibri" panose="020F0502020204030204" charset="0"/>
              </a:rPr>
              <a:t>Synchronous</a:t>
            </a:r>
            <a:r>
              <a:rPr lang="en-US" sz="245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2450" b="1">
                <a:latin typeface="Calibri" panose="020F0502020204030204" charset="0"/>
                <a:cs typeface="Calibri" panose="020F0502020204030204" charset="0"/>
              </a:rPr>
              <a:t>Programming </a:t>
            </a:r>
            <a:r>
              <a:rPr lang="en-IN" altLang="en-US" sz="2450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sz="245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5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the first task in a program must finish processing before moving on to executing the next task</a:t>
            </a:r>
            <a:r>
              <a:rPr lang="en-US" sz="2100">
                <a:latin typeface="Calibri" panose="020F0502020204030204" charset="0"/>
                <a:cs typeface="Calibri" panose="020F0502020204030204" charset="0"/>
              </a:rPr>
              <a:t>  </a:t>
            </a:r>
            <a:endParaRPr lang="en-US" sz="21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2450" b="1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en-US" sz="2450" b="1">
                <a:latin typeface="Calibri" panose="020F0502020204030204" charset="0"/>
                <a:cs typeface="Calibri" panose="020F0502020204030204" charset="0"/>
              </a:rPr>
              <a:t>synchronous </a:t>
            </a:r>
            <a:r>
              <a:rPr lang="en-IN" altLang="en-US" sz="2450" b="1">
                <a:latin typeface="Calibri" panose="020F0502020204030204" charset="0"/>
                <a:cs typeface="Calibri" panose="020F0502020204030204" charset="0"/>
              </a:rPr>
              <a:t>Prgramming </a:t>
            </a:r>
            <a:r>
              <a:rPr lang="en-IN" altLang="en-US" sz="2450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sz="245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5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a second task can begin executing in parallel, without waiting for an earlier task to finish.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2200" b="1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en-US" sz="2200" b="1">
                <a:latin typeface="Calibri" panose="020F0502020204030204" charset="0"/>
                <a:cs typeface="Calibri" panose="020F0502020204030204" charset="0"/>
              </a:rPr>
              <a:t>sync/</a:t>
            </a:r>
            <a:r>
              <a:rPr lang="en-IN" altLang="en-US" sz="2200" b="1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en-US" sz="2200" b="1">
                <a:latin typeface="Calibri" panose="020F0502020204030204" charset="0"/>
                <a:cs typeface="Calibri" panose="020F0502020204030204" charset="0"/>
              </a:rPr>
              <a:t>wait</a:t>
            </a: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 is single thread event based model</a:t>
            </a:r>
            <a:r>
              <a:rPr lang="en-IN" altLang="en-US" sz="2200">
                <a:latin typeface="Calibri" panose="020F0502020204030204" charset="0"/>
                <a:cs typeface="Calibri" panose="020F0502020204030204" charset="0"/>
              </a:rPr>
              <a:t> -</a:t>
            </a: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 Which allows you to run code out-of</a:t>
            </a:r>
            <a:r>
              <a:rPr lang="en-IN" altLang="en-US" sz="2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IN" altLang="en-US" sz="2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200">
                <a:latin typeface="Calibri" panose="020F0502020204030204" charset="0"/>
                <a:cs typeface="Calibri" panose="020F0502020204030204" charset="0"/>
              </a:rPr>
              <a:t>order until the line of code await. </a:t>
            </a: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 sz="22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 sz="2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63270" y="591820"/>
            <a:ext cx="47974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synchronous </a:t>
            </a:r>
            <a:r>
              <a:rPr lang="en-I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Prgramming </a:t>
            </a:r>
            <a:endParaRPr lang="en-I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28015" y="1872615"/>
            <a:ext cx="10672445" cy="41541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I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 programming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 we can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execute tasks concurrently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with the main program execution.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async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await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keywords simplify asynchronous programming in C#.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If the async method does not contain an await operator, the method executes synchronously.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09600" y="607695"/>
            <a:ext cx="10973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ow to implement an asynchronous style in C# applications.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77570" y="1913890"/>
            <a:ext cx="7705090" cy="27546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class Program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delegate void delHugeTask();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static void Main(string[] args)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    //Create object to delegate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    delHugeTask objHugeTask = new delHugeTask(Program.HugeTask);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    //Call the delegate asynchoniously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    objHugeTask.BeginInvoke(new AsyncCallback(Program.callbackFunction),objHugeTask);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4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9470" y="1451610"/>
            <a:ext cx="32035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Implement by delegate</a:t>
            </a:r>
            <a:endParaRPr lang="en-US" sz="2000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18630" y="4363720"/>
            <a:ext cx="5337175" cy="2461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//Callback function to return result from Huge Task function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public static void callbackFunction(IAsyncResult obj)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public static void HugeTask()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System.Threading.Thread.Sleep(5000);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Console.WriteLine("Huge Task Finished");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930910" y="1834515"/>
            <a:ext cx="6129020" cy="47694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class Program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static async Task Main(string[] args)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{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var</a:t>
            </a:r>
            <a:r>
              <a:rPr lang="en-IN" alt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sw = new Stopwatch();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sw.Start();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Task task1 = doWork();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Task task2 = doWork();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await Task.WhenAll(task1, task2);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sw.Stop();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var elapsed = sw.ElapsedMilliseconds;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Console.WriteLine($"elapsed: {elapsed} ms");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static async Task doWork()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{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await Task.Delay(1500);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9470" y="1213485"/>
            <a:ext cx="52197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Implement by async and await keyword</a:t>
            </a: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6387</Words>
  <Application>WPS Presentation</Application>
  <PresentationFormat>Widescreen</PresentationFormat>
  <Paragraphs>311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Segoe UI</vt:lpstr>
      <vt:lpstr>Segoe UI</vt:lpstr>
      <vt:lpstr>Calibri</vt:lpstr>
      <vt:lpstr>Times New Roman</vt:lpstr>
      <vt:lpstr>Arial MT</vt:lpstr>
      <vt:lpstr>Arial</vt:lpstr>
      <vt:lpstr>Times New Roman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Synchronous &amp; Asynchronus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28</cp:revision>
  <dcterms:created xsi:type="dcterms:W3CDTF">2022-05-18T09:26:00Z</dcterms:created>
  <dcterms:modified xsi:type="dcterms:W3CDTF">2022-05-25T10:37:38Z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0833F6C45FD74A72A270E93094BF86AE</vt:lpwstr>
  </property>
  <property fmtid="{D5CDD505-2E9C-101B-9397-08002B2CF9AE}" pid="3" name="KSOProductBuildVer">
    <vt:lpwstr>1033-11.2.0.10451</vt:lpwstr>
  </property>
</Properties>
</file>